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9BE9"/>
    <a:srgbClr val="FF9933"/>
    <a:srgbClr val="846EE0"/>
    <a:srgbClr val="7057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476C7-89C9-48CC-8B52-C128AF42B99D}" type="datetimeFigureOut">
              <a:rPr lang="sv-SE" smtClean="0"/>
              <a:pPr/>
              <a:t>2010-09-10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D378-7173-4D83-869A-AB776631C79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ktangel 63"/>
          <p:cNvSpPr>
            <a:spLocks noChangeArrowheads="1"/>
          </p:cNvSpPr>
          <p:nvPr/>
        </p:nvSpPr>
        <p:spPr bwMode="auto">
          <a:xfrm>
            <a:off x="71438" y="571500"/>
            <a:ext cx="9072562" cy="5643563"/>
          </a:xfrm>
          <a:prstGeom prst="rect">
            <a:avLst/>
          </a:prstGeom>
          <a:solidFill>
            <a:srgbClr val="D8ECD9"/>
          </a:solidFill>
          <a:ln w="3810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v-SE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187450" y="188913"/>
            <a:ext cx="684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400" b="1" i="1">
                <a:latin typeface="Calibri" pitchFamily="34" charset="0"/>
              </a:rPr>
              <a:t>Projektets Styrning, Ledning &amp; Uppföljning</a:t>
            </a: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auto">
          <a:xfrm>
            <a:off x="1116013" y="571480"/>
            <a:ext cx="7345362" cy="576262"/>
          </a:xfrm>
          <a:prstGeom prst="rightArrow">
            <a:avLst>
              <a:gd name="adj1" fmla="val 41046"/>
              <a:gd name="adj2" fmla="val 6503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SE" b="1" dirty="0" smtClean="0">
                <a:latin typeface="Calibri" pitchFamily="34" charset="0"/>
              </a:rPr>
              <a:t>2011                                                                                                      2012</a:t>
            </a:r>
          </a:p>
        </p:txBody>
      </p:sp>
      <p:sp>
        <p:nvSpPr>
          <p:cNvPr id="7173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851275" y="1214422"/>
            <a:ext cx="1296988" cy="431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sv-SE" sz="1400" b="1">
                <a:latin typeface="Calibri" pitchFamily="34" charset="0"/>
              </a:rPr>
              <a:t>Projektägare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1619250" y="3284538"/>
            <a:ext cx="865188" cy="720725"/>
          </a:xfrm>
          <a:prstGeom prst="rect">
            <a:avLst/>
          </a:prstGeom>
          <a:solidFill>
            <a:srgbClr val="C5E2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r>
              <a:rPr lang="sv-SE" sz="1100" b="1">
                <a:latin typeface="Calibri" pitchFamily="34" charset="0"/>
              </a:rPr>
              <a:t>SDF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Skarpnäck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ledningen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107950" y="3284538"/>
            <a:ext cx="863600" cy="720725"/>
          </a:xfrm>
          <a:prstGeom prst="rect">
            <a:avLst/>
          </a:prstGeom>
          <a:solidFill>
            <a:srgbClr val="C5E2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sv-SE" sz="1100" b="1">
                <a:latin typeface="Calibri" pitchFamily="34" charset="0"/>
              </a:rPr>
              <a:t>SDF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Farsta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ledningen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7632700" y="3284538"/>
            <a:ext cx="863600" cy="720725"/>
          </a:xfrm>
          <a:prstGeom prst="rect">
            <a:avLst/>
          </a:prstGeom>
          <a:solidFill>
            <a:srgbClr val="AA9B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r>
              <a:rPr lang="sv-SE" sz="1100" b="1" dirty="0">
                <a:latin typeface="Calibri" pitchFamily="34" charset="0"/>
              </a:rPr>
              <a:t>Upplands Väsby kommun</a:t>
            </a:r>
            <a:br>
              <a:rPr lang="sv-SE" sz="1100" b="1" dirty="0">
                <a:latin typeface="Calibri" pitchFamily="34" charset="0"/>
              </a:rPr>
            </a:br>
            <a:r>
              <a:rPr lang="sv-SE" sz="1100" b="1" dirty="0">
                <a:latin typeface="Calibri" pitchFamily="34" charset="0"/>
              </a:rPr>
              <a:t>ledningen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6156325" y="3284538"/>
            <a:ext cx="863600" cy="720725"/>
          </a:xfrm>
          <a:prstGeom prst="rect">
            <a:avLst/>
          </a:prstGeom>
          <a:solidFill>
            <a:srgbClr val="C5E2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v-SE" sz="1100" b="1">
                <a:latin typeface="Calibri" pitchFamily="34" charset="0"/>
              </a:rPr>
              <a:t>SDF Hässelby Vällingby</a:t>
            </a:r>
          </a:p>
          <a:p>
            <a:pPr algn="ctr"/>
            <a:r>
              <a:rPr lang="sv-SE" sz="1100" b="1">
                <a:latin typeface="Calibri" pitchFamily="34" charset="0"/>
              </a:rPr>
              <a:t>ledningen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4643438" y="3284538"/>
            <a:ext cx="865187" cy="720725"/>
          </a:xfrm>
          <a:prstGeom prst="rect">
            <a:avLst/>
          </a:prstGeom>
          <a:solidFill>
            <a:srgbClr val="C5E2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sv-SE" sz="1100" b="1">
                <a:latin typeface="Calibri" pitchFamily="34" charset="0"/>
              </a:rPr>
              <a:t>SDF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Spånga Tensta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ledningen</a:t>
            </a:r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3132138" y="3284538"/>
            <a:ext cx="863600" cy="720725"/>
          </a:xfrm>
          <a:prstGeom prst="rect">
            <a:avLst/>
          </a:prstGeom>
          <a:solidFill>
            <a:srgbClr val="C5E2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sv-SE" sz="1100" b="1">
                <a:latin typeface="Calibri" pitchFamily="34" charset="0"/>
              </a:rPr>
              <a:t>SDF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Rinkeby</a:t>
            </a:r>
            <a:r>
              <a:rPr lang="sv-SE" sz="1200" b="1">
                <a:latin typeface="Calibri" pitchFamily="34" charset="0"/>
              </a:rPr>
              <a:t> </a:t>
            </a:r>
            <a:r>
              <a:rPr lang="sv-SE" sz="1100" b="1">
                <a:latin typeface="Calibri" pitchFamily="34" charset="0"/>
              </a:rPr>
              <a:t>Kista</a:t>
            </a:r>
            <a:br>
              <a:rPr lang="sv-SE" sz="1100" b="1">
                <a:latin typeface="Calibri" pitchFamily="34" charset="0"/>
              </a:rPr>
            </a:br>
            <a:r>
              <a:rPr lang="sv-SE" sz="1100" b="1">
                <a:latin typeface="Calibri" pitchFamily="34" charset="0"/>
              </a:rPr>
              <a:t>ledningen</a:t>
            </a:r>
          </a:p>
        </p:txBody>
      </p:sp>
      <p:sp>
        <p:nvSpPr>
          <p:cNvPr id="7182" name="Text Box 2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900112" y="4724399"/>
            <a:ext cx="719137" cy="34767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Delprojekt-</a:t>
            </a:r>
          </a:p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ledare</a:t>
            </a:r>
          </a:p>
        </p:txBody>
      </p:sp>
      <p:sp>
        <p:nvSpPr>
          <p:cNvPr id="7183" name="Text Box 2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900112" y="4221163"/>
            <a:ext cx="719137" cy="2889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>
                <a:latin typeface="Calibri" pitchFamily="34" charset="0"/>
              </a:rPr>
              <a:t>Styrgrupp</a:t>
            </a:r>
          </a:p>
        </p:txBody>
      </p:sp>
      <p:sp>
        <p:nvSpPr>
          <p:cNvPr id="7184" name="Text Box 2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411412" y="4221163"/>
            <a:ext cx="719137" cy="2889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>
                <a:latin typeface="Calibri" pitchFamily="34" charset="0"/>
              </a:rPr>
              <a:t>Styrgrupp</a:t>
            </a:r>
          </a:p>
        </p:txBody>
      </p:sp>
      <p:sp>
        <p:nvSpPr>
          <p:cNvPr id="7185" name="Text Box 2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924300" y="4221163"/>
            <a:ext cx="719138" cy="2889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>
                <a:latin typeface="Calibri" pitchFamily="34" charset="0"/>
              </a:rPr>
              <a:t>Styrgrupp</a:t>
            </a:r>
          </a:p>
        </p:txBody>
      </p:sp>
      <p:sp>
        <p:nvSpPr>
          <p:cNvPr id="7186" name="Text Box 2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435600" y="4221163"/>
            <a:ext cx="719138" cy="2889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>
                <a:latin typeface="Calibri" pitchFamily="34" charset="0"/>
              </a:rPr>
              <a:t>Styrgrupp</a:t>
            </a:r>
          </a:p>
        </p:txBody>
      </p:sp>
      <p:sp>
        <p:nvSpPr>
          <p:cNvPr id="7187" name="Text Box 2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948487" y="4221163"/>
            <a:ext cx="719137" cy="2889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>
                <a:latin typeface="Calibri" pitchFamily="34" charset="0"/>
              </a:rPr>
              <a:t>Styrgrupp</a:t>
            </a:r>
          </a:p>
        </p:txBody>
      </p:sp>
      <p:sp>
        <p:nvSpPr>
          <p:cNvPr id="7189" name="Text Box 2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411412" y="4724399"/>
            <a:ext cx="719137" cy="34767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Delprojekt-</a:t>
            </a:r>
          </a:p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ledare</a:t>
            </a:r>
          </a:p>
        </p:txBody>
      </p:sp>
      <p:sp>
        <p:nvSpPr>
          <p:cNvPr id="7190" name="Text Box 2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924300" y="4652962"/>
            <a:ext cx="719138" cy="34767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Delprojekt-</a:t>
            </a:r>
          </a:p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ledare</a:t>
            </a:r>
          </a:p>
        </p:txBody>
      </p:sp>
      <p:sp>
        <p:nvSpPr>
          <p:cNvPr id="7191" name="Text Box 3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435600" y="4652962"/>
            <a:ext cx="719138" cy="34767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Delprojekt-</a:t>
            </a:r>
          </a:p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ledare</a:t>
            </a:r>
          </a:p>
        </p:txBody>
      </p:sp>
      <p:sp>
        <p:nvSpPr>
          <p:cNvPr id="7192" name="Text Box 3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948487" y="4652962"/>
            <a:ext cx="719137" cy="34767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Delprojekt-</a:t>
            </a:r>
          </a:p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ledare</a:t>
            </a:r>
            <a:endParaRPr lang="sv-SE" sz="900" b="1" dirty="0">
              <a:latin typeface="Calibri" pitchFamily="34" charset="0"/>
            </a:endParaRPr>
          </a:p>
        </p:txBody>
      </p:sp>
      <p:sp>
        <p:nvSpPr>
          <p:cNvPr id="7194" name="Text Box 35"/>
          <p:cNvSpPr txBox="1">
            <a:spLocks noChangeArrowheads="1"/>
          </p:cNvSpPr>
          <p:nvPr/>
        </p:nvSpPr>
        <p:spPr bwMode="auto">
          <a:xfrm>
            <a:off x="107950" y="5157788"/>
            <a:ext cx="792163" cy="576262"/>
          </a:xfrm>
          <a:prstGeom prst="rect">
            <a:avLst/>
          </a:prstGeom>
          <a:solidFill>
            <a:srgbClr val="EC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2000" rIns="0" anchor="ctr"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Enheter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Aktiviteter</a:t>
            </a:r>
          </a:p>
        </p:txBody>
      </p:sp>
      <p:sp>
        <p:nvSpPr>
          <p:cNvPr id="7196" name="Text Box 38"/>
          <p:cNvSpPr txBox="1">
            <a:spLocks noChangeArrowheads="1"/>
          </p:cNvSpPr>
          <p:nvPr/>
        </p:nvSpPr>
        <p:spPr bwMode="auto">
          <a:xfrm>
            <a:off x="2071670" y="2428868"/>
            <a:ext cx="1079500" cy="1762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1000" b="1">
                <a:latin typeface="Calibri" pitchFamily="34" charset="0"/>
              </a:rPr>
              <a:t>Administratör</a:t>
            </a:r>
          </a:p>
        </p:txBody>
      </p:sp>
      <p:sp>
        <p:nvSpPr>
          <p:cNvPr id="7197" name="Line 39"/>
          <p:cNvSpPr>
            <a:spLocks noChangeShapeType="1"/>
          </p:cNvSpPr>
          <p:nvPr/>
        </p:nvSpPr>
        <p:spPr bwMode="auto">
          <a:xfrm>
            <a:off x="1979613" y="40052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98" name="Line 40"/>
          <p:cNvSpPr>
            <a:spLocks noChangeShapeType="1"/>
          </p:cNvSpPr>
          <p:nvPr/>
        </p:nvSpPr>
        <p:spPr bwMode="auto">
          <a:xfrm flipH="1">
            <a:off x="1979613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99" name="Line 41"/>
          <p:cNvSpPr>
            <a:spLocks noChangeShapeType="1"/>
          </p:cNvSpPr>
          <p:nvPr/>
        </p:nvSpPr>
        <p:spPr bwMode="auto">
          <a:xfrm flipH="1">
            <a:off x="1979613" y="47974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0" name="Line 42"/>
          <p:cNvSpPr>
            <a:spLocks noChangeShapeType="1"/>
          </p:cNvSpPr>
          <p:nvPr/>
        </p:nvSpPr>
        <p:spPr bwMode="auto">
          <a:xfrm>
            <a:off x="468313" y="40052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1" name="Line 43"/>
          <p:cNvSpPr>
            <a:spLocks noChangeShapeType="1"/>
          </p:cNvSpPr>
          <p:nvPr/>
        </p:nvSpPr>
        <p:spPr bwMode="auto">
          <a:xfrm flipH="1">
            <a:off x="468313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2" name="Line 44"/>
          <p:cNvSpPr>
            <a:spLocks noChangeShapeType="1"/>
          </p:cNvSpPr>
          <p:nvPr/>
        </p:nvSpPr>
        <p:spPr bwMode="auto">
          <a:xfrm flipH="1">
            <a:off x="468313" y="47974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3" name="Text Box 57"/>
          <p:cNvSpPr txBox="1">
            <a:spLocks noChangeArrowheads="1"/>
          </p:cNvSpPr>
          <p:nvPr/>
        </p:nvSpPr>
        <p:spPr bwMode="auto">
          <a:xfrm>
            <a:off x="7632700" y="5157788"/>
            <a:ext cx="792163" cy="576262"/>
          </a:xfrm>
          <a:prstGeom prst="rect">
            <a:avLst/>
          </a:prstGeom>
          <a:solidFill>
            <a:srgbClr val="EC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2000" rIns="0" anchor="ctr"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Enheter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Aktiviteter</a:t>
            </a:r>
          </a:p>
        </p:txBody>
      </p:sp>
      <p:sp>
        <p:nvSpPr>
          <p:cNvPr id="7204" name="Line 58"/>
          <p:cNvSpPr>
            <a:spLocks noChangeShapeType="1"/>
          </p:cNvSpPr>
          <p:nvPr/>
        </p:nvSpPr>
        <p:spPr bwMode="auto">
          <a:xfrm>
            <a:off x="7956550" y="40052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5" name="Line 59"/>
          <p:cNvSpPr>
            <a:spLocks noChangeShapeType="1"/>
          </p:cNvSpPr>
          <p:nvPr/>
        </p:nvSpPr>
        <p:spPr bwMode="auto">
          <a:xfrm flipH="1">
            <a:off x="7956550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6" name="Line 60"/>
          <p:cNvSpPr>
            <a:spLocks noChangeShapeType="1"/>
          </p:cNvSpPr>
          <p:nvPr/>
        </p:nvSpPr>
        <p:spPr bwMode="auto">
          <a:xfrm flipH="1">
            <a:off x="7956550" y="47974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7" name="Text Box 61"/>
          <p:cNvSpPr txBox="1">
            <a:spLocks noChangeArrowheads="1"/>
          </p:cNvSpPr>
          <p:nvPr/>
        </p:nvSpPr>
        <p:spPr bwMode="auto">
          <a:xfrm>
            <a:off x="3132138" y="5157788"/>
            <a:ext cx="792162" cy="576262"/>
          </a:xfrm>
          <a:prstGeom prst="rect">
            <a:avLst/>
          </a:prstGeom>
          <a:solidFill>
            <a:srgbClr val="EC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2000" rIns="0" anchor="ctr"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Enheter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Aktiviteter</a:t>
            </a:r>
          </a:p>
        </p:txBody>
      </p:sp>
      <p:sp>
        <p:nvSpPr>
          <p:cNvPr id="7208" name="Line 62"/>
          <p:cNvSpPr>
            <a:spLocks noChangeShapeType="1"/>
          </p:cNvSpPr>
          <p:nvPr/>
        </p:nvSpPr>
        <p:spPr bwMode="auto">
          <a:xfrm>
            <a:off x="3492500" y="40052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09" name="Line 63"/>
          <p:cNvSpPr>
            <a:spLocks noChangeShapeType="1"/>
          </p:cNvSpPr>
          <p:nvPr/>
        </p:nvSpPr>
        <p:spPr bwMode="auto">
          <a:xfrm flipH="1">
            <a:off x="3492500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10" name="Line 64"/>
          <p:cNvSpPr>
            <a:spLocks noChangeShapeType="1"/>
          </p:cNvSpPr>
          <p:nvPr/>
        </p:nvSpPr>
        <p:spPr bwMode="auto">
          <a:xfrm flipH="1">
            <a:off x="3492500" y="47974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11" name="Text Box 65"/>
          <p:cNvSpPr txBox="1">
            <a:spLocks noChangeArrowheads="1"/>
          </p:cNvSpPr>
          <p:nvPr/>
        </p:nvSpPr>
        <p:spPr bwMode="auto">
          <a:xfrm>
            <a:off x="1619250" y="5157788"/>
            <a:ext cx="792163" cy="576262"/>
          </a:xfrm>
          <a:prstGeom prst="rect">
            <a:avLst/>
          </a:prstGeom>
          <a:solidFill>
            <a:srgbClr val="EC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2000" rIns="0" anchor="ctr"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Enheter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Aktiviteter</a:t>
            </a:r>
          </a:p>
        </p:txBody>
      </p:sp>
      <p:sp>
        <p:nvSpPr>
          <p:cNvPr id="7212" name="Text Box 66"/>
          <p:cNvSpPr txBox="1">
            <a:spLocks noChangeArrowheads="1"/>
          </p:cNvSpPr>
          <p:nvPr/>
        </p:nvSpPr>
        <p:spPr bwMode="auto">
          <a:xfrm>
            <a:off x="4643438" y="5157788"/>
            <a:ext cx="792162" cy="576262"/>
          </a:xfrm>
          <a:prstGeom prst="rect">
            <a:avLst/>
          </a:prstGeom>
          <a:solidFill>
            <a:srgbClr val="EC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2000" rIns="0" anchor="ctr"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Enheter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Aktiviteter</a:t>
            </a:r>
          </a:p>
        </p:txBody>
      </p:sp>
      <p:sp>
        <p:nvSpPr>
          <p:cNvPr id="7213" name="Line 67"/>
          <p:cNvSpPr>
            <a:spLocks noChangeShapeType="1"/>
          </p:cNvSpPr>
          <p:nvPr/>
        </p:nvSpPr>
        <p:spPr bwMode="auto">
          <a:xfrm>
            <a:off x="5003800" y="40052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14" name="Line 68"/>
          <p:cNvSpPr>
            <a:spLocks noChangeShapeType="1"/>
          </p:cNvSpPr>
          <p:nvPr/>
        </p:nvSpPr>
        <p:spPr bwMode="auto">
          <a:xfrm flipH="1">
            <a:off x="5003800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15" name="Line 69"/>
          <p:cNvSpPr>
            <a:spLocks noChangeShapeType="1"/>
          </p:cNvSpPr>
          <p:nvPr/>
        </p:nvSpPr>
        <p:spPr bwMode="auto">
          <a:xfrm flipH="1">
            <a:off x="5003800" y="47974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16" name="Text Box 70"/>
          <p:cNvSpPr txBox="1">
            <a:spLocks noChangeArrowheads="1"/>
          </p:cNvSpPr>
          <p:nvPr/>
        </p:nvSpPr>
        <p:spPr bwMode="auto">
          <a:xfrm>
            <a:off x="6156325" y="5157788"/>
            <a:ext cx="792163" cy="576262"/>
          </a:xfrm>
          <a:prstGeom prst="rect">
            <a:avLst/>
          </a:prstGeom>
          <a:solidFill>
            <a:srgbClr val="EC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2000" rIns="0" anchor="ctr"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Enheter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sv-SE" sz="900" b="1">
                <a:latin typeface="Calibri" pitchFamily="34" charset="0"/>
              </a:rPr>
              <a:t> Aktiviteter</a:t>
            </a:r>
          </a:p>
        </p:txBody>
      </p:sp>
      <p:sp>
        <p:nvSpPr>
          <p:cNvPr id="7217" name="Line 71"/>
          <p:cNvSpPr>
            <a:spLocks noChangeShapeType="1"/>
          </p:cNvSpPr>
          <p:nvPr/>
        </p:nvSpPr>
        <p:spPr bwMode="auto">
          <a:xfrm>
            <a:off x="6516688" y="40052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18" name="Line 72"/>
          <p:cNvSpPr>
            <a:spLocks noChangeShapeType="1"/>
          </p:cNvSpPr>
          <p:nvPr/>
        </p:nvSpPr>
        <p:spPr bwMode="auto">
          <a:xfrm flipH="1">
            <a:off x="6516688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19" name="Line 73"/>
          <p:cNvSpPr>
            <a:spLocks noChangeShapeType="1"/>
          </p:cNvSpPr>
          <p:nvPr/>
        </p:nvSpPr>
        <p:spPr bwMode="auto">
          <a:xfrm flipH="1">
            <a:off x="6516688" y="47974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0" name="Line 74"/>
          <p:cNvSpPr>
            <a:spLocks noChangeShapeType="1"/>
          </p:cNvSpPr>
          <p:nvPr/>
        </p:nvSpPr>
        <p:spPr bwMode="auto">
          <a:xfrm>
            <a:off x="4500562" y="1643050"/>
            <a:ext cx="1" cy="135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1" name="Line 75"/>
          <p:cNvSpPr>
            <a:spLocks noChangeShapeType="1"/>
          </p:cNvSpPr>
          <p:nvPr/>
        </p:nvSpPr>
        <p:spPr bwMode="auto">
          <a:xfrm>
            <a:off x="468313" y="2997200"/>
            <a:ext cx="60325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2" name="Line 76"/>
          <p:cNvSpPr>
            <a:spLocks noChangeShapeType="1"/>
          </p:cNvSpPr>
          <p:nvPr/>
        </p:nvSpPr>
        <p:spPr bwMode="auto">
          <a:xfrm flipV="1">
            <a:off x="468313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3" name="Line 78"/>
          <p:cNvSpPr>
            <a:spLocks noChangeShapeType="1"/>
          </p:cNvSpPr>
          <p:nvPr/>
        </p:nvSpPr>
        <p:spPr bwMode="auto">
          <a:xfrm flipV="1">
            <a:off x="1979613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4" name="Line 80"/>
          <p:cNvSpPr>
            <a:spLocks noChangeShapeType="1"/>
          </p:cNvSpPr>
          <p:nvPr/>
        </p:nvSpPr>
        <p:spPr bwMode="auto">
          <a:xfrm flipV="1">
            <a:off x="3492500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5" name="Line 81"/>
          <p:cNvSpPr>
            <a:spLocks noChangeShapeType="1"/>
          </p:cNvSpPr>
          <p:nvPr/>
        </p:nvSpPr>
        <p:spPr bwMode="auto">
          <a:xfrm flipV="1">
            <a:off x="6516688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6" name="Line 82"/>
          <p:cNvSpPr>
            <a:spLocks noChangeShapeType="1"/>
          </p:cNvSpPr>
          <p:nvPr/>
        </p:nvSpPr>
        <p:spPr bwMode="auto">
          <a:xfrm flipV="1">
            <a:off x="5003800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227" name="Line 83"/>
          <p:cNvSpPr>
            <a:spLocks noChangeShapeType="1"/>
          </p:cNvSpPr>
          <p:nvPr/>
        </p:nvSpPr>
        <p:spPr bwMode="auto">
          <a:xfrm>
            <a:off x="4500563" y="192880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cxnSp>
        <p:nvCxnSpPr>
          <p:cNvPr id="64" name="Rak 63"/>
          <p:cNvCxnSpPr/>
          <p:nvPr/>
        </p:nvCxnSpPr>
        <p:spPr>
          <a:xfrm>
            <a:off x="4500563" y="2571750"/>
            <a:ext cx="3571875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65"/>
          <p:cNvCxnSpPr>
            <a:stCxn id="7178" idx="0"/>
          </p:cNvCxnSpPr>
          <p:nvPr/>
        </p:nvCxnSpPr>
        <p:spPr>
          <a:xfrm rot="5400000" flipH="1" flipV="1">
            <a:off x="7712075" y="2924175"/>
            <a:ext cx="712788" cy="79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38"/>
          <p:cNvSpPr txBox="1">
            <a:spLocks noChangeArrowheads="1"/>
          </p:cNvSpPr>
          <p:nvPr/>
        </p:nvSpPr>
        <p:spPr bwMode="auto">
          <a:xfrm>
            <a:off x="928662" y="2436798"/>
            <a:ext cx="1079500" cy="1762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1000" b="1" dirty="0" smtClean="0">
                <a:latin typeface="Calibri" pitchFamily="34" charset="0"/>
              </a:rPr>
              <a:t>Kommunikatör</a:t>
            </a:r>
            <a:endParaRPr lang="sv-SE" sz="1000" b="1" dirty="0">
              <a:latin typeface="Calibri" pitchFamily="34" charset="0"/>
            </a:endParaRPr>
          </a:p>
        </p:txBody>
      </p:sp>
      <p:sp>
        <p:nvSpPr>
          <p:cNvPr id="69" name="Line 83"/>
          <p:cNvSpPr>
            <a:spLocks noChangeShapeType="1"/>
          </p:cNvSpPr>
          <p:nvPr/>
        </p:nvSpPr>
        <p:spPr bwMode="auto">
          <a:xfrm>
            <a:off x="3071802" y="1941491"/>
            <a:ext cx="14287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3" name="Line 83"/>
          <p:cNvSpPr>
            <a:spLocks noChangeShapeType="1"/>
          </p:cNvSpPr>
          <p:nvPr/>
        </p:nvSpPr>
        <p:spPr bwMode="auto">
          <a:xfrm>
            <a:off x="1428728" y="2357430"/>
            <a:ext cx="2286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5" name="Line 81"/>
          <p:cNvSpPr>
            <a:spLocks noChangeShapeType="1"/>
          </p:cNvSpPr>
          <p:nvPr/>
        </p:nvSpPr>
        <p:spPr bwMode="auto">
          <a:xfrm flipV="1">
            <a:off x="3714744" y="2357430"/>
            <a:ext cx="0" cy="73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6" name="Line 81"/>
          <p:cNvSpPr>
            <a:spLocks noChangeShapeType="1"/>
          </p:cNvSpPr>
          <p:nvPr/>
        </p:nvSpPr>
        <p:spPr bwMode="auto">
          <a:xfrm flipV="1">
            <a:off x="2643174" y="2357430"/>
            <a:ext cx="0" cy="73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9" name="Line 81"/>
          <p:cNvSpPr>
            <a:spLocks noChangeShapeType="1"/>
          </p:cNvSpPr>
          <p:nvPr/>
        </p:nvSpPr>
        <p:spPr bwMode="auto">
          <a:xfrm flipV="1">
            <a:off x="2643174" y="2071678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75" name="Text Box 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071670" y="1785926"/>
            <a:ext cx="1081087" cy="2857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r>
              <a:rPr lang="sv-SE" sz="1200" b="1" dirty="0">
                <a:latin typeface="Calibri" pitchFamily="34" charset="0"/>
              </a:rPr>
              <a:t>Projektledare</a:t>
            </a:r>
          </a:p>
        </p:txBody>
      </p:sp>
      <p:sp>
        <p:nvSpPr>
          <p:cNvPr id="81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85720" y="2071678"/>
            <a:ext cx="1143008" cy="214314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r>
              <a:rPr lang="sv-SE" sz="1200" b="1" dirty="0" smtClean="0">
                <a:latin typeface="Calibri" pitchFamily="34" charset="0"/>
              </a:rPr>
              <a:t>Referensgrupp</a:t>
            </a:r>
            <a:endParaRPr lang="sv-SE" sz="1200" b="1" dirty="0">
              <a:latin typeface="Calibri" pitchFamily="34" charset="0"/>
            </a:endParaRPr>
          </a:p>
        </p:txBody>
      </p:sp>
      <p:sp>
        <p:nvSpPr>
          <p:cNvPr id="84" name="Line 83"/>
          <p:cNvSpPr>
            <a:spLocks noChangeShapeType="1"/>
          </p:cNvSpPr>
          <p:nvPr/>
        </p:nvSpPr>
        <p:spPr bwMode="auto">
          <a:xfrm>
            <a:off x="1428728" y="2214554"/>
            <a:ext cx="121444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87" name="Line 83"/>
          <p:cNvSpPr>
            <a:spLocks noChangeShapeType="1"/>
          </p:cNvSpPr>
          <p:nvPr/>
        </p:nvSpPr>
        <p:spPr bwMode="auto">
          <a:xfrm>
            <a:off x="2143108" y="2357430"/>
            <a:ext cx="652466" cy="9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7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572132" y="1785926"/>
            <a:ext cx="1143008" cy="214314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r>
              <a:rPr lang="sv-SE" sz="1200" b="1" dirty="0" smtClean="0">
                <a:latin typeface="Calibri" pitchFamily="34" charset="0"/>
              </a:rPr>
              <a:t>Styrgrupp</a:t>
            </a:r>
          </a:p>
        </p:txBody>
      </p:sp>
      <p:sp>
        <p:nvSpPr>
          <p:cNvPr id="78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572132" y="2214554"/>
            <a:ext cx="1143008" cy="214314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r>
              <a:rPr lang="sv-SE" sz="1200" b="1" dirty="0" smtClean="0">
                <a:latin typeface="Calibri" pitchFamily="34" charset="0"/>
              </a:rPr>
              <a:t>Projektgrupp</a:t>
            </a:r>
          </a:p>
        </p:txBody>
      </p:sp>
      <p:cxnSp>
        <p:nvCxnSpPr>
          <p:cNvPr id="82" name="Rak 81"/>
          <p:cNvCxnSpPr/>
          <p:nvPr/>
        </p:nvCxnSpPr>
        <p:spPr>
          <a:xfrm rot="5400000">
            <a:off x="6965173" y="2250273"/>
            <a:ext cx="64294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ak 82"/>
          <p:cNvCxnSpPr/>
          <p:nvPr/>
        </p:nvCxnSpPr>
        <p:spPr>
          <a:xfrm flipV="1">
            <a:off x="6715140" y="1925625"/>
            <a:ext cx="571504" cy="31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Line 83"/>
          <p:cNvSpPr>
            <a:spLocks noChangeShapeType="1"/>
          </p:cNvSpPr>
          <p:nvPr/>
        </p:nvSpPr>
        <p:spPr bwMode="auto">
          <a:xfrm>
            <a:off x="4500562" y="235743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1" name="Text Box 38"/>
          <p:cNvSpPr txBox="1">
            <a:spLocks noChangeArrowheads="1"/>
          </p:cNvSpPr>
          <p:nvPr/>
        </p:nvSpPr>
        <p:spPr bwMode="auto">
          <a:xfrm>
            <a:off x="3206748" y="2428868"/>
            <a:ext cx="1079500" cy="1762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1000" b="1" dirty="0" smtClean="0">
                <a:latin typeface="Calibri" pitchFamily="34" charset="0"/>
              </a:rPr>
              <a:t>Delprojektledare</a:t>
            </a:r>
            <a:endParaRPr lang="sv-SE" sz="1000" b="1" dirty="0">
              <a:latin typeface="Calibri" pitchFamily="34" charset="0"/>
            </a:endParaRPr>
          </a:p>
        </p:txBody>
      </p:sp>
      <p:sp>
        <p:nvSpPr>
          <p:cNvPr id="92" name="Line 81"/>
          <p:cNvSpPr>
            <a:spLocks noChangeShapeType="1"/>
          </p:cNvSpPr>
          <p:nvPr/>
        </p:nvSpPr>
        <p:spPr bwMode="auto">
          <a:xfrm flipV="1">
            <a:off x="1428728" y="2357430"/>
            <a:ext cx="0" cy="73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88" name="Text Box 2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358214" y="4221163"/>
            <a:ext cx="719137" cy="2889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>
                <a:latin typeface="Calibri" pitchFamily="34" charset="0"/>
              </a:rPr>
              <a:t>Styrgrupp</a:t>
            </a:r>
          </a:p>
        </p:txBody>
      </p:sp>
      <p:sp>
        <p:nvSpPr>
          <p:cNvPr id="93" name="Text Box 3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358214" y="4643446"/>
            <a:ext cx="719137" cy="34767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Projekt-</a:t>
            </a:r>
          </a:p>
          <a:p>
            <a:pPr algn="ctr">
              <a:spcBef>
                <a:spcPct val="50000"/>
              </a:spcBef>
            </a:pPr>
            <a:r>
              <a:rPr lang="sv-SE" sz="900" b="1" dirty="0" smtClean="0">
                <a:latin typeface="Calibri" pitchFamily="34" charset="0"/>
              </a:rPr>
              <a:t>ledare</a:t>
            </a:r>
            <a:endParaRPr lang="sv-SE" sz="9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69</Words>
  <Application>Microsoft Office PowerPoint</Application>
  <PresentationFormat>Bildspel på skärmen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>Pandora Health Management / St-Erikshälsan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Anders Rydh</dc:creator>
  <cp:lastModifiedBy>aa55297</cp:lastModifiedBy>
  <cp:revision>4</cp:revision>
  <dcterms:created xsi:type="dcterms:W3CDTF">2010-09-01T12:02:51Z</dcterms:created>
  <dcterms:modified xsi:type="dcterms:W3CDTF">2010-09-10T15:12:51Z</dcterms:modified>
</cp:coreProperties>
</file>