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311" r:id="rId3"/>
    <p:sldId id="320" r:id="rId4"/>
    <p:sldId id="344" r:id="rId5"/>
    <p:sldId id="349" r:id="rId6"/>
    <p:sldId id="352" r:id="rId7"/>
    <p:sldId id="353" r:id="rId8"/>
    <p:sldId id="354" r:id="rId9"/>
    <p:sldId id="356" r:id="rId10"/>
    <p:sldId id="355" r:id="rId11"/>
    <p:sldId id="357" r:id="rId12"/>
    <p:sldId id="343" r:id="rId13"/>
    <p:sldId id="321" r:id="rId14"/>
    <p:sldId id="347" r:id="rId15"/>
    <p:sldId id="348" r:id="rId16"/>
    <p:sldId id="346" r:id="rId17"/>
    <p:sldId id="342" r:id="rId18"/>
    <p:sldId id="340" r:id="rId19"/>
    <p:sldId id="351" r:id="rId20"/>
    <p:sldId id="315" r:id="rId21"/>
    <p:sldId id="345" r:id="rId22"/>
    <p:sldId id="341" r:id="rId23"/>
    <p:sldId id="350" r:id="rId24"/>
    <p:sldId id="358" r:id="rId25"/>
    <p:sldId id="359" r:id="rId26"/>
    <p:sldId id="339" r:id="rId27"/>
    <p:sldId id="360" r:id="rId28"/>
  </p:sldIdLst>
  <p:sldSz cx="9144000" cy="6858000" type="screen4x3"/>
  <p:notesSz cx="6797675" cy="9926638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73"/>
    <a:srgbClr val="FFFFFF"/>
    <a:srgbClr val="B2B0A2"/>
    <a:srgbClr val="DAD8CC"/>
    <a:srgbClr val="C00218"/>
    <a:srgbClr val="9D9B8A"/>
    <a:srgbClr val="EE7F00"/>
    <a:srgbClr val="BF0218"/>
    <a:srgbClr val="FFD853"/>
    <a:srgbClr val="E535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681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AC6FD29-566E-4C9B-BD74-EE2511487261}" type="datetimeFigureOut">
              <a:rPr lang="sv-SE"/>
              <a:pPr>
                <a:defRPr/>
              </a:pPr>
              <a:t>2012-05-24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62DA33E-C491-4EE3-B1F5-18C7A2AA07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2805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0000. Leica M8.2\20090917 - 2\L1003266_k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616" y="24"/>
            <a:ext cx="3263383" cy="6858000"/>
          </a:xfrm>
          <a:prstGeom prst="rect">
            <a:avLst/>
          </a:prstGeom>
          <a:noFill/>
        </p:spPr>
      </p:pic>
      <p:pic>
        <p:nvPicPr>
          <p:cNvPr id="4" name="Bildobjekt 8" descr="KC_logotyp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47" y="6215082"/>
            <a:ext cx="19478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Platshållare för text 2"/>
          <p:cNvSpPr>
            <a:spLocks noGrp="1"/>
          </p:cNvSpPr>
          <p:nvPr>
            <p:ph type="subTitle" idx="1"/>
          </p:nvPr>
        </p:nvSpPr>
        <p:spPr>
          <a:xfrm>
            <a:off x="942972" y="3886200"/>
            <a:ext cx="398621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sv-SE" smtClean="0"/>
              <a:t>Klicka här för att ändra format på underrubrik i bakgrunden</a:t>
            </a:r>
            <a:endParaRPr lang="en-US" smtClean="0"/>
          </a:p>
        </p:txBody>
      </p:sp>
      <p:sp>
        <p:nvSpPr>
          <p:cNvPr id="23560" name="Platshållare för rubrik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4857784" cy="1470025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6714607" y="6597352"/>
            <a:ext cx="23887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 smtClean="0">
                <a:solidFill>
                  <a:schemeClr val="bg1"/>
                </a:solidFill>
                <a:latin typeface="Optima Medium" pitchFamily="34" charset="0"/>
              </a:rPr>
              <a:t>MEMBER OF </a:t>
            </a:r>
            <a:r>
              <a:rPr lang="sv-SE" sz="700" b="0" dirty="0" smtClean="0">
                <a:solidFill>
                  <a:schemeClr val="bg1"/>
                </a:solidFill>
                <a:latin typeface="Optima Medium" pitchFamily="34" charset="0"/>
              </a:rPr>
              <a:t>EUROGROUP CONSULTING </a:t>
            </a:r>
            <a:r>
              <a:rPr lang="sv-SE" sz="700" dirty="0" smtClean="0">
                <a:solidFill>
                  <a:schemeClr val="bg1"/>
                </a:solidFill>
                <a:latin typeface="Optima Medium" pitchFamily="34" charset="0"/>
              </a:rPr>
              <a:t>NETWORK</a:t>
            </a:r>
            <a:endParaRPr lang="sv-SE" sz="700" dirty="0">
              <a:solidFill>
                <a:schemeClr val="bg1"/>
              </a:solidFill>
              <a:latin typeface="Optima Medium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27A6-82BB-4934-B762-AAAE9B5F32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F5D5-E11D-4ABA-81D3-6ED27AB604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1FB4-5463-4984-9412-34AB486846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2491-C492-4ABE-8FBC-DB0F065DB2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697427"/>
          </a:xfrm>
        </p:spPr>
        <p:txBody>
          <a:bodyPr/>
          <a:lstStyle>
            <a:lvl3pPr>
              <a:defRPr sz="1800"/>
            </a:lvl3pPr>
            <a:lvl4pPr>
              <a:defRPr sz="1400">
                <a:latin typeface="Gill Sans MT" pitchFamily="34" charset="0"/>
              </a:defRPr>
            </a:lvl4pPr>
            <a:lvl5pPr>
              <a:defRPr sz="1400">
                <a:latin typeface="Gill Sans MT Ligh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8286776" y="6411492"/>
            <a:ext cx="419750" cy="2317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80BB-0BD0-49E2-ABA4-1AEAACE075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7C6C-E7AA-448B-9D3D-5210F7DFBD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138642" cy="46974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>
                <a:latin typeface="Gill Sans MT" pitchFamily="34" charset="0"/>
              </a:defRPr>
            </a:lvl4pPr>
            <a:lvl5pPr>
              <a:defRPr sz="1400">
                <a:latin typeface="Gill Sans MT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138642" cy="46974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>
                <a:latin typeface="Gill Sans MT" pitchFamily="34" charset="0"/>
              </a:defRPr>
            </a:lvl4pPr>
            <a:lvl5pPr>
              <a:defRPr sz="1400">
                <a:latin typeface="Gill Sans MT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33AE-8A5B-4386-A160-97C3D05E04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414023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57158" y="1854184"/>
            <a:ext cx="414023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1418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854184"/>
            <a:ext cx="41418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BC0B-E449-49C6-AA7C-1A37CB97B4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07C3-8C54-4D7F-83A7-B799319165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1578-873B-4CA1-80D0-E1737817A2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0969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571744"/>
            <a:ext cx="3008313" cy="3554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6B07-7199-41B8-9B5F-8221DB1519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428860" y="6420932"/>
            <a:ext cx="6286544" cy="232086"/>
          </a:xfrm>
          <a:prstGeom prst="rect">
            <a:avLst/>
          </a:prstGeom>
          <a:gradFill flip="none" rotWithShape="1">
            <a:gsLst>
              <a:gs pos="0">
                <a:srgbClr val="B2B0A2"/>
              </a:gs>
              <a:gs pos="50000">
                <a:srgbClr val="DAD8CC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357158" y="1071546"/>
            <a:ext cx="8429684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27" name="Bildobjekt 3" descr="KC_logotyp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3241" y="6215082"/>
            <a:ext cx="19478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16416" y="6411640"/>
            <a:ext cx="390110" cy="23177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B4ADBC-BCB8-44E0-80D2-334738DA1B3D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57158" y="65069"/>
            <a:ext cx="7581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084168" y="6435048"/>
            <a:ext cx="23887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 smtClean="0">
                <a:solidFill>
                  <a:schemeClr val="bg1"/>
                </a:solidFill>
                <a:latin typeface="Optima Medium" pitchFamily="34" charset="0"/>
              </a:rPr>
              <a:t>MEMBER OF </a:t>
            </a:r>
            <a:r>
              <a:rPr lang="sv-SE" sz="700" b="0" dirty="0" smtClean="0">
                <a:solidFill>
                  <a:schemeClr val="bg1"/>
                </a:solidFill>
                <a:latin typeface="Optima Medium" pitchFamily="34" charset="0"/>
              </a:rPr>
              <a:t>EUROGROUP CONSULTING </a:t>
            </a:r>
            <a:r>
              <a:rPr lang="sv-SE" sz="700" dirty="0" smtClean="0">
                <a:solidFill>
                  <a:schemeClr val="bg1"/>
                </a:solidFill>
                <a:latin typeface="Optima Medium" pitchFamily="34" charset="0"/>
              </a:rPr>
              <a:t>NETWORK</a:t>
            </a:r>
            <a:endParaRPr lang="sv-SE" sz="700" dirty="0">
              <a:solidFill>
                <a:schemeClr val="bg1"/>
              </a:solidFill>
              <a:latin typeface="Optima Medium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9D9B8A"/>
          </a:solidFill>
          <a:latin typeface="Gill Sans M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Clr>
          <a:srgbClr val="C00218"/>
        </a:buClr>
        <a:buFont typeface="Wingdings" pitchFamily="2" charset="2"/>
        <a:buChar char="§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812800" indent="-279400" algn="l" rtl="0" eaLnBrk="1" fontAlgn="base" hangingPunct="1">
        <a:spcBef>
          <a:spcPct val="20000"/>
        </a:spcBef>
        <a:spcAft>
          <a:spcPct val="0"/>
        </a:spcAft>
        <a:buClr>
          <a:srgbClr val="C00218"/>
        </a:buClr>
        <a:buFont typeface="Wingdings" pitchFamily="2" charset="2"/>
        <a:buChar char="§"/>
        <a:defRPr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346200" indent="-265113" algn="l" rtl="0" eaLnBrk="1" fontAlgn="base" hangingPunct="1">
        <a:spcBef>
          <a:spcPct val="20000"/>
        </a:spcBef>
        <a:spcAft>
          <a:spcPct val="0"/>
        </a:spcAft>
        <a:buClr>
          <a:srgbClr val="C00218"/>
        </a:buClr>
        <a:buFont typeface="Wingdings" pitchFamily="2" charset="2"/>
        <a:buChar char="§"/>
        <a:defRPr sz="1800" kern="1200">
          <a:solidFill>
            <a:schemeClr val="tx1"/>
          </a:solidFill>
          <a:latin typeface="Gill Sans MT Light" pitchFamily="34" charset="0"/>
          <a:ea typeface="+mn-ea"/>
          <a:cs typeface="+mn-cs"/>
        </a:defRPr>
      </a:lvl3pPr>
      <a:lvl4pPr marL="1884363" indent="-2651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4225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Gill Sans MT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Ledsagarservice</a:t>
            </a:r>
            <a:endParaRPr lang="sv-SE" dirty="0"/>
          </a:p>
        </p:txBody>
      </p:sp>
      <p:sp>
        <p:nvSpPr>
          <p:cNvPr id="3076" name="Underrubrik 5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986218" cy="1752600"/>
          </a:xfrm>
        </p:spPr>
        <p:txBody>
          <a:bodyPr/>
          <a:lstStyle/>
          <a:p>
            <a:r>
              <a:rPr lang="sv-SE" dirty="0" smtClean="0"/>
              <a:t>Statistik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Utförda timmar per stadsdelsförvaltning SOL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388366"/>
              </p:ext>
            </p:extLst>
          </p:nvPr>
        </p:nvGraphicFramePr>
        <p:xfrm>
          <a:off x="1259631" y="1268763"/>
          <a:ext cx="6480000" cy="4680005"/>
        </p:xfrm>
        <a:graphic>
          <a:graphicData uri="http://schemas.openxmlformats.org/drawingml/2006/table">
            <a:tbl>
              <a:tblPr/>
              <a:tblGrid>
                <a:gridCol w="2075264"/>
                <a:gridCol w="871608"/>
                <a:gridCol w="871608"/>
                <a:gridCol w="918304"/>
                <a:gridCol w="871608"/>
                <a:gridCol w="871608"/>
              </a:tblGrid>
              <a:tr h="530097"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Utförda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timmar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76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Rinkeby-Kista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Socialförvaltningen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9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Utförda timmar per </a:t>
            </a:r>
            <a:r>
              <a:rPr lang="sv-SE" dirty="0" smtClean="0"/>
              <a:t>stadsdelsförvaltning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5158122"/>
              </p:ext>
            </p:extLst>
          </p:nvPr>
        </p:nvGraphicFramePr>
        <p:xfrm>
          <a:off x="1260353" y="1124744"/>
          <a:ext cx="6479999" cy="4634708"/>
        </p:xfrm>
        <a:graphic>
          <a:graphicData uri="http://schemas.openxmlformats.org/drawingml/2006/table">
            <a:tbl>
              <a:tblPr/>
              <a:tblGrid>
                <a:gridCol w="2303535"/>
                <a:gridCol w="864096"/>
                <a:gridCol w="845429"/>
                <a:gridCol w="822313"/>
                <a:gridCol w="822313"/>
                <a:gridCol w="822313"/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Utförda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timmar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315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Rinkeby-Kista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84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158" y="65069"/>
            <a:ext cx="8535322" cy="720725"/>
          </a:xfrm>
        </p:spPr>
        <p:txBody>
          <a:bodyPr/>
          <a:lstStyle/>
          <a:p>
            <a:r>
              <a:rPr lang="sv-SE" dirty="0" smtClean="0"/>
              <a:t>Medel antal beslutade timmar per beslut SOL &amp;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983946"/>
              </p:ext>
            </p:extLst>
          </p:nvPr>
        </p:nvGraphicFramePr>
        <p:xfrm>
          <a:off x="725884" y="1052736"/>
          <a:ext cx="7662540" cy="2052001"/>
        </p:xfrm>
        <a:graphic>
          <a:graphicData uri="http://schemas.openxmlformats.org/drawingml/2006/table">
            <a:tbl>
              <a:tblPr/>
              <a:tblGrid>
                <a:gridCol w="2982020"/>
                <a:gridCol w="936104"/>
                <a:gridCol w="936104"/>
                <a:gridCol w="936104"/>
                <a:gridCol w="936104"/>
                <a:gridCol w="936104"/>
              </a:tblGrid>
              <a:tr h="55116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Beslutade timmar  per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person/beslut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0016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016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016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016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016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Totalt </a:t>
                      </a:r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staden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314844"/>
              </p:ext>
            </p:extLst>
          </p:nvPr>
        </p:nvGraphicFramePr>
        <p:xfrm>
          <a:off x="724024" y="3681256"/>
          <a:ext cx="7664400" cy="2052000"/>
        </p:xfrm>
        <a:graphic>
          <a:graphicData uri="http://schemas.openxmlformats.org/drawingml/2006/table">
            <a:tbl>
              <a:tblPr/>
              <a:tblGrid>
                <a:gridCol w="2995730"/>
                <a:gridCol w="933734"/>
                <a:gridCol w="933734"/>
                <a:gridCol w="933734"/>
                <a:gridCol w="933734"/>
                <a:gridCol w="933734"/>
              </a:tblGrid>
              <a:tr h="57584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Beslutade</a:t>
                      </a:r>
                      <a:r>
                        <a:rPr lang="sv-S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timmar per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person/beslut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LSS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523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Vantör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523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3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523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3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Totalt i staden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899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158" y="404019"/>
            <a:ext cx="8607330" cy="720725"/>
          </a:xfrm>
        </p:spPr>
        <p:txBody>
          <a:bodyPr/>
          <a:lstStyle/>
          <a:p>
            <a:r>
              <a:rPr lang="sv-SE" dirty="0" smtClean="0"/>
              <a:t>Beslutade timmar, utförda timmar och kostnad per beslut </a:t>
            </a:r>
            <a:br>
              <a:rPr lang="sv-SE" dirty="0" smtClean="0"/>
            </a:br>
            <a:r>
              <a:rPr lang="sv-SE" dirty="0" smtClean="0"/>
              <a:t>SOL &amp; LSS,  2011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4173921"/>
              </p:ext>
            </p:extLst>
          </p:nvPr>
        </p:nvGraphicFramePr>
        <p:xfrm>
          <a:off x="1763688" y="1556795"/>
          <a:ext cx="5832648" cy="4104453"/>
        </p:xfrm>
        <a:graphic>
          <a:graphicData uri="http://schemas.openxmlformats.org/drawingml/2006/table">
            <a:tbl>
              <a:tblPr/>
              <a:tblGrid>
                <a:gridCol w="2952328"/>
                <a:gridCol w="936104"/>
                <a:gridCol w="1008112"/>
                <a:gridCol w="936104"/>
              </a:tblGrid>
              <a:tr h="83371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SOL &amp; LSS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Beslutade timmar per beslut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Utförda timmar per beslut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Kostnad per beslut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108318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Rinkeby-Kista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66959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68104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56528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8049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023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Beviljade och utförda timmar totalt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8345"/>
            <a:ext cx="72008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946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Beviljade timmar per beslut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350" y="1484784"/>
            <a:ext cx="7200798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233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Beviljade och utförda timmar per beslut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7958"/>
            <a:ext cx="6955482" cy="41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6310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Beviljade timmar per beslut SOL &amp;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35" y="1556792"/>
            <a:ext cx="7691608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717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Utförandegrad över tid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1934"/>
            <a:ext cx="7315522" cy="4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463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Utförandegrad per stadsdelsförvaltning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127" y="1148692"/>
            <a:ext cx="7675329" cy="50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3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Andel ledsagningsbeslut SOL &amp; LSS 2011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4501373"/>
              </p:ext>
            </p:extLst>
          </p:nvPr>
        </p:nvGraphicFramePr>
        <p:xfrm>
          <a:off x="827584" y="1772816"/>
          <a:ext cx="7848872" cy="1605136"/>
        </p:xfrm>
        <a:graphic>
          <a:graphicData uri="http://schemas.openxmlformats.org/drawingml/2006/table">
            <a:tbl>
              <a:tblPr/>
              <a:tblGrid>
                <a:gridCol w="1569956"/>
                <a:gridCol w="977425"/>
                <a:gridCol w="1022701"/>
                <a:gridCol w="1022701"/>
                <a:gridCol w="970233"/>
                <a:gridCol w="1142928"/>
                <a:gridCol w="1142928"/>
              </a:tblGrid>
              <a:tr h="1224136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unika personer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inom SOL</a:t>
                      </a:r>
                    </a:p>
                    <a:p>
                      <a:pPr algn="ctr" rtl="0" fontAlgn="ctr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beslut</a:t>
                      </a:r>
                      <a:r>
                        <a:rPr lang="sv-S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med ledsagning  inom SOL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Andel som har ett beslut om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ledsagning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unika personer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inom LSS</a:t>
                      </a:r>
                    </a:p>
                    <a:p>
                      <a:pPr algn="ctr" rtl="0" fontAlgn="ctr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beslut</a:t>
                      </a:r>
                      <a:r>
                        <a:rPr lang="sv-S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med ledsagning  inom LSS</a:t>
                      </a:r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Andel som har ett beslut om ledsagning inom LSS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Totalt i staden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6862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5,7%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12,8%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835696" y="3833753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/>
              <a:t>År 2011 uppgick antalet individer med rätt till ledsagarservice /ledsagning genom SOL och LSS till cirka 9 </a:t>
            </a:r>
            <a:r>
              <a:rPr lang="sv-SE" smtClean="0"/>
              <a:t>400 inom </a:t>
            </a:r>
            <a:r>
              <a:rPr lang="sv-SE" dirty="0" smtClean="0"/>
              <a:t>Stockholms stad.  Av de drygt 6860 individerna inom SOL var det cirka 6 % som använde sig av ledsagning.  Av de drygt 4070 individerna inom LSS nyttjade cirka 13 % sig av ledsagarservice.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2614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Utförandegrad SOL &amp;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600836"/>
              </p:ext>
            </p:extLst>
          </p:nvPr>
        </p:nvGraphicFramePr>
        <p:xfrm>
          <a:off x="1364879" y="2087860"/>
          <a:ext cx="6231457" cy="2133228"/>
        </p:xfrm>
        <a:graphic>
          <a:graphicData uri="http://schemas.openxmlformats.org/drawingml/2006/table">
            <a:tbl>
              <a:tblPr/>
              <a:tblGrid>
                <a:gridCol w="2559049"/>
                <a:gridCol w="703576"/>
                <a:gridCol w="742208"/>
                <a:gridCol w="742208"/>
                <a:gridCol w="742208"/>
                <a:gridCol w="742208"/>
              </a:tblGrid>
              <a:tr h="3555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Utförandegrad SOL &amp; LSS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55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555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55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555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55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Totalt</a:t>
                      </a:r>
                      <a:r>
                        <a:rPr lang="sv-S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</a:t>
                      </a:r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staden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007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158" y="332011"/>
            <a:ext cx="8103274" cy="720725"/>
          </a:xfrm>
        </p:spPr>
        <p:txBody>
          <a:bodyPr/>
          <a:lstStyle/>
          <a:p>
            <a:r>
              <a:rPr lang="sv-SE" dirty="0" smtClean="0"/>
              <a:t>Beviljade och utförda timmar per beslut och stadsdelsförvaltning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9116"/>
            <a:ext cx="8083607" cy="485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76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Utförandegrad över tid SOL respektive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6366"/>
            <a:ext cx="7224802" cy="433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77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Antal timmar per beslut och stadsdelsförvaltning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8374"/>
            <a:ext cx="7759531" cy="450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522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36" y="727902"/>
            <a:ext cx="8714811" cy="56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Utförandegrad per stadsdelsförvaltning (SOL)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1070904" y="4738792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115616" y="1988840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1331640" y="1646216"/>
            <a:ext cx="108012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1043608" y="3028016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Rak 14"/>
          <p:cNvCxnSpPr/>
          <p:nvPr/>
        </p:nvCxnSpPr>
        <p:spPr>
          <a:xfrm>
            <a:off x="6156176" y="939784"/>
            <a:ext cx="0" cy="516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5076056" y="6926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Totalt, 2011 (61%)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xmlns="" val="3061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Utförandegrad per </a:t>
            </a:r>
            <a:r>
              <a:rPr lang="sv-SE" dirty="0" smtClean="0"/>
              <a:t>stadsdelsförvaltning (LSS)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246" y="1159527"/>
            <a:ext cx="10493683" cy="478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 6"/>
          <p:cNvSpPr/>
          <p:nvPr/>
        </p:nvSpPr>
        <p:spPr>
          <a:xfrm>
            <a:off x="11746" y="2613162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35496" y="4149080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420044" y="5085184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95629" y="1677816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/>
        </p:nvCxnSpPr>
        <p:spPr>
          <a:xfrm>
            <a:off x="6216309" y="1365276"/>
            <a:ext cx="0" cy="428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220072" y="1075644"/>
            <a:ext cx="1323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Totalt, 2011 (65%)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xmlns="" val="31390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Sammanställning kostnad per beslut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147811"/>
              </p:ext>
            </p:extLst>
          </p:nvPr>
        </p:nvGraphicFramePr>
        <p:xfrm>
          <a:off x="611560" y="2060848"/>
          <a:ext cx="7920001" cy="2251710"/>
        </p:xfrm>
        <a:graphic>
          <a:graphicData uri="http://schemas.openxmlformats.org/drawingml/2006/table">
            <a:tbl>
              <a:tblPr/>
              <a:tblGrid>
                <a:gridCol w="1646773"/>
                <a:gridCol w="2091076"/>
                <a:gridCol w="2091076"/>
                <a:gridCol w="2091076"/>
              </a:tblGrid>
              <a:tr h="1800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Kostnad per beslut</a:t>
                      </a:r>
                    </a:p>
                    <a:p>
                      <a:pPr algn="ctr" fontAlgn="b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  <a:p>
                      <a:pPr algn="ctr" fontAlgn="b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  <a:p>
                      <a:pPr algn="ctr" fontAlgn="b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  <a:p>
                      <a:pPr algn="ctr" fontAlgn="b"/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008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Vantör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41 861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959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008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008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008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Totalt hela staden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850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Total kostnad i milj. kronor per stadsdelsförvaltning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6" y="752172"/>
            <a:ext cx="8795095" cy="574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8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158" y="187995"/>
            <a:ext cx="8175282" cy="720725"/>
          </a:xfrm>
        </p:spPr>
        <p:txBody>
          <a:bodyPr/>
          <a:lstStyle/>
          <a:p>
            <a:r>
              <a:rPr lang="sv-SE" dirty="0" smtClean="0"/>
              <a:t>Sammanställning utvalda stadsdelsförvaltningar SOL och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641914"/>
              </p:ext>
            </p:extLst>
          </p:nvPr>
        </p:nvGraphicFramePr>
        <p:xfrm>
          <a:off x="612308" y="2862936"/>
          <a:ext cx="7919999" cy="1080000"/>
        </p:xfrm>
        <a:graphic>
          <a:graphicData uri="http://schemas.openxmlformats.org/drawingml/2006/table">
            <a:tbl>
              <a:tblPr/>
              <a:tblGrid>
                <a:gridCol w="2448272"/>
                <a:gridCol w="1224136"/>
                <a:gridCol w="1152128"/>
                <a:gridCol w="1080120"/>
                <a:gridCol w="1080120"/>
                <a:gridCol w="935223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Beslutade timmar SOL och LSS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2 011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378896"/>
              </p:ext>
            </p:extLst>
          </p:nvPr>
        </p:nvGraphicFramePr>
        <p:xfrm>
          <a:off x="612439" y="4149200"/>
          <a:ext cx="7920001" cy="1080000"/>
        </p:xfrm>
        <a:graphic>
          <a:graphicData uri="http://schemas.openxmlformats.org/drawingml/2006/table">
            <a:tbl>
              <a:tblPr/>
              <a:tblGrid>
                <a:gridCol w="2448141"/>
                <a:gridCol w="1224136"/>
                <a:gridCol w="1152128"/>
                <a:gridCol w="1080120"/>
                <a:gridCol w="1080120"/>
                <a:gridCol w="935356"/>
              </a:tblGrid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Utförda timmar SOL och LSS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068260"/>
              </p:ext>
            </p:extLst>
          </p:nvPr>
        </p:nvGraphicFramePr>
        <p:xfrm>
          <a:off x="608570" y="1556792"/>
          <a:ext cx="7920001" cy="1080000"/>
        </p:xfrm>
        <a:graphic>
          <a:graphicData uri="http://schemas.openxmlformats.org/drawingml/2006/table">
            <a:tbl>
              <a:tblPr/>
              <a:tblGrid>
                <a:gridCol w="2473276"/>
                <a:gridCol w="1224136"/>
                <a:gridCol w="1152128"/>
                <a:gridCol w="1080120"/>
                <a:gridCol w="1080120"/>
                <a:gridCol w="910221"/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beslut  SOL 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och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12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Antal avslag per beslut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1766364"/>
              </p:ext>
            </p:extLst>
          </p:nvPr>
        </p:nvGraphicFramePr>
        <p:xfrm>
          <a:off x="1547664" y="3660706"/>
          <a:ext cx="6336705" cy="1422165"/>
        </p:xfrm>
        <a:graphic>
          <a:graphicData uri="http://schemas.openxmlformats.org/drawingml/2006/table">
            <a:tbl>
              <a:tblPr/>
              <a:tblGrid>
                <a:gridCol w="2232248"/>
                <a:gridCol w="936104"/>
                <a:gridCol w="1440160"/>
                <a:gridCol w="1728193"/>
              </a:tblGrid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 och avslag </a:t>
                      </a:r>
                    </a:p>
                    <a:p>
                      <a:pPr algn="l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SOL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och LSS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beslut 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</a:t>
                      </a:r>
                      <a:r>
                        <a:rPr lang="sv-S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avslag/</a:t>
                      </a:r>
                      <a:r>
                        <a:rPr lang="sv-SE" sz="12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delavslag</a:t>
                      </a:r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Andel avslag/delavslag</a:t>
                      </a:r>
                      <a:r>
                        <a:rPr lang="sv-S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per beslut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25 %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20 %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43 %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8 %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475656" y="1222881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Vid besöken hos de fyra </a:t>
            </a:r>
            <a:r>
              <a:rPr lang="sv-SE" dirty="0" smtClean="0"/>
              <a:t>stadsdelsförvaltningarna har </a:t>
            </a:r>
            <a:r>
              <a:rPr lang="sv-SE" dirty="0"/>
              <a:t>vi även tagit del av avslag, delavslag och i vissa fall beslut gällande </a:t>
            </a:r>
            <a:r>
              <a:rPr lang="sv-SE" dirty="0" smtClean="0"/>
              <a:t>ledsagning/ledsagarservice </a:t>
            </a:r>
            <a:r>
              <a:rPr lang="sv-SE" dirty="0"/>
              <a:t>under </a:t>
            </a:r>
            <a:r>
              <a:rPr lang="sv-SE" dirty="0" smtClean="0"/>
              <a:t> år 2011.   Andelen avslag/delavslag skiljer sig åt mellan de utvalda stadsdelsförvaltningarna. Hässelby-Vällingby är den stadsdelsförvaltning där det sker störst andel avslag/delavslag per beslut . Under året har 103 beslut fattats och 44 avslag/delavslag vilket innebär en andel på 43 %. På Kungsholmen ligger motsvarande siffra på 8 %.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97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Antal beslut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8344"/>
            <a:ext cx="7411532" cy="444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50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Antal beslut per stadsdelsförvaltning SOL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120844"/>
              </p:ext>
            </p:extLst>
          </p:nvPr>
        </p:nvGraphicFramePr>
        <p:xfrm>
          <a:off x="1115617" y="1196746"/>
          <a:ext cx="6480718" cy="4679997"/>
        </p:xfrm>
        <a:graphic>
          <a:graphicData uri="http://schemas.openxmlformats.org/drawingml/2006/table">
            <a:tbl>
              <a:tblPr/>
              <a:tblGrid>
                <a:gridCol w="2075490"/>
                <a:gridCol w="871706"/>
                <a:gridCol w="871706"/>
                <a:gridCol w="918404"/>
                <a:gridCol w="871706"/>
                <a:gridCol w="871706"/>
              </a:tblGrid>
              <a:tr h="524430"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2157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Rinkeby-Kista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Socialförvaltningen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89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91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beslut per </a:t>
            </a:r>
            <a:r>
              <a:rPr lang="sv-SE" dirty="0" smtClean="0"/>
              <a:t>stadsdelsförvaltning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5694973"/>
              </p:ext>
            </p:extLst>
          </p:nvPr>
        </p:nvGraphicFramePr>
        <p:xfrm>
          <a:off x="1188343" y="1196752"/>
          <a:ext cx="6480001" cy="4680003"/>
        </p:xfrm>
        <a:graphic>
          <a:graphicData uri="http://schemas.openxmlformats.org/drawingml/2006/table">
            <a:tbl>
              <a:tblPr/>
              <a:tblGrid>
                <a:gridCol w="2159521"/>
                <a:gridCol w="936104"/>
                <a:gridCol w="864096"/>
                <a:gridCol w="875654"/>
                <a:gridCol w="822313"/>
                <a:gridCol w="822313"/>
              </a:tblGrid>
              <a:tr h="443163"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992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Rineby</a:t>
                      </a:r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-Kista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Beslutade timmar per </a:t>
            </a:r>
            <a:r>
              <a:rPr lang="sv-SE" dirty="0" smtClean="0"/>
              <a:t>stadsdelsförvaltning LSS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40020"/>
              </p:ext>
            </p:extLst>
          </p:nvPr>
        </p:nvGraphicFramePr>
        <p:xfrm>
          <a:off x="1332361" y="1197272"/>
          <a:ext cx="6479999" cy="4622406"/>
        </p:xfrm>
        <a:graphic>
          <a:graphicData uri="http://schemas.openxmlformats.org/drawingml/2006/table">
            <a:tbl>
              <a:tblPr/>
              <a:tblGrid>
                <a:gridCol w="2303535"/>
                <a:gridCol w="864096"/>
                <a:gridCol w="845429"/>
                <a:gridCol w="822313"/>
                <a:gridCol w="822313"/>
                <a:gridCol w="822313"/>
              </a:tblGrid>
              <a:tr h="503536"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Beslutade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timmar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Enskede-Årsta-Vantör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Rinkeby-Kista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62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81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Beslutade timmar per stadsdelsförvaltning SOL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80BB-0BD0-49E2-ABA4-1AEAACE075E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3913899"/>
              </p:ext>
            </p:extLst>
          </p:nvPr>
        </p:nvGraphicFramePr>
        <p:xfrm>
          <a:off x="1185665" y="1268760"/>
          <a:ext cx="6479999" cy="4680006"/>
        </p:xfrm>
        <a:graphic>
          <a:graphicData uri="http://schemas.openxmlformats.org/drawingml/2006/table">
            <a:tbl>
              <a:tblPr/>
              <a:tblGrid>
                <a:gridCol w="2075260"/>
                <a:gridCol w="871609"/>
                <a:gridCol w="871609"/>
                <a:gridCol w="918303"/>
                <a:gridCol w="871609"/>
                <a:gridCol w="871609"/>
              </a:tblGrid>
              <a:tr h="531718"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Beslutade 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timmar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Bromma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Enskede-Årsta-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Vantör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242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Hägersten-Liljeholmen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Hässelby-Vällingby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Kungsholmen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Rinkeby-Kista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Skarpnäck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Skärholmen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Socialförvaltningen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Spånga-Tensta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Södermalm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Älvsjö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Östermalm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724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83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 PP-mall 2010">
  <a:themeElements>
    <a:clrScheme name="KC POWERPOINT MALL_0807 3">
      <a:dk1>
        <a:srgbClr val="000000"/>
      </a:dk1>
      <a:lt1>
        <a:srgbClr val="FFFFFF"/>
      </a:lt1>
      <a:dk2>
        <a:srgbClr val="006666"/>
      </a:dk2>
      <a:lt2>
        <a:srgbClr val="EDE9CC"/>
      </a:lt2>
      <a:accent1>
        <a:srgbClr val="006C98"/>
      </a:accent1>
      <a:accent2>
        <a:srgbClr val="C00218"/>
      </a:accent2>
      <a:accent3>
        <a:srgbClr val="FFFFFF"/>
      </a:accent3>
      <a:accent4>
        <a:srgbClr val="000000"/>
      </a:accent4>
      <a:accent5>
        <a:srgbClr val="AABACA"/>
      </a:accent5>
      <a:accent6>
        <a:srgbClr val="AE0215"/>
      </a:accent6>
      <a:hlink>
        <a:srgbClr val="E7AC00"/>
      </a:hlink>
      <a:folHlink>
        <a:srgbClr val="DBD3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C POWERPOINT MALL_0807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C POWERPOINT MALL_0807 2">
        <a:dk1>
          <a:srgbClr val="000000"/>
        </a:dk1>
        <a:lt1>
          <a:srgbClr val="FFFFFF"/>
        </a:lt1>
        <a:dk2>
          <a:srgbClr val="006C98"/>
        </a:dk2>
        <a:lt2>
          <a:srgbClr val="EDE9CC"/>
        </a:lt2>
        <a:accent1>
          <a:srgbClr val="006666"/>
        </a:accent1>
        <a:accent2>
          <a:srgbClr val="C00218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AE0215"/>
        </a:accent6>
        <a:hlink>
          <a:srgbClr val="E7AC00"/>
        </a:hlink>
        <a:folHlink>
          <a:srgbClr val="DBD3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C POWERPOINT MALL_0807 3">
        <a:dk1>
          <a:srgbClr val="000000"/>
        </a:dk1>
        <a:lt1>
          <a:srgbClr val="FFFFFF"/>
        </a:lt1>
        <a:dk2>
          <a:srgbClr val="006666"/>
        </a:dk2>
        <a:lt2>
          <a:srgbClr val="EDE9CC"/>
        </a:lt2>
        <a:accent1>
          <a:srgbClr val="006C98"/>
        </a:accent1>
        <a:accent2>
          <a:srgbClr val="C00218"/>
        </a:accent2>
        <a:accent3>
          <a:srgbClr val="FFFFFF"/>
        </a:accent3>
        <a:accent4>
          <a:srgbClr val="000000"/>
        </a:accent4>
        <a:accent5>
          <a:srgbClr val="AABACA"/>
        </a:accent5>
        <a:accent6>
          <a:srgbClr val="AE0215"/>
        </a:accent6>
        <a:hlink>
          <a:srgbClr val="E7AC00"/>
        </a:hlink>
        <a:folHlink>
          <a:srgbClr val="DBD3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KC PP-mall 2010</Template>
  <TotalTime>2023</TotalTime>
  <Words>1372</Words>
  <Application>Microsoft Office PowerPoint</Application>
  <PresentationFormat>Bildspel på skärmen (4:3)</PresentationFormat>
  <Paragraphs>1024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KC PP-mall 2010</vt:lpstr>
      <vt:lpstr>Ledsagarservice</vt:lpstr>
      <vt:lpstr>Andel ledsagningsbeslut SOL &amp; LSS 2011 </vt:lpstr>
      <vt:lpstr>Sammanställning utvalda stadsdelsförvaltningar SOL och LSS</vt:lpstr>
      <vt:lpstr>Antal avslag per beslut</vt:lpstr>
      <vt:lpstr>Antal beslut</vt:lpstr>
      <vt:lpstr>Antal beslut per stadsdelsförvaltning SOL</vt:lpstr>
      <vt:lpstr>Antal beslut per stadsdelsförvaltning LSS</vt:lpstr>
      <vt:lpstr>Beslutade timmar per stadsdelsförvaltning LSS</vt:lpstr>
      <vt:lpstr>Beslutade timmar per stadsdelsförvaltning SOL</vt:lpstr>
      <vt:lpstr>Utförda timmar per stadsdelsförvaltning SOL</vt:lpstr>
      <vt:lpstr>Utförda timmar per stadsdelsförvaltning LSS</vt:lpstr>
      <vt:lpstr>Medel antal beslutade timmar per beslut SOL &amp; LSS</vt:lpstr>
      <vt:lpstr>Beslutade timmar, utförda timmar och kostnad per beslut  SOL &amp; LSS,  2011</vt:lpstr>
      <vt:lpstr>Beviljade och utförda timmar totalt</vt:lpstr>
      <vt:lpstr>Beviljade timmar per beslut</vt:lpstr>
      <vt:lpstr>Beviljade och utförda timmar per beslut</vt:lpstr>
      <vt:lpstr>Beviljade timmar per beslut SOL &amp; LSS</vt:lpstr>
      <vt:lpstr>Utförandegrad över tid</vt:lpstr>
      <vt:lpstr>Utförandegrad per stadsdelsförvaltning</vt:lpstr>
      <vt:lpstr>Utförandegrad SOL &amp; LSS</vt:lpstr>
      <vt:lpstr>Beviljade och utförda timmar per beslut och stadsdelsförvaltning</vt:lpstr>
      <vt:lpstr>Utförandegrad över tid SOL respektive LSS</vt:lpstr>
      <vt:lpstr>Antal timmar per beslut och stadsdelsförvaltning</vt:lpstr>
      <vt:lpstr>Utförandegrad per stadsdelsförvaltning (SOL)</vt:lpstr>
      <vt:lpstr>Utförandegrad per stadsdelsförvaltning (LSS)</vt:lpstr>
      <vt:lpstr>Sammanställning kostnad per beslut</vt:lpstr>
      <vt:lpstr>Total kostnad i milj. kronor per stadsdelsförvaltning </vt:lpstr>
    </vt:vector>
  </TitlesOfParts>
  <Company>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EBM</dc:title>
  <dc:creator>Anders Nicolausson</dc:creator>
  <cp:lastModifiedBy>aa47091</cp:lastModifiedBy>
  <cp:revision>225</cp:revision>
  <cp:lastPrinted>2012-03-01T13:26:39Z</cp:lastPrinted>
  <dcterms:created xsi:type="dcterms:W3CDTF">2011-10-31T20:47:00Z</dcterms:created>
  <dcterms:modified xsi:type="dcterms:W3CDTF">2012-05-24T17:16:13Z</dcterms:modified>
</cp:coreProperties>
</file>