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  <p:sldMasterId id="2147483661" r:id="rId2"/>
    <p:sldMasterId id="2147484895" r:id="rId3"/>
    <p:sldMasterId id="2147484907" r:id="rId4"/>
    <p:sldMasterId id="2147484919" r:id="rId5"/>
  </p:sldMasterIdLst>
  <p:notesMasterIdLst>
    <p:notesMasterId r:id="rId21"/>
  </p:notesMasterIdLst>
  <p:handoutMasterIdLst>
    <p:handoutMasterId r:id="rId22"/>
  </p:handoutMasterIdLst>
  <p:sldIdLst>
    <p:sldId id="264" r:id="rId6"/>
    <p:sldId id="537" r:id="rId7"/>
    <p:sldId id="527" r:id="rId8"/>
    <p:sldId id="529" r:id="rId9"/>
    <p:sldId id="538" r:id="rId10"/>
    <p:sldId id="544" r:id="rId11"/>
    <p:sldId id="545" r:id="rId12"/>
    <p:sldId id="532" r:id="rId13"/>
    <p:sldId id="541" r:id="rId14"/>
    <p:sldId id="535" r:id="rId15"/>
    <p:sldId id="542" r:id="rId16"/>
    <p:sldId id="536" r:id="rId17"/>
    <p:sldId id="543" r:id="rId18"/>
    <p:sldId id="530" r:id="rId19"/>
    <p:sldId id="540" r:id="rId20"/>
  </p:sldIdLst>
  <p:sldSz cx="9144000" cy="6858000" type="screen4x3"/>
  <p:notesSz cx="6797675" cy="9926638"/>
  <p:embeddedFontLst>
    <p:embeddedFont>
      <p:font typeface="Gill Sans MT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D42"/>
    <a:srgbClr val="FFFFFF"/>
    <a:srgbClr val="FFDF1A"/>
    <a:srgbClr val="D1D3D4"/>
    <a:srgbClr val="FFEF6F"/>
    <a:srgbClr val="58595B"/>
    <a:srgbClr val="6CB33E"/>
    <a:srgbClr val="FDB8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67" autoAdjust="0"/>
    <p:restoredTop sz="83154" autoAdjust="0"/>
  </p:normalViewPr>
  <p:slideViewPr>
    <p:cSldViewPr>
      <p:cViewPr varScale="1">
        <p:scale>
          <a:sx n="78" d="100"/>
          <a:sy n="78" d="100"/>
        </p:scale>
        <p:origin x="-1350" y="-90"/>
      </p:cViewPr>
      <p:guideLst>
        <p:guide orient="horz" pos="981"/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74DBE-72CF-45C8-A2E9-85B11AD96B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83C08DD-BC94-4ADA-994C-FAEB4923105A}">
      <dgm:prSet phldrT="[Text]" custT="1"/>
      <dgm:spPr/>
      <dgm:t>
        <a:bodyPr/>
        <a:lstStyle/>
        <a:p>
          <a:r>
            <a:rPr lang="sv-SE" sz="1200" b="1" dirty="0" err="1" smtClean="0">
              <a:solidFill>
                <a:schemeClr val="tx1"/>
              </a:solidFill>
            </a:rPr>
            <a:t>Avtals-administration</a:t>
          </a:r>
          <a:endParaRPr lang="sv-SE" sz="1200" b="1" dirty="0">
            <a:solidFill>
              <a:schemeClr val="tx1"/>
            </a:solidFill>
          </a:endParaRPr>
        </a:p>
      </dgm:t>
    </dgm:pt>
    <dgm:pt modelId="{04C16202-824A-4C80-A620-4C5C005F9717}" type="parTrans" cxnId="{0B8117BA-284E-457D-8ABA-A9A1DA58AB35}">
      <dgm:prSet/>
      <dgm:spPr/>
      <dgm:t>
        <a:bodyPr/>
        <a:lstStyle/>
        <a:p>
          <a:endParaRPr lang="sv-SE"/>
        </a:p>
      </dgm:t>
    </dgm:pt>
    <dgm:pt modelId="{FDEAB4D5-712D-485A-8477-348B3578403B}" type="sibTrans" cxnId="{0B8117BA-284E-457D-8ABA-A9A1DA58AB35}">
      <dgm:prSet/>
      <dgm:spPr/>
      <dgm:t>
        <a:bodyPr/>
        <a:lstStyle/>
        <a:p>
          <a:endParaRPr lang="sv-SE"/>
        </a:p>
      </dgm:t>
    </dgm:pt>
    <dgm:pt modelId="{087F113E-B57B-437B-AFA5-0538B07C3A68}">
      <dgm:prSet phldrT="[Text]" custT="1"/>
      <dgm:spPr/>
      <dgm:t>
        <a:bodyPr/>
        <a:lstStyle/>
        <a:p>
          <a:r>
            <a:rPr lang="sv-SE" sz="1200" b="1" dirty="0" err="1" smtClean="0">
              <a:solidFill>
                <a:schemeClr val="tx1"/>
              </a:solidFill>
            </a:rPr>
            <a:t>Hyres-avisering</a:t>
          </a:r>
          <a:endParaRPr lang="sv-SE" sz="1200" b="1" dirty="0">
            <a:solidFill>
              <a:schemeClr val="tx1"/>
            </a:solidFill>
          </a:endParaRPr>
        </a:p>
      </dgm:t>
    </dgm:pt>
    <dgm:pt modelId="{EDD3EB08-58D7-49EC-8341-1D065282FEDA}" type="parTrans" cxnId="{927EAAA0-B1C4-4A62-8CB0-695DA04AFD72}">
      <dgm:prSet/>
      <dgm:spPr/>
      <dgm:t>
        <a:bodyPr/>
        <a:lstStyle/>
        <a:p>
          <a:endParaRPr lang="sv-SE"/>
        </a:p>
      </dgm:t>
    </dgm:pt>
    <dgm:pt modelId="{CA193425-7558-4AFA-BF73-43B6484387E6}" type="sibTrans" cxnId="{927EAAA0-B1C4-4A62-8CB0-695DA04AFD72}">
      <dgm:prSet/>
      <dgm:spPr/>
      <dgm:t>
        <a:bodyPr/>
        <a:lstStyle/>
        <a:p>
          <a:endParaRPr lang="sv-SE"/>
        </a:p>
      </dgm:t>
    </dgm:pt>
    <dgm:pt modelId="{43EE4396-9EB9-49DC-B6E3-5C3C24A64C8E}">
      <dgm:prSet phldrT="[Text]" custT="1"/>
      <dgm:spPr/>
      <dgm:t>
        <a:bodyPr/>
        <a:lstStyle/>
        <a:p>
          <a:r>
            <a:rPr lang="sv-SE" sz="1200" b="1" dirty="0" smtClean="0">
              <a:solidFill>
                <a:schemeClr val="tx1"/>
              </a:solidFill>
            </a:rPr>
            <a:t>Avisering vakanser &amp; </a:t>
          </a:r>
          <a:r>
            <a:rPr lang="sv-SE" sz="1200" b="1" dirty="0" err="1" smtClean="0">
              <a:solidFill>
                <a:schemeClr val="tx1"/>
              </a:solidFill>
            </a:rPr>
            <a:t>förv-</a:t>
          </a:r>
          <a:r>
            <a:rPr lang="sv-SE" sz="1200" b="1" dirty="0" smtClean="0">
              <a:solidFill>
                <a:schemeClr val="tx1"/>
              </a:solidFill>
            </a:rPr>
            <a:t> interna avtal</a:t>
          </a:r>
          <a:endParaRPr lang="sv-SE" sz="1200" b="1" dirty="0">
            <a:solidFill>
              <a:schemeClr val="tx1"/>
            </a:solidFill>
          </a:endParaRPr>
        </a:p>
      </dgm:t>
    </dgm:pt>
    <dgm:pt modelId="{5BA13B3D-70BC-4F58-910B-40D10C9F876D}" type="parTrans" cxnId="{4C880565-482D-4C38-80B2-3EF2E594E44F}">
      <dgm:prSet/>
      <dgm:spPr/>
      <dgm:t>
        <a:bodyPr/>
        <a:lstStyle/>
        <a:p>
          <a:endParaRPr lang="sv-SE"/>
        </a:p>
      </dgm:t>
    </dgm:pt>
    <dgm:pt modelId="{69977028-D5A5-4821-8288-305BFFD005A7}" type="sibTrans" cxnId="{4C880565-482D-4C38-80B2-3EF2E594E44F}">
      <dgm:prSet/>
      <dgm:spPr/>
      <dgm:t>
        <a:bodyPr/>
        <a:lstStyle/>
        <a:p>
          <a:endParaRPr lang="sv-SE"/>
        </a:p>
      </dgm:t>
    </dgm:pt>
    <dgm:pt modelId="{02703E59-5A74-4380-B2F9-B637287CCDB9}">
      <dgm:prSet custT="1"/>
      <dgm:spPr/>
      <dgm:t>
        <a:bodyPr/>
        <a:lstStyle/>
        <a:p>
          <a:r>
            <a:rPr lang="sv-SE" sz="1200" b="1" dirty="0" smtClean="0">
              <a:solidFill>
                <a:schemeClr val="tx1"/>
              </a:solidFill>
            </a:rPr>
            <a:t>Uppföljning krav</a:t>
          </a:r>
          <a:endParaRPr lang="sv-SE" sz="1200" b="1" dirty="0">
            <a:solidFill>
              <a:schemeClr val="tx1"/>
            </a:solidFill>
          </a:endParaRPr>
        </a:p>
      </dgm:t>
    </dgm:pt>
    <dgm:pt modelId="{59F56D69-2E06-46FF-AD66-673BB8732F92}" type="parTrans" cxnId="{637C3776-9536-44AB-A408-7F1C523F4114}">
      <dgm:prSet/>
      <dgm:spPr/>
      <dgm:t>
        <a:bodyPr/>
        <a:lstStyle/>
        <a:p>
          <a:endParaRPr lang="sv-SE"/>
        </a:p>
      </dgm:t>
    </dgm:pt>
    <dgm:pt modelId="{1CBB69CB-5937-4B05-8FA1-835B656D0316}" type="sibTrans" cxnId="{637C3776-9536-44AB-A408-7F1C523F4114}">
      <dgm:prSet/>
      <dgm:spPr/>
      <dgm:t>
        <a:bodyPr/>
        <a:lstStyle/>
        <a:p>
          <a:endParaRPr lang="sv-SE"/>
        </a:p>
      </dgm:t>
    </dgm:pt>
    <dgm:pt modelId="{EB79F765-6629-48E8-A4DC-E4C87F501C54}">
      <dgm:prSet custT="1"/>
      <dgm:spPr/>
      <dgm:t>
        <a:bodyPr/>
        <a:lstStyle/>
        <a:p>
          <a:r>
            <a:rPr lang="sv-SE" sz="1200" b="1" dirty="0" smtClean="0">
              <a:solidFill>
                <a:schemeClr val="tx1"/>
              </a:solidFill>
            </a:rPr>
            <a:t>Dialog /  </a:t>
          </a:r>
          <a:r>
            <a:rPr lang="sv-SE" sz="1200" b="1" dirty="0" err="1" smtClean="0">
              <a:solidFill>
                <a:schemeClr val="tx1"/>
              </a:solidFill>
            </a:rPr>
            <a:t>Ärende-hantering</a:t>
          </a:r>
          <a:endParaRPr lang="sv-SE" sz="1200" b="1" dirty="0">
            <a:solidFill>
              <a:schemeClr val="tx1"/>
            </a:solidFill>
          </a:endParaRPr>
        </a:p>
      </dgm:t>
    </dgm:pt>
    <dgm:pt modelId="{808CE7BC-EADF-4B65-AEE0-8EA3C3165EFD}" type="parTrans" cxnId="{C335E92B-A101-4001-B408-F7FB649DCD32}">
      <dgm:prSet/>
      <dgm:spPr/>
      <dgm:t>
        <a:bodyPr/>
        <a:lstStyle/>
        <a:p>
          <a:endParaRPr lang="sv-SE"/>
        </a:p>
      </dgm:t>
    </dgm:pt>
    <dgm:pt modelId="{AD039B97-B265-4F3A-A7E6-AC022CF8620D}" type="sibTrans" cxnId="{C335E92B-A101-4001-B408-F7FB649DCD32}">
      <dgm:prSet/>
      <dgm:spPr/>
      <dgm:t>
        <a:bodyPr/>
        <a:lstStyle/>
        <a:p>
          <a:endParaRPr lang="sv-SE"/>
        </a:p>
      </dgm:t>
    </dgm:pt>
    <dgm:pt modelId="{0A434A7F-F67B-4D0E-83FC-A3D32F1243CD}">
      <dgm:prSet custT="1"/>
      <dgm:spPr/>
      <dgm:t>
        <a:bodyPr/>
        <a:lstStyle/>
        <a:p>
          <a:r>
            <a:rPr lang="sv-SE" sz="1200" b="1" dirty="0" smtClean="0">
              <a:solidFill>
                <a:schemeClr val="tx1"/>
              </a:solidFill>
            </a:rPr>
            <a:t>Avslut</a:t>
          </a:r>
          <a:endParaRPr lang="sv-SE" sz="1200" b="1" dirty="0">
            <a:solidFill>
              <a:schemeClr val="tx1"/>
            </a:solidFill>
          </a:endParaRPr>
        </a:p>
      </dgm:t>
    </dgm:pt>
    <dgm:pt modelId="{F5D14420-F6FE-4337-B91B-862EE3281806}" type="sibTrans" cxnId="{3C74C1F5-3AAA-4268-BD17-5AB7B7354680}">
      <dgm:prSet/>
      <dgm:spPr/>
      <dgm:t>
        <a:bodyPr/>
        <a:lstStyle/>
        <a:p>
          <a:endParaRPr lang="sv-SE"/>
        </a:p>
      </dgm:t>
    </dgm:pt>
    <dgm:pt modelId="{3CCB67CA-E31E-42C6-8F14-0E4685EAFFDB}" type="parTrans" cxnId="{3C74C1F5-3AAA-4268-BD17-5AB7B7354680}">
      <dgm:prSet/>
      <dgm:spPr/>
      <dgm:t>
        <a:bodyPr/>
        <a:lstStyle/>
        <a:p>
          <a:endParaRPr lang="sv-SE"/>
        </a:p>
      </dgm:t>
    </dgm:pt>
    <dgm:pt modelId="{563A7243-EE14-4F07-A8C3-0270B567FA87}">
      <dgm:prSet phldrT="[Text]" custT="1"/>
      <dgm:spPr/>
      <dgm:t>
        <a:bodyPr/>
        <a:lstStyle/>
        <a:p>
          <a:r>
            <a:rPr lang="sv-SE" sz="1200" b="1" dirty="0" err="1" smtClean="0">
              <a:solidFill>
                <a:schemeClr val="tx1"/>
              </a:solidFill>
            </a:rPr>
            <a:t>Hyres-justering</a:t>
          </a:r>
          <a:endParaRPr lang="sv-SE" sz="1200" b="1" dirty="0">
            <a:solidFill>
              <a:schemeClr val="tx1"/>
            </a:solidFill>
          </a:endParaRPr>
        </a:p>
      </dgm:t>
    </dgm:pt>
    <dgm:pt modelId="{FCB2C01A-21A3-4A7F-874F-0638D0FB38DD}" type="parTrans" cxnId="{FC3B858C-4216-4FE1-BEF2-1FFC34F3C809}">
      <dgm:prSet/>
      <dgm:spPr/>
      <dgm:t>
        <a:bodyPr/>
        <a:lstStyle/>
        <a:p>
          <a:endParaRPr lang="sv-SE"/>
        </a:p>
      </dgm:t>
    </dgm:pt>
    <dgm:pt modelId="{6ECFCF70-39C0-43FC-B107-045BC1DE6580}" type="sibTrans" cxnId="{FC3B858C-4216-4FE1-BEF2-1FFC34F3C809}">
      <dgm:prSet/>
      <dgm:spPr/>
      <dgm:t>
        <a:bodyPr/>
        <a:lstStyle/>
        <a:p>
          <a:endParaRPr lang="sv-SE"/>
        </a:p>
      </dgm:t>
    </dgm:pt>
    <dgm:pt modelId="{357578FE-DEE5-4887-860B-E9F029A6763B}" type="pres">
      <dgm:prSet presAssocID="{77F74DBE-72CF-45C8-A2E9-85B11AD96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DD4BC09-7237-4ECF-AAD9-1D094D4E87FB}" type="pres">
      <dgm:prSet presAssocID="{D83C08DD-BC94-4ADA-994C-FAEB4923105A}" presName="parTxOnly" presStyleLbl="node1" presStyleIdx="0" presStyleCnt="7" custScaleX="127362" custScaleY="130892" custLinFactNeighborX="34975" custLinFactNeighborY="-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8E912C-0A3F-4136-AD72-897D1708F176}" type="pres">
      <dgm:prSet presAssocID="{FDEAB4D5-712D-485A-8477-348B3578403B}" presName="parTxOnlySpace" presStyleCnt="0"/>
      <dgm:spPr/>
    </dgm:pt>
    <dgm:pt modelId="{9BBA4B86-9E8B-4DF5-8FB0-9F545D4718EB}" type="pres">
      <dgm:prSet presAssocID="{563A7243-EE14-4F07-A8C3-0270B567FA87}" presName="parTxOnly" presStyleLbl="node1" presStyleIdx="1" presStyleCnt="7" custScaleX="122925" custScaleY="134106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CAB974-FD00-4ABA-B879-9896DD573644}" type="pres">
      <dgm:prSet presAssocID="{6ECFCF70-39C0-43FC-B107-045BC1DE6580}" presName="parTxOnlySpace" presStyleCnt="0"/>
      <dgm:spPr/>
    </dgm:pt>
    <dgm:pt modelId="{7794E61D-2BC2-4B80-B8D4-BE2387BD32D1}" type="pres">
      <dgm:prSet presAssocID="{087F113E-B57B-437B-AFA5-0538B07C3A68}" presName="parTxOnly" presStyleLbl="node1" presStyleIdx="2" presStyleCnt="7" custScaleX="130976" custScaleY="134106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5496BFF-D10B-4ECC-A18D-2A5473BCA285}" type="pres">
      <dgm:prSet presAssocID="{CA193425-7558-4AFA-BF73-43B6484387E6}" presName="parTxOnlySpace" presStyleCnt="0"/>
      <dgm:spPr/>
    </dgm:pt>
    <dgm:pt modelId="{266698C1-FA2F-481E-ACC6-09AB2FF103AD}" type="pres">
      <dgm:prSet presAssocID="{43EE4396-9EB9-49DC-B6E3-5C3C24A64C8E}" presName="parTxOnly" presStyleLbl="node1" presStyleIdx="3" presStyleCnt="7" custScaleX="181885" custScaleY="134106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DCA8E37-24BC-433B-A507-37E3E78AA8EE}" type="pres">
      <dgm:prSet presAssocID="{69977028-D5A5-4821-8288-305BFFD005A7}" presName="parTxOnlySpace" presStyleCnt="0"/>
      <dgm:spPr/>
    </dgm:pt>
    <dgm:pt modelId="{C1D4285B-9D4C-4B75-B432-05FE6A515375}" type="pres">
      <dgm:prSet presAssocID="{02703E59-5A74-4380-B2F9-B637287CCDB9}" presName="parTxOnly" presStyleLbl="node1" presStyleIdx="4" presStyleCnt="7" custScaleX="151118" custScaleY="134106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2DAFA5-3ABC-4B23-BA20-AB4EF2625BC0}" type="pres">
      <dgm:prSet presAssocID="{1CBB69CB-5937-4B05-8FA1-835B656D0316}" presName="parTxOnlySpace" presStyleCnt="0"/>
      <dgm:spPr/>
    </dgm:pt>
    <dgm:pt modelId="{766CE88F-B533-447A-AC2A-9B5BA9ECAC62}" type="pres">
      <dgm:prSet presAssocID="{EB79F765-6629-48E8-A4DC-E4C87F501C54}" presName="parTxOnly" presStyleLbl="node1" presStyleIdx="5" presStyleCnt="7" custScaleX="139000" custScaleY="134106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BFD2B97-C107-4925-B641-AC388F0AA735}" type="pres">
      <dgm:prSet presAssocID="{AD039B97-B265-4F3A-A7E6-AC022CF8620D}" presName="parTxOnlySpace" presStyleCnt="0"/>
      <dgm:spPr/>
    </dgm:pt>
    <dgm:pt modelId="{7AE75183-2123-4E75-BFBE-BDFC97696AE5}" type="pres">
      <dgm:prSet presAssocID="{0A434A7F-F67B-4D0E-83FC-A3D32F1243CD}" presName="parTxOnly" presStyleLbl="node1" presStyleIdx="6" presStyleCnt="7" custScaleX="120755" custScaleY="134106" custLinFactNeighborX="10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C880565-482D-4C38-80B2-3EF2E594E44F}" srcId="{77F74DBE-72CF-45C8-A2E9-85B11AD96BA9}" destId="{43EE4396-9EB9-49DC-B6E3-5C3C24A64C8E}" srcOrd="3" destOrd="0" parTransId="{5BA13B3D-70BC-4F58-910B-40D10C9F876D}" sibTransId="{69977028-D5A5-4821-8288-305BFFD005A7}"/>
    <dgm:cxn modelId="{0B8117BA-284E-457D-8ABA-A9A1DA58AB35}" srcId="{77F74DBE-72CF-45C8-A2E9-85B11AD96BA9}" destId="{D83C08DD-BC94-4ADA-994C-FAEB4923105A}" srcOrd="0" destOrd="0" parTransId="{04C16202-824A-4C80-A620-4C5C005F9717}" sibTransId="{FDEAB4D5-712D-485A-8477-348B3578403B}"/>
    <dgm:cxn modelId="{FC3B858C-4216-4FE1-BEF2-1FFC34F3C809}" srcId="{77F74DBE-72CF-45C8-A2E9-85B11AD96BA9}" destId="{563A7243-EE14-4F07-A8C3-0270B567FA87}" srcOrd="1" destOrd="0" parTransId="{FCB2C01A-21A3-4A7F-874F-0638D0FB38DD}" sibTransId="{6ECFCF70-39C0-43FC-B107-045BC1DE6580}"/>
    <dgm:cxn modelId="{72490911-A4A6-43E6-87C8-91C560D1E390}" type="presOf" srcId="{43EE4396-9EB9-49DC-B6E3-5C3C24A64C8E}" destId="{266698C1-FA2F-481E-ACC6-09AB2FF103AD}" srcOrd="0" destOrd="0" presId="urn:microsoft.com/office/officeart/2005/8/layout/chevron1"/>
    <dgm:cxn modelId="{C335E92B-A101-4001-B408-F7FB649DCD32}" srcId="{77F74DBE-72CF-45C8-A2E9-85B11AD96BA9}" destId="{EB79F765-6629-48E8-A4DC-E4C87F501C54}" srcOrd="5" destOrd="0" parTransId="{808CE7BC-EADF-4B65-AEE0-8EA3C3165EFD}" sibTransId="{AD039B97-B265-4F3A-A7E6-AC022CF8620D}"/>
    <dgm:cxn modelId="{D12EF47D-8C1C-43E5-8ED5-13D135412B59}" type="presOf" srcId="{EB79F765-6629-48E8-A4DC-E4C87F501C54}" destId="{766CE88F-B533-447A-AC2A-9B5BA9ECAC62}" srcOrd="0" destOrd="0" presId="urn:microsoft.com/office/officeart/2005/8/layout/chevron1"/>
    <dgm:cxn modelId="{CD471717-B527-416F-87D6-0B2818AE0B20}" type="presOf" srcId="{087F113E-B57B-437B-AFA5-0538B07C3A68}" destId="{7794E61D-2BC2-4B80-B8D4-BE2387BD32D1}" srcOrd="0" destOrd="0" presId="urn:microsoft.com/office/officeart/2005/8/layout/chevron1"/>
    <dgm:cxn modelId="{637C3776-9536-44AB-A408-7F1C523F4114}" srcId="{77F74DBE-72CF-45C8-A2E9-85B11AD96BA9}" destId="{02703E59-5A74-4380-B2F9-B637287CCDB9}" srcOrd="4" destOrd="0" parTransId="{59F56D69-2E06-46FF-AD66-673BB8732F92}" sibTransId="{1CBB69CB-5937-4B05-8FA1-835B656D0316}"/>
    <dgm:cxn modelId="{3C74C1F5-3AAA-4268-BD17-5AB7B7354680}" srcId="{77F74DBE-72CF-45C8-A2E9-85B11AD96BA9}" destId="{0A434A7F-F67B-4D0E-83FC-A3D32F1243CD}" srcOrd="6" destOrd="0" parTransId="{3CCB67CA-E31E-42C6-8F14-0E4685EAFFDB}" sibTransId="{F5D14420-F6FE-4337-B91B-862EE3281806}"/>
    <dgm:cxn modelId="{424F5371-1301-41CE-BC7F-F0984A75832F}" type="presOf" srcId="{0A434A7F-F67B-4D0E-83FC-A3D32F1243CD}" destId="{7AE75183-2123-4E75-BFBE-BDFC97696AE5}" srcOrd="0" destOrd="0" presId="urn:microsoft.com/office/officeart/2005/8/layout/chevron1"/>
    <dgm:cxn modelId="{CBEB29A9-697D-4825-87C9-69A7F0D685EB}" type="presOf" srcId="{D83C08DD-BC94-4ADA-994C-FAEB4923105A}" destId="{3DD4BC09-7237-4ECF-AAD9-1D094D4E87FB}" srcOrd="0" destOrd="0" presId="urn:microsoft.com/office/officeart/2005/8/layout/chevron1"/>
    <dgm:cxn modelId="{927EAAA0-B1C4-4A62-8CB0-695DA04AFD72}" srcId="{77F74DBE-72CF-45C8-A2E9-85B11AD96BA9}" destId="{087F113E-B57B-437B-AFA5-0538B07C3A68}" srcOrd="2" destOrd="0" parTransId="{EDD3EB08-58D7-49EC-8341-1D065282FEDA}" sibTransId="{CA193425-7558-4AFA-BF73-43B6484387E6}"/>
    <dgm:cxn modelId="{C4212EE1-9BC2-4DE7-B15E-B30E9C7B5605}" type="presOf" srcId="{563A7243-EE14-4F07-A8C3-0270B567FA87}" destId="{9BBA4B86-9E8B-4DF5-8FB0-9F545D4718EB}" srcOrd="0" destOrd="0" presId="urn:microsoft.com/office/officeart/2005/8/layout/chevron1"/>
    <dgm:cxn modelId="{3B226869-2A8E-4176-981D-9DB5E3E6834E}" type="presOf" srcId="{02703E59-5A74-4380-B2F9-B637287CCDB9}" destId="{C1D4285B-9D4C-4B75-B432-05FE6A515375}" srcOrd="0" destOrd="0" presId="urn:microsoft.com/office/officeart/2005/8/layout/chevron1"/>
    <dgm:cxn modelId="{8E73F773-A3A7-4C2B-888E-32F5F1D4AFA9}" type="presOf" srcId="{77F74DBE-72CF-45C8-A2E9-85B11AD96BA9}" destId="{357578FE-DEE5-4887-860B-E9F029A6763B}" srcOrd="0" destOrd="0" presId="urn:microsoft.com/office/officeart/2005/8/layout/chevron1"/>
    <dgm:cxn modelId="{BEF9DE91-728B-4718-863A-5CE0F4FCAAD0}" type="presParOf" srcId="{357578FE-DEE5-4887-860B-E9F029A6763B}" destId="{3DD4BC09-7237-4ECF-AAD9-1D094D4E87FB}" srcOrd="0" destOrd="0" presId="urn:microsoft.com/office/officeart/2005/8/layout/chevron1"/>
    <dgm:cxn modelId="{5309F4DF-6A65-49E7-A094-E0BA36FE87EE}" type="presParOf" srcId="{357578FE-DEE5-4887-860B-E9F029A6763B}" destId="{538E912C-0A3F-4136-AD72-897D1708F176}" srcOrd="1" destOrd="0" presId="urn:microsoft.com/office/officeart/2005/8/layout/chevron1"/>
    <dgm:cxn modelId="{249D006A-BD27-4CC9-BE75-9EA7B4B3F1FB}" type="presParOf" srcId="{357578FE-DEE5-4887-860B-E9F029A6763B}" destId="{9BBA4B86-9E8B-4DF5-8FB0-9F545D4718EB}" srcOrd="2" destOrd="0" presId="urn:microsoft.com/office/officeart/2005/8/layout/chevron1"/>
    <dgm:cxn modelId="{978C7363-95BA-487A-ABCA-B93CC5618BF3}" type="presParOf" srcId="{357578FE-DEE5-4887-860B-E9F029A6763B}" destId="{1FCAB974-FD00-4ABA-B879-9896DD573644}" srcOrd="3" destOrd="0" presId="urn:microsoft.com/office/officeart/2005/8/layout/chevron1"/>
    <dgm:cxn modelId="{CC96A993-7A50-444C-B568-C1A4FEFE2510}" type="presParOf" srcId="{357578FE-DEE5-4887-860B-E9F029A6763B}" destId="{7794E61D-2BC2-4B80-B8D4-BE2387BD32D1}" srcOrd="4" destOrd="0" presId="urn:microsoft.com/office/officeart/2005/8/layout/chevron1"/>
    <dgm:cxn modelId="{80801095-B0C8-45FA-BA9A-1D94F35157C8}" type="presParOf" srcId="{357578FE-DEE5-4887-860B-E9F029A6763B}" destId="{C5496BFF-D10B-4ECC-A18D-2A5473BCA285}" srcOrd="5" destOrd="0" presId="urn:microsoft.com/office/officeart/2005/8/layout/chevron1"/>
    <dgm:cxn modelId="{119A1B2D-226A-468D-990B-D76734BAB81E}" type="presParOf" srcId="{357578FE-DEE5-4887-860B-E9F029A6763B}" destId="{266698C1-FA2F-481E-ACC6-09AB2FF103AD}" srcOrd="6" destOrd="0" presId="urn:microsoft.com/office/officeart/2005/8/layout/chevron1"/>
    <dgm:cxn modelId="{5E26E906-33A5-4556-9E05-D804FF6A07B5}" type="presParOf" srcId="{357578FE-DEE5-4887-860B-E9F029A6763B}" destId="{1DCA8E37-24BC-433B-A507-37E3E78AA8EE}" srcOrd="7" destOrd="0" presId="urn:microsoft.com/office/officeart/2005/8/layout/chevron1"/>
    <dgm:cxn modelId="{8FE4CF59-7CD3-4656-A117-8AB51E6FAC6A}" type="presParOf" srcId="{357578FE-DEE5-4887-860B-E9F029A6763B}" destId="{C1D4285B-9D4C-4B75-B432-05FE6A515375}" srcOrd="8" destOrd="0" presId="urn:microsoft.com/office/officeart/2005/8/layout/chevron1"/>
    <dgm:cxn modelId="{18EC6AAB-66BF-4B2C-BDF9-D591D71BC0AE}" type="presParOf" srcId="{357578FE-DEE5-4887-860B-E9F029A6763B}" destId="{EF2DAFA5-3ABC-4B23-BA20-AB4EF2625BC0}" srcOrd="9" destOrd="0" presId="urn:microsoft.com/office/officeart/2005/8/layout/chevron1"/>
    <dgm:cxn modelId="{6C16972B-3749-4C88-89DD-5B5002F2E02A}" type="presParOf" srcId="{357578FE-DEE5-4887-860B-E9F029A6763B}" destId="{766CE88F-B533-447A-AC2A-9B5BA9ECAC62}" srcOrd="10" destOrd="0" presId="urn:microsoft.com/office/officeart/2005/8/layout/chevron1"/>
    <dgm:cxn modelId="{D9B247A7-2A0E-4010-8451-5165A0E52216}" type="presParOf" srcId="{357578FE-DEE5-4887-860B-E9F029A6763B}" destId="{1BFD2B97-C107-4925-B641-AC388F0AA735}" srcOrd="11" destOrd="0" presId="urn:microsoft.com/office/officeart/2005/8/layout/chevron1"/>
    <dgm:cxn modelId="{97136879-5FA5-4E4A-85EF-65C03C673770}" type="presParOf" srcId="{357578FE-DEE5-4887-860B-E9F029A6763B}" destId="{7AE75183-2123-4E75-BFBE-BDFC97696AE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4BC09-7237-4ECF-AAD9-1D094D4E87FB}">
      <dsp:nvSpPr>
        <dsp:cNvPr id="0" name=""/>
        <dsp:cNvSpPr/>
      </dsp:nvSpPr>
      <dsp:spPr>
        <a:xfrm>
          <a:off x="36303" y="487838"/>
          <a:ext cx="1273779" cy="523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err="1" smtClean="0">
              <a:solidFill>
                <a:schemeClr val="tx1"/>
              </a:solidFill>
            </a:rPr>
            <a:t>Avtals-administration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36303" y="487838"/>
        <a:ext cx="1273779" cy="523633"/>
      </dsp:txXfrm>
    </dsp:sp>
    <dsp:sp modelId="{9BBA4B86-9E8B-4DF5-8FB0-9F545D4718EB}">
      <dsp:nvSpPr>
        <dsp:cNvPr id="0" name=""/>
        <dsp:cNvSpPr/>
      </dsp:nvSpPr>
      <dsp:spPr>
        <a:xfrm>
          <a:off x="1211086" y="487838"/>
          <a:ext cx="1229403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err="1" smtClean="0">
              <a:solidFill>
                <a:schemeClr val="tx1"/>
              </a:solidFill>
            </a:rPr>
            <a:t>Hyres-justering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1211086" y="487838"/>
        <a:ext cx="1229403" cy="536491"/>
      </dsp:txXfrm>
    </dsp:sp>
    <dsp:sp modelId="{7794E61D-2BC2-4B80-B8D4-BE2387BD32D1}">
      <dsp:nvSpPr>
        <dsp:cNvPr id="0" name=""/>
        <dsp:cNvSpPr/>
      </dsp:nvSpPr>
      <dsp:spPr>
        <a:xfrm>
          <a:off x="2340478" y="487838"/>
          <a:ext cx="1309923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err="1" smtClean="0">
              <a:solidFill>
                <a:schemeClr val="tx1"/>
              </a:solidFill>
            </a:rPr>
            <a:t>Hyres-avisering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2340478" y="487838"/>
        <a:ext cx="1309923" cy="536491"/>
      </dsp:txXfrm>
    </dsp:sp>
    <dsp:sp modelId="{266698C1-FA2F-481E-ACC6-09AB2FF103AD}">
      <dsp:nvSpPr>
        <dsp:cNvPr id="0" name=""/>
        <dsp:cNvSpPr/>
      </dsp:nvSpPr>
      <dsp:spPr>
        <a:xfrm>
          <a:off x="3550389" y="487838"/>
          <a:ext cx="1819077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>
              <a:solidFill>
                <a:schemeClr val="tx1"/>
              </a:solidFill>
            </a:rPr>
            <a:t>Avisering vakanser &amp; </a:t>
          </a:r>
          <a:r>
            <a:rPr lang="sv-SE" sz="1200" b="1" kern="1200" dirty="0" err="1" smtClean="0">
              <a:solidFill>
                <a:schemeClr val="tx1"/>
              </a:solidFill>
            </a:rPr>
            <a:t>förv-</a:t>
          </a:r>
          <a:r>
            <a:rPr lang="sv-SE" sz="1200" b="1" kern="1200" dirty="0" smtClean="0">
              <a:solidFill>
                <a:schemeClr val="tx1"/>
              </a:solidFill>
            </a:rPr>
            <a:t> interna avtal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3550389" y="487838"/>
        <a:ext cx="1819077" cy="536491"/>
      </dsp:txXfrm>
    </dsp:sp>
    <dsp:sp modelId="{C1D4285B-9D4C-4B75-B432-05FE6A515375}">
      <dsp:nvSpPr>
        <dsp:cNvPr id="0" name=""/>
        <dsp:cNvSpPr/>
      </dsp:nvSpPr>
      <dsp:spPr>
        <a:xfrm>
          <a:off x="5269454" y="487838"/>
          <a:ext cx="1511368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>
              <a:solidFill>
                <a:schemeClr val="tx1"/>
              </a:solidFill>
            </a:rPr>
            <a:t>Uppföljning krav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5269454" y="487838"/>
        <a:ext cx="1511368" cy="536491"/>
      </dsp:txXfrm>
    </dsp:sp>
    <dsp:sp modelId="{766CE88F-B533-447A-AC2A-9B5BA9ECAC62}">
      <dsp:nvSpPr>
        <dsp:cNvPr id="0" name=""/>
        <dsp:cNvSpPr/>
      </dsp:nvSpPr>
      <dsp:spPr>
        <a:xfrm>
          <a:off x="6680810" y="487838"/>
          <a:ext cx="1390173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>
              <a:solidFill>
                <a:schemeClr val="tx1"/>
              </a:solidFill>
            </a:rPr>
            <a:t>Dialog /  </a:t>
          </a:r>
          <a:r>
            <a:rPr lang="sv-SE" sz="1200" b="1" kern="1200" dirty="0" err="1" smtClean="0">
              <a:solidFill>
                <a:schemeClr val="tx1"/>
              </a:solidFill>
            </a:rPr>
            <a:t>Ärende-hantering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6680810" y="487838"/>
        <a:ext cx="1390173" cy="536491"/>
      </dsp:txXfrm>
    </dsp:sp>
    <dsp:sp modelId="{7AE75183-2123-4E75-BFBE-BDFC97696AE5}">
      <dsp:nvSpPr>
        <dsp:cNvPr id="0" name=""/>
        <dsp:cNvSpPr/>
      </dsp:nvSpPr>
      <dsp:spPr>
        <a:xfrm>
          <a:off x="7936299" y="487838"/>
          <a:ext cx="1207700" cy="536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>
              <a:solidFill>
                <a:schemeClr val="tx1"/>
              </a:solidFill>
            </a:rPr>
            <a:t>Avslut</a:t>
          </a:r>
          <a:endParaRPr lang="sv-SE" sz="1200" b="1" kern="1200" dirty="0">
            <a:solidFill>
              <a:schemeClr val="tx1"/>
            </a:solidFill>
          </a:endParaRPr>
        </a:p>
      </dsp:txBody>
      <dsp:txXfrm>
        <a:off x="7936299" y="487838"/>
        <a:ext cx="1207700" cy="53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5BE355-CB55-4B41-B6F0-891D68BCF2E6}" type="datetimeFigureOut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CF3278E3-FF61-42DF-B2B8-563305DA77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75F3A0-DFB9-4032-826F-0D2761DFCF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A4D47-5CDC-44FC-8F79-2D2D77DD9837}" type="slidenum">
              <a:rPr lang="sv-SE" smtClean="0"/>
              <a:pPr>
                <a:defRPr/>
              </a:pPr>
              <a:t>1</a:t>
            </a:fld>
            <a:endParaRPr lang="sv-S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F238BB6-DFA2-48FD-9632-1EA61A391983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207118F7-0902-42FE-8299-476A4A19AA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81FD-3877-4574-A2D1-27DFC71BB2B8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DE2FB19-4419-4D0D-8BDB-5867DD1318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855F-EB23-42E5-99C5-81F6F0B8621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A6B3C0E-8D87-424D-B0E2-7C0428CD5B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capital med skugga (kop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1744663"/>
            <a:ext cx="1863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7B4733-A5E7-4726-94BD-236CB287EB72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C03E3414-4E11-437F-9A29-56FE1592D7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8182-58E4-4F21-98A8-D51A3D010B44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03598BC-3742-4EF1-9B7C-FA6C3657F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4B93-C5D2-497F-9CD6-CB7684F4AF93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4E4A731-2B1B-43B8-A7A9-E5297FB03D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F223-3FA3-4EFD-A225-CBBCD24132D3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5029874-4925-4F74-97C4-1C819E9FA1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8794-DB50-4081-99D0-072BE3CFC401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E6CC3CC-56B2-4B0F-8787-9FF3535A3F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FDDC-A0A2-4B24-AD23-D2E6726E65E4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6E74429-C944-4370-997E-267D14DDA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6850-81E4-4DD6-8DAC-682F6C4FDDA4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C07926E-11E5-4B6B-AAA1-A6BF680234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904E-752E-4083-8C36-6CA0D04E5D65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3D68D2F-AE68-4548-BA87-0C92802ACD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CCE0-19D7-4C57-8818-BD37F02B515E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CC7261D-40B1-45B2-9F8C-3DF21C1B20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9AA2-EAEB-49EE-9448-E1F1EE30A3CF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6402EFD-50D4-41AE-98D0-B49BFA4581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A957-79C8-437A-8FD4-5B009D6FFD96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7892109-71BC-4576-A3CB-5B8BCBC19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BEFB-166E-42DC-B186-2150E7B54867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91ED0D2-6CEE-49DC-8CD3-E1EE83924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E9766C-69E9-4242-BF79-1843CB65CC33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45B55574-3258-4DC0-8080-56A7A10A5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A07D-59D6-47EF-B935-CB2223E232EB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D5D5E19-1FB1-4C4A-BD64-B0B5663C35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2952-62D8-4E3D-8CC4-1F9142C5AB7D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27B6D24-AA60-4915-918B-5FF26FEB7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B05-E800-44F0-9A09-971B51D44022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7ED00BB-2AB7-433F-B27C-6F18C57A28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ADD9-9295-4D82-998E-E5EB2297BFF1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3478310-5178-4155-B39B-A31B2BBE41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973C-63DA-4DF4-A303-84C316A71F12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173C349-8C27-4A38-AD1F-DE369AB97C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341E-74F4-4401-ADA4-D2F703139553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A57AC3D-63F6-4F5D-88A1-98313C1C39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14F4-2819-4B52-B469-40C5975C82C8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51FD965-8346-43C6-95C9-DBB9F059F8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E2A0-571C-4E0F-9357-D7C9D950FD55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4AF1C2E-A187-4D83-8C9B-DA04BE1407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22AD-0178-4126-8AB1-BBCD72C8CDC6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1657E1D-B816-45D7-9689-9BE4234967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4340-F1C8-4ACC-8DE7-9A229E0F9C2B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8D9CA44-B106-4059-BB7E-68F16CA9A3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2EE3-AE32-43F6-9780-6E25808FF07E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B762C7C-327C-4868-BA20-2F9B70275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B56460-CDA5-43FD-94D2-D5877D55ACE2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A1B58249-F6AF-427B-9EA5-1267141C8D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D135-99D7-44F5-A73F-13B3810D72D1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1ECC898-AE69-40E7-ACB7-0F4149D4C1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5F43-443D-4686-9078-FBA835C9FC1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F263F32-0E87-40AA-A7EA-A8576A9E11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7077-C915-486C-8A07-7890B293B878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A3CE34D-DB4C-4E4D-88F9-61B2E84AE8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06F2-7F22-4B29-9B3A-77EB7D2E4835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29FF2BE-419D-4056-ACD0-B32A70E1DE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4321-1763-481F-AE88-A6909F395BFA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023433B-8C3F-4B43-BE0B-7E6DF35AA8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188-94AB-47A7-A160-E21BCB9D8E9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DDE4E82-B59E-4DC9-B472-3A7FCE700E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68A8-DD50-43B7-8A52-C1AD5EE7F15E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D61E0A4-A1C0-4781-83BE-BD82066D0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6279-348E-4244-8074-1C166C532BFE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9F3A861-989D-4CC7-8AB9-CC339DE102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516F-92ED-45A2-A147-ECDBB93B194D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6DF545A-D7CD-41C1-9010-40146D3E84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96DA-4BF5-4963-A135-D0CF9002ABF9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C793247-F60A-4E74-ACB0-E24423C04E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A58F-9242-46FC-9A87-91BD3ED468E4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9BF1C09-E387-4574-910E-E595411470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D08D065-EB8F-4EC1-B3A2-AFE3AABACCFF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3EB9774E-ACB4-406F-8336-D46BE826B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EC9-4596-4505-83A5-B5A8DBA7E0D6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580EA1A-38C3-43E6-A929-FBDC4CEB43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E709-A87E-4603-80C1-79E2F0EDA9D7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7F2A548-2A6C-40A0-8255-DAAFA9DE92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9A41-68D7-4938-9219-A00D43868D4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47AD19A-13D8-434E-81A8-E2CD69AEB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0843-F995-46C8-B81A-C6EA8F1F09B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CDBB3BE-B788-433E-8B9F-7DF03FCB51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E784-EC54-479E-87DD-82D670F09C9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6D25C51-BA2B-412E-A7F6-C04AFC8D08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8D03-F678-4F04-AD73-BDA828A154F1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A1C1C99-70E4-4F5C-A534-B73216CC4F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4081-5DE9-49DD-9779-96091915A7ED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438964C-B125-4CA3-8270-5DEA99E36A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2996-36B3-4428-912A-59D6BE0D569C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D7D5025-8AE2-426B-9D75-A46E92108B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1D9-8780-48EA-996D-9B7F9610C1C8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F667A2B-955A-47ED-8F12-D352F98E4E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B67A-E4E7-4EAA-98EC-E229DDA171B2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C954AB4-63D7-49BF-9E25-C4B6F8925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8807-3B77-4E33-AB4E-585592A5A33B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264B9EE-6802-44FB-90AE-BD2D2CC854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C477-1150-4E67-83FB-BC3F55EA4695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0966410-032F-4AD1-BA0F-C1B639F8D7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9C25-AF49-44CD-A3A0-A4D0FE2EFD29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4C122F8-521A-4800-8358-8D2EC7C17F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6757-1D7A-4AE1-A0FD-F011492457C6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BD6B5DC-5FDD-4847-BDC0-3F201096D9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666C-C077-40B7-B884-8A6707C9BBD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DF908BC-699D-4F3E-8209-770310EB7C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fld id="{A301B0AE-93DE-4CCE-B72C-2204DA4F580F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9A142DAE-105A-470E-8F36-ED2023B262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4" r:id="rId1"/>
    <p:sldLayoutId id="2147488944" r:id="rId2"/>
    <p:sldLayoutId id="2147488945" r:id="rId3"/>
    <p:sldLayoutId id="2147488946" r:id="rId4"/>
    <p:sldLayoutId id="2147488947" r:id="rId5"/>
    <p:sldLayoutId id="2147488948" r:id="rId6"/>
    <p:sldLayoutId id="2147488949" r:id="rId7"/>
    <p:sldLayoutId id="2147488950" r:id="rId8"/>
    <p:sldLayoutId id="2147488951" r:id="rId9"/>
    <p:sldLayoutId id="2147488952" r:id="rId10"/>
    <p:sldLayoutId id="2147488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6311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6311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fld id="{8D29F179-292B-4BF9-8BE1-13EFA11F1A91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C5A284DC-472B-4C43-B399-72BACE2640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5" r:id="rId1"/>
    <p:sldLayoutId id="2147488954" r:id="rId2"/>
    <p:sldLayoutId id="2147488955" r:id="rId3"/>
    <p:sldLayoutId id="2147488956" r:id="rId4"/>
    <p:sldLayoutId id="2147488957" r:id="rId5"/>
    <p:sldLayoutId id="2147488958" r:id="rId6"/>
    <p:sldLayoutId id="2147488959" r:id="rId7"/>
    <p:sldLayoutId id="2147488960" r:id="rId8"/>
    <p:sldLayoutId id="2147488961" r:id="rId9"/>
    <p:sldLayoutId id="2147488962" r:id="rId10"/>
    <p:sldLayoutId id="214748896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67C9630-ACD8-4426-9679-D502A720E21C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F20485F8-0DC8-40EF-9F77-D829F1E0F0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6" r:id="rId1"/>
    <p:sldLayoutId id="2147488964" r:id="rId2"/>
    <p:sldLayoutId id="2147488965" r:id="rId3"/>
    <p:sldLayoutId id="2147488966" r:id="rId4"/>
    <p:sldLayoutId id="2147488967" r:id="rId5"/>
    <p:sldLayoutId id="2147488968" r:id="rId6"/>
    <p:sldLayoutId id="2147488969" r:id="rId7"/>
    <p:sldLayoutId id="2147488970" r:id="rId8"/>
    <p:sldLayoutId id="2147488971" r:id="rId9"/>
    <p:sldLayoutId id="2147488972" r:id="rId10"/>
    <p:sldLayoutId id="2147488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E7E60DB-92AB-4218-B29E-6C1B4FE7F2D5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C31683D2-53BF-4BC1-B87B-CC5F43FBE4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7" r:id="rId1"/>
    <p:sldLayoutId id="2147488974" r:id="rId2"/>
    <p:sldLayoutId id="2147488975" r:id="rId3"/>
    <p:sldLayoutId id="2147488976" r:id="rId4"/>
    <p:sldLayoutId id="2147488977" r:id="rId5"/>
    <p:sldLayoutId id="2147488978" r:id="rId6"/>
    <p:sldLayoutId id="2147488979" r:id="rId7"/>
    <p:sldLayoutId id="2147488980" r:id="rId8"/>
    <p:sldLayoutId id="2147488981" r:id="rId9"/>
    <p:sldLayoutId id="2147488982" r:id="rId10"/>
    <p:sldLayoutId id="21474889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4FDDEAE-7221-4859-B2D2-859248C059B0}" type="datetime1">
              <a:rPr lang="sv-SE"/>
              <a:pPr>
                <a:defRPr/>
              </a:pPr>
              <a:t>2012-11-27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8ABFDE58-6BEC-4C08-A1E7-679390207A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8" r:id="rId1"/>
    <p:sldLayoutId id="2147488984" r:id="rId2"/>
    <p:sldLayoutId id="2147488985" r:id="rId3"/>
    <p:sldLayoutId id="2147488986" r:id="rId4"/>
    <p:sldLayoutId id="2147488987" r:id="rId5"/>
    <p:sldLayoutId id="2147488988" r:id="rId6"/>
    <p:sldLayoutId id="2147488989" r:id="rId7"/>
    <p:sldLayoutId id="2147488990" r:id="rId8"/>
    <p:sldLayoutId id="2147488991" r:id="rId9"/>
    <p:sldLayoutId id="2147488992" r:id="rId10"/>
    <p:sldLayoutId id="21474889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2232248"/>
          </a:xfrm>
        </p:spPr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J</a:t>
            </a:r>
            <a:r>
              <a:rPr lang="sv-SE" dirty="0" smtClean="0"/>
              <a:t>usterat gränssnitt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200" b="0" dirty="0" smtClean="0"/>
              <a:t>Hyresadministrationen för andrahandsuthyrning till brukare i Stockholm stad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200" b="0" dirty="0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684213" y="4581624"/>
            <a:ext cx="7773987" cy="359544"/>
          </a:xfrm>
        </p:spPr>
        <p:txBody>
          <a:bodyPr/>
          <a:lstStyle/>
          <a:p>
            <a:r>
              <a:rPr lang="sv-SE" sz="1400" dirty="0" smtClean="0"/>
              <a:t>Version 2.0</a:t>
            </a:r>
            <a:endParaRPr lang="sv-SE" sz="1400" dirty="0" smtClean="0">
              <a:solidFill>
                <a:srgbClr val="FF0000"/>
              </a:solidFill>
            </a:endParaRPr>
          </a:p>
          <a:p>
            <a:endParaRPr lang="sv-SE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31013" y="332657"/>
            <a:ext cx="2133600" cy="361082"/>
          </a:xfrm>
        </p:spPr>
        <p:txBody>
          <a:bodyPr/>
          <a:lstStyle/>
          <a:p>
            <a:pPr>
              <a:defRPr/>
            </a:pPr>
            <a:r>
              <a:rPr lang="sv-SE" sz="1200" dirty="0" smtClean="0"/>
              <a:t>Bilaga 7 </a:t>
            </a:r>
            <a:r>
              <a:rPr lang="sv-SE" sz="1100" dirty="0" smtClean="0"/>
              <a:t>2012-10-31</a:t>
            </a:r>
            <a:endParaRPr lang="sv-SE" sz="1100" dirty="0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549274"/>
            <a:ext cx="4608513" cy="43145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8DEE01FE-79AA-4023-A4B6-F9FABC385EF6}" type="slidenum">
              <a:rPr lang="sv-SE" smtClean="0"/>
              <a:pPr>
                <a:defRPr/>
              </a:pPr>
              <a:t>1</a:t>
            </a:fld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Gränssnitt– dialog, ärendehantering FOT </a:t>
            </a:r>
            <a:r>
              <a:rPr lang="sv-SE" sz="2000" dirty="0" smtClean="0">
                <a:solidFill>
                  <a:schemeClr val="tx1"/>
                </a:solidFill>
              </a:rPr>
              <a:t>(bastjänst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444208" y="908720"/>
            <a:ext cx="144016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Fråga besvarad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835696" y="908720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Fråga från brukare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501008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356992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6363816" y="1556792"/>
            <a:ext cx="1728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har besvarats och åtgärdats</a:t>
            </a: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779912" y="908720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Hantera fråga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707904" y="3497376"/>
            <a:ext cx="1656184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Meddela förvaltningens kontaktperson via e-post om gjord notering</a:t>
            </a:r>
          </a:p>
          <a:p>
            <a:pPr marL="93600" indent="-93600"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Hantera frågor som berör hyresavin via telefon och e-post</a:t>
            </a:r>
          </a:p>
          <a:p>
            <a:pPr marL="93600" indent="-93600"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endParaRPr lang="sv-SE" sz="1100" dirty="0" smtClean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3707904" y="1556792"/>
            <a:ext cx="2448272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Brukarens personliga kontakt eller socialsekreterare besvarar frågan på lämpligt sätt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Brukarens personliga kontakt eller socialsekreterare träffar brukare för att lösa frågan </a:t>
            </a:r>
            <a:endParaRPr lang="sv-SE" sz="11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frågor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Tar vid behov hjälp av serviceförvaltningen för att besvara frågor som berör hyresavin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10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650" y="5733256"/>
            <a:ext cx="82153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763688" y="1556792"/>
            <a:ext cx="1728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inkommer från brukare som berör hyresavtalet som en del i en behandlingsform</a:t>
            </a:r>
            <a:endParaRPr lang="sv-SE" sz="1200" dirty="0">
              <a:latin typeface="Arial Narrow" pitchFamily="34" charset="0"/>
            </a:endParaRP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6363816" y="3497376"/>
            <a:ext cx="1880592" cy="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har besvarats och åtgärdats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63688" y="3497376"/>
            <a:ext cx="180020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notering om  brukares kontaktuppgifter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inkommer från brukare och/eller förvaltning som berör hyresavin och omsorgsfaktura</a:t>
            </a:r>
            <a:endParaRPr lang="sv-SE" sz="11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dialog, ärendehantering övriga </a:t>
            </a:r>
            <a:r>
              <a:rPr lang="sv-SE" sz="2000" dirty="0" smtClean="0"/>
              <a:t>(bastjänst)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732240" y="1068849"/>
            <a:ext cx="1728192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Fråga besvarad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619672" y="1068849"/>
            <a:ext cx="201622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Fråga från brukare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788929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212976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068960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1547664" y="3212977"/>
            <a:ext cx="2592288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notering om brukarens kontaktuppgifter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inkommer från brukare som berör hyresavin</a:t>
            </a:r>
            <a:endParaRPr lang="sv-SE" sz="11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inkommer från brukare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 Besvara fråga om uppsägning och meddela att skriftlig uppsägning ska göras och skickas till serviceförvaltningens funktionsbrevlåda</a:t>
            </a: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6804248" y="1716921"/>
            <a:ext cx="1728192" cy="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har besvarats och åtgärdats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715334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139952" y="1068849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Hantera fråga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4139952" y="3212976"/>
            <a:ext cx="2088232" cy="112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Hantera fråga som berör hyresavin och omsorgsfaktura via telefon och e-post </a:t>
            </a:r>
          </a:p>
          <a:p>
            <a:pPr marL="93600" indent="-93600"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Tar vid behov hjälp av förvaltning för att svara på fråga som berör hyreskontraktet</a:t>
            </a:r>
            <a:endParaRPr lang="sv-SE" sz="1100" b="1" dirty="0" smtClean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4139952" y="1716921"/>
            <a:ext cx="2232248" cy="9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fråga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Tar vid behov hjälp av serviceförvaltningen för att besvara fråga som berör hyresavin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11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547664" y="1716920"/>
            <a:ext cx="2376264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inkommer från brukare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Besvara fråga om uppsägning och meddelar att skriftlig uppsägning ska göras och skickas till serviceförvaltningens funktionsbrevlåda</a:t>
            </a:r>
          </a:p>
          <a:p>
            <a:pPr marL="93663" indent="-93663">
              <a:spcBef>
                <a:spcPts val="100"/>
              </a:spcBef>
            </a:pPr>
            <a:endParaRPr lang="sv-SE" sz="1100" dirty="0">
              <a:latin typeface="Arial Narrow" pitchFamily="34" charset="0"/>
            </a:endParaRP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6804248" y="3212976"/>
            <a:ext cx="1880592" cy="6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Fråga har besvarats och åtgärdats</a:t>
            </a:r>
          </a:p>
          <a:p>
            <a:pPr marL="93663" indent="-93663">
              <a:spcBef>
                <a:spcPts val="100"/>
              </a:spcBef>
            </a:pPr>
            <a:endParaRPr lang="sv-SE" sz="1200" dirty="0">
              <a:latin typeface="Arial Narrow" pitchFamily="34" charset="0"/>
            </a:endParaRPr>
          </a:p>
        </p:txBody>
      </p: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3203848" y="1712683"/>
            <a:ext cx="2016224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avslut FOT </a:t>
            </a:r>
            <a:r>
              <a:rPr lang="sv-SE" sz="2000" dirty="0" smtClean="0"/>
              <a:t>(tilläggstjänst)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391122" y="836712"/>
            <a:ext cx="188473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Uppsägning eller avslut av avtal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1628800"/>
            <a:ext cx="1008112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3933056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789040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51920" y="836712"/>
            <a:ext cx="201622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Skapa vakansavtal</a:t>
            </a:r>
            <a:endParaRPr lang="sv-SE" sz="1200" dirty="0">
              <a:cs typeface="+mn-cs"/>
            </a:endParaRP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3923928" y="3861048"/>
            <a:ext cx="2088232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vakansavtal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 uthyrningsavtal i LOIS med ny kund. Registrera hyrespremisser</a:t>
            </a:r>
            <a:endParaRPr lang="sv-SE" sz="1100" dirty="0"/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187624" y="3861048"/>
            <a:ext cx="24482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Kontrollera underlaget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tillbaka ej komplett/korrekt underlag till behörig handläggare på förvaltning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underlag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Avsluta och säga upp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Meddela förvaltning om avslut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1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187625" y="1556792"/>
            <a:ext cx="2448271" cy="22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att </a:t>
            </a:r>
          </a:p>
          <a:p>
            <a:pPr marL="93663" indent="-93663">
              <a:spcBef>
                <a:spcPts val="100"/>
              </a:spcBef>
            </a:pPr>
            <a:r>
              <a:rPr lang="sv-SE" sz="1100" dirty="0" smtClean="0">
                <a:latin typeface="Arial Narrow" pitchFamily="34" charset="0"/>
              </a:rPr>
              <a:t>	 avtal ska sägas upp och meddelar brukaren detta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Underlag* för avslut av avtal skickas till serviceförvaltningen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Underrätta externa parter som exempelvis god man, anhörig eller socialsekreterare om uppsägning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Underrätta brukare om övertag av kontrakt</a:t>
            </a:r>
          </a:p>
          <a:p>
            <a:pPr marL="93663" lvl="0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Vid behov göra notering i Paraplyet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1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12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971600" y="593998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Detta är samma underlag som för anmälan av ny hyresgäst som används vid avtalsadministrationen. </a:t>
            </a:r>
          </a:p>
          <a:p>
            <a:r>
              <a:rPr lang="sv-SE" sz="900" dirty="0" smtClean="0"/>
              <a:t>** Återbetalningsunderlag finns och används idag av Stockholms stads förvaltningar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240710" y="836712"/>
            <a:ext cx="214771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Slutjustera kontrakt</a:t>
            </a:r>
            <a:endParaRPr lang="sv-SE" sz="12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192688" y="3861048"/>
            <a:ext cx="29158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Avsluta kundförhållanden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Slutkreditera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Gör slutgiltig hyresavisering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och godkänna återbetalningsunderlag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 och skicka underlag för återbetalning** till förvaltning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återbetalningar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Inaktivera avliden brukares kundidentifikation i LOIS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6156176" y="1556793"/>
            <a:ext cx="2736304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för återbetalning (utanför ramen för serviceförvaltningens delegation) **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Godkänna underlag och besluta om åtgärd   (utanför ramen för serviceförvaltningens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avslut övriga </a:t>
            </a:r>
            <a:r>
              <a:rPr lang="sv-SE" sz="2000" dirty="0" smtClean="0"/>
              <a:t>(bastjänst)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507629"/>
            <a:ext cx="1008112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3595971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523963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995936" y="692696"/>
            <a:ext cx="196933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Skapa vakansavtal</a:t>
            </a:r>
            <a:endParaRPr lang="sv-SE" sz="1200" dirty="0">
              <a:cs typeface="+mn-cs"/>
            </a:endParaRP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4067944" y="3523963"/>
            <a:ext cx="2160240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vakansavtal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uthyrningsavtal i LOIS med ny kund. Registrerar hyrespremisser</a:t>
            </a:r>
            <a:endParaRPr lang="sv-SE" sz="1100" dirty="0"/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 flipV="1">
            <a:off x="107504" y="2412678"/>
            <a:ext cx="8784976" cy="821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13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3059832" y="5937024"/>
            <a:ext cx="58326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Underlag vid uppsägning  är komplettering av uppgifter på kontraktets baksida eller annan skriftlig uppsägning (brukare) </a:t>
            </a:r>
            <a:r>
              <a:rPr lang="sv-SE" sz="900" dirty="0" err="1" smtClean="0"/>
              <a:t>resp</a:t>
            </a:r>
            <a:r>
              <a:rPr lang="sv-SE" sz="900" dirty="0" smtClean="0"/>
              <a:t> blankett för avslut/makulering (boendesamordnare)</a:t>
            </a:r>
          </a:p>
          <a:p>
            <a:r>
              <a:rPr lang="sv-SE" sz="900" dirty="0" smtClean="0"/>
              <a:t>**) Detta är samma underlag som för anmälan av ny hyresgäst som används vid avtalsadministrationen. </a:t>
            </a:r>
          </a:p>
          <a:p>
            <a:r>
              <a:rPr lang="sv-SE" sz="900" dirty="0" smtClean="0"/>
              <a:t>***) Som original räknas även skannad kopia av underskrivet original </a:t>
            </a:r>
          </a:p>
          <a:p>
            <a:r>
              <a:rPr lang="sv-SE" sz="900" dirty="0" smtClean="0"/>
              <a:t>****) Återbetalningsunderlag finns och används idag av Stockholms stads förvaltningar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228184" y="692696"/>
            <a:ext cx="230425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Slutjustera kontrakt</a:t>
            </a:r>
            <a:endParaRPr lang="sv-SE" sz="12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156176" y="3523963"/>
            <a:ext cx="2987824" cy="20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Avsluta kundförhållandena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Slutkreditera</a:t>
            </a:r>
            <a:endParaRPr lang="sv-SE" sz="11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Göra slutgiltig hyresavisering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och godkänna återbetalningsunderlag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och skicka underlag för återbetalning**** till förvaltning (ärenden utanför serviceförvaltningens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återbetalningar</a:t>
            </a:r>
          </a:p>
          <a:p>
            <a:pPr marL="93663" lvl="0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Inaktivera avliden brukares kundidentifikation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6165620" y="2395577"/>
            <a:ext cx="2654852" cy="112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för återbetalning (ärenden utanför ramen för serviceförvaltningens delegation) ****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Godkänna underlag och besluta om åtgärd (ärenden utanför ramen för serviceförvaltningens delegation)</a:t>
            </a: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403649" y="692696"/>
            <a:ext cx="2448271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/>
              <a:t>Uppsägning eller avslut av avtal</a:t>
            </a:r>
            <a:endParaRPr lang="sv-SE" sz="1200" dirty="0"/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1259632" y="3523963"/>
            <a:ext cx="2664296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Kontrollera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underlaget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tillbaka ej komplett/korrekt underlag till behörig handläggare på förvaltning eller avsändande brukare/anhörig och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boendesamordnare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Matcha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underlag från boendesamordnare och brukare/anhörig och fastställa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uppsägningsdatum </a:t>
            </a:r>
            <a:r>
              <a:rPr lang="sv-SE" sz="1100" dirty="0" err="1" smtClean="0">
                <a:latin typeface="Arial Narrow" pitchFamily="34" charset="0"/>
              </a:rPr>
              <a:t>m.m</a:t>
            </a:r>
            <a:r>
              <a:rPr lang="sv-SE" sz="1100" dirty="0" smtClean="0">
                <a:latin typeface="Arial Narrow" pitchFamily="34" charset="0"/>
              </a:rPr>
              <a:t> .enl. fastställda regler och rutiner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underlag och skicka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original*** till förvaltning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Avsluta och säga upp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Meddela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förvaltning om avslut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1259632" y="2435620"/>
            <a:ext cx="2520280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ev. underlag för uppsägning från brukare/anhörig och boendesamordnare och skicka till serviceförvaltningens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Erhålla original av uppsägning</a:t>
            </a:r>
          </a:p>
          <a:p>
            <a:pPr marL="93663" lvl="0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Vid behov göra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notering i Paraplyet 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112199" y="1891340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err="1" smtClean="0">
                <a:cs typeface="+mn-cs"/>
              </a:rPr>
              <a:t>Boende-samordnare</a:t>
            </a:r>
            <a:endParaRPr lang="sv-SE" sz="1200" dirty="0">
              <a:cs typeface="+mn-cs"/>
            </a:endParaRPr>
          </a:p>
        </p:txBody>
      </p:sp>
      <p:cxnSp>
        <p:nvCxnSpPr>
          <p:cNvPr id="41" name="Straight Connector 32"/>
          <p:cNvCxnSpPr>
            <a:cxnSpLocks noChangeShapeType="1"/>
          </p:cNvCxnSpPr>
          <p:nvPr/>
        </p:nvCxnSpPr>
        <p:spPr bwMode="auto">
          <a:xfrm flipV="1">
            <a:off x="124451" y="1844824"/>
            <a:ext cx="8840037" cy="1069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5" name="TextBox 28"/>
          <p:cNvSpPr txBox="1"/>
          <p:nvPr/>
        </p:nvSpPr>
        <p:spPr>
          <a:xfrm>
            <a:off x="107504" y="1342355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Brukare/ Anhörig</a:t>
            </a:r>
            <a:endParaRPr lang="sv-SE" sz="1200" dirty="0">
              <a:cs typeface="+mn-cs"/>
            </a:endParaRPr>
          </a:p>
        </p:txBody>
      </p:sp>
      <p:cxnSp>
        <p:nvCxnSpPr>
          <p:cNvPr id="47" name="Straight Connector 32"/>
          <p:cNvCxnSpPr>
            <a:cxnSpLocks noChangeShapeType="1"/>
          </p:cNvCxnSpPr>
          <p:nvPr/>
        </p:nvCxnSpPr>
        <p:spPr bwMode="auto">
          <a:xfrm>
            <a:off x="179512" y="1268760"/>
            <a:ext cx="883285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1259632" y="1308869"/>
            <a:ext cx="2376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underlag* för uppsägning av kontrakt till serviceförvaltningen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55" name="TextBox 42"/>
          <p:cNvSpPr txBox="1">
            <a:spLocks noChangeArrowheads="1"/>
          </p:cNvSpPr>
          <p:nvPr/>
        </p:nvSpPr>
        <p:spPr bwMode="auto">
          <a:xfrm>
            <a:off x="1259632" y="1844824"/>
            <a:ext cx="2520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underlag* för uppsägning av kontrakt till serviceförvaltningen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7505" y="257175"/>
            <a:ext cx="9036496" cy="86757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årlig hyresjustering av andrahandshyror där förstahandshyran </a:t>
            </a:r>
            <a:r>
              <a:rPr lang="sv-SE" u="sng" dirty="0" smtClean="0"/>
              <a:t>inte</a:t>
            </a:r>
            <a:r>
              <a:rPr lang="sv-SE" dirty="0" smtClean="0"/>
              <a:t> förhandlats </a:t>
            </a:r>
            <a:r>
              <a:rPr lang="sv-SE" sz="2000" dirty="0" smtClean="0"/>
              <a:t>(bastjänst)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444208" y="1340768"/>
            <a:ext cx="1728192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Registrera justering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782886" y="1340768"/>
            <a:ext cx="206903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Meddelande om justering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3067888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726855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80472" y="3504590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6372200" y="3666367"/>
            <a:ext cx="2088232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 hyran i LOIS för kunder som accepterat hyresjusteringen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 hyran i LOIS enligt beslut från hyresnämnden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100" dirty="0">
              <a:latin typeface="Arial Narrow" pitchFamily="34" charset="0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619672" y="3666367"/>
            <a:ext cx="2520280" cy="18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beslut om hyresjustering från SLK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Beräkna nya hyror enligt rekommendation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Skriva och skicka rekommenderat brev om hyresjustering till brukare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Påminna brukare om svar vid uteblivet svar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svar från brukare och hantera ärende i hyresnämnd om brukare inte accepterar hyresjustering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ärende i hyresnämnd om brukare inte svarat på brev om hyresjustering</a:t>
            </a:r>
            <a:endParaRPr lang="sv-SE" sz="1000" dirty="0" smtClean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180472" y="2928526"/>
            <a:ext cx="8640000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139952" y="1340768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Hantera ärende i hyresnämnd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14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07504" y="2064430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SLK </a:t>
            </a:r>
            <a:endParaRPr lang="sv-SE" sz="1200" dirty="0">
              <a:cs typeface="+mn-cs"/>
            </a:endParaRPr>
          </a:p>
        </p:txBody>
      </p:sp>
      <p:cxnSp>
        <p:nvCxnSpPr>
          <p:cNvPr id="27" name="Straight Connector 32"/>
          <p:cNvCxnSpPr>
            <a:cxnSpLocks noChangeShapeType="1"/>
          </p:cNvCxnSpPr>
          <p:nvPr/>
        </p:nvCxnSpPr>
        <p:spPr bwMode="auto">
          <a:xfrm>
            <a:off x="180472" y="1920414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652906" y="1992422"/>
            <a:ext cx="1910982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hyresjustering av bostadshyror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till förvaltningarna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4067944" y="3672652"/>
            <a:ext cx="2160240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Lämna och bevaka ärenden till hyresnämnden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Överlämna ärende till SLK vid tvist i hyresnämnden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Erhålla beslut från hyresnämnden om hyresjustering.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Notera i LOIS att ärendet lämnat till hyresnämnd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4067944" y="1992422"/>
            <a:ext cx="1944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Företräda förvaltningarna vid tvist i hyresnämnden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1648550" y="2995880"/>
            <a:ext cx="16993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beslut om hyresjustering från SLK 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2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4"/>
            <a:ext cx="8749605" cy="1083593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årlig hyresjustering av andrahandshyror där förstahandshyran förhandlats</a:t>
            </a:r>
            <a:r>
              <a:rPr lang="sv-SE" sz="2000" dirty="0" smtClean="0"/>
              <a:t>*  (FOT – tilläggstjänst, övriga – bastjänst)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707904" y="1445344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Registrera justering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782886" y="1445344"/>
            <a:ext cx="163698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Meddelande om justering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3393142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4695527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80472" y="4617278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3635896" y="4695527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 hyran i LOIS 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763688" y="4695527"/>
            <a:ext cx="158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skriftligt beslut om hyresjustering</a:t>
            </a: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180472" y="3253780"/>
            <a:ext cx="8640000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15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07504" y="2169006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SLK </a:t>
            </a:r>
            <a:endParaRPr lang="sv-SE" sz="1200" dirty="0">
              <a:cs typeface="+mn-cs"/>
            </a:endParaRPr>
          </a:p>
        </p:txBody>
      </p:sp>
      <p:cxnSp>
        <p:nvCxnSpPr>
          <p:cNvPr id="27" name="Straight Connector 32"/>
          <p:cNvCxnSpPr>
            <a:cxnSpLocks noChangeShapeType="1"/>
          </p:cNvCxnSpPr>
          <p:nvPr/>
        </p:nvCxnSpPr>
        <p:spPr bwMode="auto">
          <a:xfrm>
            <a:off x="180472" y="2024990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763688" y="2096998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 förhandlad justering (ej FOT)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792088" y="5956538"/>
            <a:ext cx="60121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Andrahandshyran justeras motsvarande hyresjustering av förstahandshyran</a:t>
            </a:r>
            <a:br>
              <a:rPr lang="sv-SE" sz="900" dirty="0" smtClean="0"/>
            </a:br>
            <a:r>
              <a:rPr lang="sv-SE" sz="900" dirty="0" smtClean="0"/>
              <a:t>**) Med (FOT) menas att ansvaret för aktiviteten endast avser försöks- och träningslägenheter 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1763688" y="3255665"/>
            <a:ext cx="1872208" cy="9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besked från hyresvärd och SLK om justering av hyran (via brev o/e hyresavi)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beslut från hyresvärd till serviceförvaltningen </a:t>
            </a:r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3646528" y="3259759"/>
            <a:ext cx="1717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 hyra i LOIS (FOT)**</a:t>
            </a:r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129289" cy="580032"/>
          </a:xfrm>
        </p:spPr>
        <p:txBody>
          <a:bodyPr/>
          <a:lstStyle/>
          <a:p>
            <a:r>
              <a:rPr lang="sv-SE" dirty="0" smtClean="0"/>
              <a:t>Utgångspunkter för serviceförvaltningen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3" y="1196975"/>
            <a:ext cx="7272809" cy="4583113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Lika behandling av alla brukare genom lika kravkoder för inkasso och uppsägning</a:t>
            </a:r>
          </a:p>
          <a:p>
            <a:r>
              <a:rPr lang="sv-SE" dirty="0" smtClean="0"/>
              <a:t>Lika behandling av alla brukare genom enhetlig tolkning av reglementen och riktlinjer för hyressättning och hyresjusteringar</a:t>
            </a:r>
          </a:p>
          <a:p>
            <a:r>
              <a:rPr lang="sv-SE" dirty="0" smtClean="0"/>
              <a:t>Alla avbetalningsplaner ska endast finnas i Agresso</a:t>
            </a:r>
          </a:p>
          <a:p>
            <a:r>
              <a:rPr lang="sv-SE" dirty="0" smtClean="0"/>
              <a:t>Serviceförvaltningen ska göra så mycket som möjligt i systemen medan förvaltningarna hanterar den personliga kontakten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0CC7261D-40B1-45B2-9F8C-3DF21C1B206B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350"/>
            <a:ext cx="8208912" cy="868362"/>
          </a:xfrm>
        </p:spPr>
        <p:txBody>
          <a:bodyPr/>
          <a:lstStyle/>
          <a:p>
            <a:r>
              <a:rPr lang="sv-SE" dirty="0" smtClean="0"/>
              <a:t>Delprocesser för processen avseende hyresadministration för andrahandsuthyrning till brukare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0CC7261D-40B1-45B2-9F8C-3DF21C1B206B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  <a:endParaRPr lang="sv-SE" dirty="0"/>
          </a:p>
        </p:txBody>
      </p:sp>
      <p:graphicFrame>
        <p:nvGraphicFramePr>
          <p:cNvPr id="7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6588224" y="2660427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2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200" dirty="0" smtClean="0"/>
              <a:t> Vård och omsorgslägenheter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07504" y="2660427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200" dirty="0" smtClean="0"/>
              <a:t> Försöks- och </a:t>
            </a:r>
            <a:r>
              <a:rPr lang="sv-SE" sz="1200" dirty="0" err="1" smtClean="0"/>
              <a:t>träningslägen-heter</a:t>
            </a:r>
            <a:r>
              <a:rPr lang="sv-SE" sz="1200" dirty="0" smtClean="0"/>
              <a:t> (</a:t>
            </a:r>
            <a:r>
              <a:rPr lang="sv-SE" sz="1200" dirty="0" err="1" smtClean="0"/>
              <a:t>FoT</a:t>
            </a:r>
            <a:r>
              <a:rPr lang="sv-SE" sz="1200" dirty="0" smtClean="0"/>
              <a:t>)*</a:t>
            </a:r>
          </a:p>
          <a:p>
            <a:pPr>
              <a:buFontTx/>
              <a:buChar char="-"/>
            </a:pPr>
            <a:r>
              <a:rPr lang="sv-SE" sz="1200" dirty="0" smtClean="0"/>
              <a:t> Vård och omsorgslägenheter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2660427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Två inriktningar: </a:t>
            </a:r>
          </a:p>
          <a:p>
            <a:pPr>
              <a:buFontTx/>
              <a:buChar char="-"/>
            </a:pPr>
            <a:r>
              <a:rPr lang="sv-SE" sz="12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200" dirty="0" smtClean="0"/>
              <a:t> Vård och omsorgslägenheter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1331640" y="2660427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200" dirty="0" smtClean="0"/>
              <a:t> Hyresjustering av andrahandshyror där förstahandshyran </a:t>
            </a:r>
            <a:r>
              <a:rPr lang="sv-SE" sz="1200" u="sng" dirty="0" smtClean="0"/>
              <a:t>inte</a:t>
            </a:r>
            <a:r>
              <a:rPr lang="sv-SE" sz="1200" dirty="0" smtClean="0"/>
              <a:t> förhandlats</a:t>
            </a:r>
          </a:p>
          <a:p>
            <a:r>
              <a:rPr lang="sv-SE" sz="1200" dirty="0" smtClean="0"/>
              <a:t>- Hyresjustering av andrahandshyror där förstahandshyran förhandlats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7848872" y="2664286"/>
            <a:ext cx="140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Två inriktningar: </a:t>
            </a:r>
          </a:p>
          <a:p>
            <a:pPr>
              <a:buFontTx/>
              <a:buChar char="-"/>
            </a:pPr>
            <a:r>
              <a:rPr lang="sv-SE" sz="12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200" dirty="0" smtClean="0"/>
              <a:t> Vård och omsorgslägenheter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395536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 rot="10800000" flipV="1">
            <a:off x="755576" y="6063098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* Tjänsten </a:t>
            </a:r>
            <a:r>
              <a:rPr lang="sv-SE" sz="900" dirty="0" smtClean="0"/>
              <a:t>avseende</a:t>
            </a:r>
            <a:r>
              <a:rPr lang="sv-SE" sz="1000" dirty="0" smtClean="0"/>
              <a:t> Försöks- och träningslägenheter är frivillig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avtalsadministration FOT </a:t>
            </a:r>
            <a:r>
              <a:rPr lang="sv-SE" sz="2000" dirty="0" smtClean="0"/>
              <a:t>(tilläggstjänst)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211960" y="836712"/>
            <a:ext cx="144016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Hantera uthyrningsavtal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259632" y="836712"/>
            <a:ext cx="1368152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Underlag inkommer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62" y="3792188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720180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139952" y="3717032"/>
            <a:ext cx="1944216" cy="234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Registrera data och villkoren för uthyrningsavtal som exempelvis hyrestillägg och kravkoder för inkasso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Beräkna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och skicka första hyresavisering till brukare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 ändringar i uthyrningsavtal som exempelvis hyrestiden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Meddela behörig handläggare på förvaltning att uthyrningsavtalet är klart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724128" y="836712"/>
            <a:ext cx="187220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Skriva kontrakt</a:t>
            </a:r>
            <a:endParaRPr lang="sv-SE" sz="12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115616" y="3717032"/>
            <a:ext cx="1800200" cy="16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Kontrollera underlaget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tillbaka ej komplett/korrekt  underlag   till behörig handläggare på förvaltning via e-post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underlag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115616" y="1556792"/>
            <a:ext cx="1800200" cy="21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handlägger ansökan om lägenhet och tar beslut om att bifalla eller avslå ansökan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skickar underlag* om andrahandskontrakt till  funktionsbrevlåda hos SF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skickar underlag** om ändringar för kund till funktionsbrevlåda hos SF</a:t>
            </a: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71800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Skapa kund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771800" y="3717032"/>
            <a:ext cx="1440160" cy="19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Skapa kund i LOIS, Stockholms stads lokalsystem</a:t>
            </a:r>
            <a:endParaRPr lang="sv-SE" sz="11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 Byta, vid behov, förvaltningstillhörighet på kund (efter det att föregående förvaltnings kontrakt är avslutat i LOIS)</a:t>
            </a: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200" dirty="0"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2843808" y="1556792"/>
            <a:ext cx="1152128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5652120" y="1558271"/>
            <a:ext cx="216024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meddelande om att uthyrningsavtal är skapat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ut uthyrningskontrakt från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Gå igenom regelverk och relaterade dokument till uthyrningsavtal med brukare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Avtala bort besittningsskydd och skicka underskriven överenskommelse till hyresnämnden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Skriva kontrakt med brukare</a:t>
            </a: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4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827584" y="5949280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I underlaget ska anmälan alternativt avslut om hyresgäst, kunduppgifter,  avtalstider,  hyrespremisser och ändringar framgå , **) Samma underlag om andrahandskontrakt används för ändringar. </a:t>
            </a:r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668344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Avtal undertecknat</a:t>
            </a:r>
            <a:endParaRPr lang="sv-SE" sz="1200" dirty="0">
              <a:cs typeface="+mn-cs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596336" y="1558272"/>
            <a:ext cx="161967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underskrivet orginalkontrakt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relaterade dokument till uthyrningsavtalet</a:t>
            </a:r>
            <a:endParaRPr lang="sv-SE" sz="11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 av hyresnämnden godkänd överenskommelse ang. besittningsskydd</a:t>
            </a: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avtalsadministration övriga </a:t>
            </a:r>
            <a:r>
              <a:rPr lang="sv-SE" sz="2000" dirty="0" smtClean="0"/>
              <a:t>(bastjänst)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988440" y="836712"/>
            <a:ext cx="17438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Hantera uthyrningsavtal och skriva kontrakt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475656" y="836712"/>
            <a:ext cx="151216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Underlag inkommer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62" y="3504156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432148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772416" y="3429000"/>
            <a:ext cx="2607896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Registrera data och villkor för uthyrningsavtal som exempelvis hyrestillägg och kravkod för inkasso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Tar ut uthyrningskontrakt från LOIS och skicka kontrakt till kund om förvaltning inte aviserat om behov av särskild hantering (personlig kontakt)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Beräkna och skicka första hyresaviseringen vid ny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Justera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ändringar i uthyrningsavtal som exempelvis hyrestiden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Meddela behörig handläggare på förvaltning att uthyrningsavtal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är klart och utskickat</a:t>
            </a: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259632" y="3429000"/>
            <a:ext cx="1728192" cy="16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Kontrollera underlaget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tillbaka ej komplett/korrekt underlag till behörig handläggare på förvaltning via e-post</a:t>
            </a:r>
            <a:endParaRPr lang="sv-SE" sz="11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underlag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259632" y="1556792"/>
            <a:ext cx="2016224" cy="18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handlägger ansökan om lägenhet och tar beslut om att bifalla eller avslå ansökan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skickar underlag* om andrahandskontrakt till funktionsbrevlåda hos SF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Behörig handläggare skickar underlag om ändring** för kund till funktionsbrevlåda hos SF</a:t>
            </a: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03848" y="836712"/>
            <a:ext cx="151216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Skapa kund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131840" y="3429000"/>
            <a:ext cx="1656184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kund i LOIS, Stockholms stads lokalsystem</a:t>
            </a:r>
          </a:p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Byta, vid behov, förvaltningstillhörighet på kund (efter det att föregående förvaltnings kontrakt är avslutat i LOIS)</a:t>
            </a:r>
          </a:p>
          <a:p>
            <a:pPr marL="93600" indent="-93600"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2843808" y="1556792"/>
            <a:ext cx="1152128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4788023" y="1558271"/>
            <a:ext cx="2226449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meddelande om att uthyrningsavtal är skapat i LOIS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Skriva, vid behov av personlig kontakt med brukare, kontrakt och skicka till  brukare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Bevaka, erhålla,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underskrivet kontrakt från brukare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Skriva under och returnera kontrakt</a:t>
            </a: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5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576" y="6028546"/>
            <a:ext cx="8388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I underlaget ska anmälan alternativt avslut om hyresgäst, kunduppgifter,  avtalstider,  hyrespremisser och ändringar framgå , **) Samma underlag om andrahandkontrakt används för ändringar. </a:t>
            </a:r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164288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Avtal undertecknat</a:t>
            </a:r>
            <a:endParaRPr lang="sv-SE" sz="1200" dirty="0">
              <a:cs typeface="+mn-cs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164288" y="1558272"/>
            <a:ext cx="158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underskrivet originalkontrakt</a:t>
            </a:r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hyresavisering </a:t>
            </a:r>
            <a:r>
              <a:rPr lang="sv-SE" sz="2000" dirty="0" smtClean="0"/>
              <a:t>(bastjänst)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5292080" y="908720"/>
            <a:ext cx="144016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Avisera brukare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347864" y="908720"/>
            <a:ext cx="165618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/>
              <a:t>Förbereda och påbörja ”stora” aviseringen</a:t>
            </a:r>
            <a:endParaRPr lang="sv-SE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2708920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251520" y="2564904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5292080" y="2708921"/>
            <a:ext cx="1872208" cy="14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Godkänna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avtal för hyresavisering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Läsa in filer i Agresso enligt befintlig rutin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Korrigera fel som exempelvis felaktiga kodkombinationer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Fakturera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3419872" y="2708920"/>
            <a:ext cx="17281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Avisera hyror på en beslutad utsatt dag varje månad</a:t>
            </a: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539900" y="908720"/>
            <a:ext cx="159194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Kontrollera uthyrningsavtal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1547664" y="2708920"/>
            <a:ext cx="2016224" cy="7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Rimlighetsbedöma underlag för avisering</a:t>
            </a:r>
          </a:p>
          <a:p>
            <a:pPr marL="93663" indent="-93663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 Korrigera eventuella avvikelser</a:t>
            </a: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6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821109" y="5951421"/>
            <a:ext cx="5983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Enligt fastställda ledtider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44" name="TextBox 29"/>
          <p:cNvSpPr txBox="1"/>
          <p:nvPr/>
        </p:nvSpPr>
        <p:spPr>
          <a:xfrm>
            <a:off x="107504" y="4797152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Tredje part</a:t>
            </a:r>
            <a:endParaRPr lang="sv-SE" sz="1200" dirty="0">
              <a:cs typeface="+mn-cs"/>
            </a:endParaRPr>
          </a:p>
        </p:txBody>
      </p:sp>
      <p:cxnSp>
        <p:nvCxnSpPr>
          <p:cNvPr id="45" name="Straight Connector 32"/>
          <p:cNvCxnSpPr>
            <a:cxnSpLocks noChangeShapeType="1"/>
          </p:cNvCxnSpPr>
          <p:nvPr/>
        </p:nvCxnSpPr>
        <p:spPr bwMode="auto">
          <a:xfrm>
            <a:off x="179512" y="4653136"/>
            <a:ext cx="864096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5364088" y="4797152"/>
            <a:ext cx="1368152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fakturafil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 hyresavier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Kuvertera hyresavier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Dela ut hyresavi per post till brukare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3419872" y="1628800"/>
            <a:ext cx="1800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Säkerställa att alla nödvändiga underlag för hyresadministrationen är  serviceförvaltningen tillhanda på beslutad utsatt dag *</a:t>
            </a:r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lvl="0" eaLnBrk="1" hangingPunct="1"/>
            <a:r>
              <a:rPr lang="sv-SE" dirty="0" smtClean="0"/>
              <a:t>Gränssnitt – avisering vakanser &amp; förvaltningsinterna uthyrningsavtal</a:t>
            </a:r>
            <a:r>
              <a:rPr lang="sv-SE" baseline="46000" dirty="0" smtClean="0"/>
              <a:t> * </a:t>
            </a:r>
            <a:r>
              <a:rPr lang="sv-SE" sz="2000" dirty="0" smtClean="0"/>
              <a:t>(bastjänst) 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804248" y="1091545"/>
            <a:ext cx="165618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Bokföringsorder skapad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691680" y="1091545"/>
            <a:ext cx="18002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/>
              <a:t>Avisera vakansavtal, interna uthyrningsavtal</a:t>
            </a:r>
            <a:endParaRPr lang="sv-SE" sz="1200" strike="sngStrike" dirty="0"/>
          </a:p>
        </p:txBody>
      </p:sp>
      <p:sp>
        <p:nvSpPr>
          <p:cNvPr id="29" name="TextBox 28"/>
          <p:cNvSpPr txBox="1"/>
          <p:nvPr/>
        </p:nvSpPr>
        <p:spPr>
          <a:xfrm>
            <a:off x="71438" y="1811625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611825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251520" y="3467809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6732240" y="3611824"/>
            <a:ext cx="2016224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Skapa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bokföringsorder i LOIS för vakanser och förvaltningsinterna uthyrningsavtal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Läsa in automatiskt skapad bokföringsfil i Agresso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Korrigera fel som exempelvis felaktiga kombinationer</a:t>
            </a: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738030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067944" y="1091545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Avisera vakanser</a:t>
            </a:r>
            <a:endParaRPr lang="sv-SE" sz="1200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995936" y="3611825"/>
            <a:ext cx="2088232" cy="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Avisera vakanser och   förvaltningsinterna uthyrningsavtal</a:t>
            </a:r>
          </a:p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3707904" y="1739617"/>
            <a:ext cx="18002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7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650" y="5733256"/>
            <a:ext cx="82153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1619672" y="1739617"/>
            <a:ext cx="2016224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Undersöka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om det finns vakanser och interna uthyrningsavtal som ska åtgärdas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Hantera interna uthyrningsavtal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Utföra alla nödvändiga åtgärder före utsatt beslutad dag**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1619672" y="3670235"/>
            <a:ext cx="1728192" cy="7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Kontrollera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och eventuellt justera aktiva vakanser (rimlighetsbedömning)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755576" y="6021288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avser den redovisningsmässiga hanteringen</a:t>
            </a:r>
          </a:p>
          <a:p>
            <a:r>
              <a:rPr lang="sv-SE" sz="900" dirty="0" smtClean="0"/>
              <a:t>**) enligt fastställda ledtider</a:t>
            </a:r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uppföljning krav FOT </a:t>
            </a:r>
            <a:r>
              <a:rPr lang="sv-SE" sz="2000" dirty="0" smtClean="0"/>
              <a:t>(bastjänst)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385452" y="836712"/>
            <a:ext cx="151216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Hantera krav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403648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På utsatt dag varje månad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861048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717032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283968" y="3861048"/>
            <a:ext cx="2232248" cy="1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underlag** om avbetalningsplan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Registrera avbetalningsplan i Agresso för överenskommen period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underlag för avbetalningsplan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Filer förs över till inkasso utifrån kravkod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rapport över avbetalningsplaner till 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200" dirty="0" smtClean="0">
              <a:latin typeface="Arial Narrow" pitchFamily="34" charset="0"/>
            </a:endParaRP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4211960" y="1556792"/>
            <a:ext cx="2088232" cy="200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rapport på obetalda hyror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Träffa brukare för att göra en överenskommelse om avbetalningsplan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anstånd med betalning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underlag** för anstånd och avbetalningsplan till SF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rapport över avbetalningsplaner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156176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Följa upp obetald hyra/brukare</a:t>
            </a:r>
            <a:endParaRPr lang="sv-SE" sz="12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331641" y="3861048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Starta delprocess uppföljning på en beslutad utsatt dag varje månad</a:t>
            </a: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43808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Kontrollerar om hyran är betald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771800" y="3861048"/>
            <a:ext cx="1512168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Ta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ut rapporter* i LOIS på obetalda hyror</a:t>
            </a:r>
          </a:p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 Skicka rapporter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* </a:t>
            </a:r>
            <a:r>
              <a:rPr lang="sv-SE" sz="1100" dirty="0" smtClean="0">
                <a:latin typeface="Arial Narrow" pitchFamily="34" charset="0"/>
              </a:rPr>
              <a:t>på obetalda hyror till behörig handläggare på förvaltningen</a:t>
            </a:r>
            <a:endParaRPr lang="sv-SE" sz="1100" dirty="0" smtClean="0">
              <a:solidFill>
                <a:srgbClr val="EF3D42"/>
              </a:solidFill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6084168" y="1590035"/>
            <a:ext cx="1656184" cy="1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Följa upp brukare som inte har betalat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Informera externa parter som exempelvis god man, socialsekreterare eller nära släkting om den obetalda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Svara och hantera krav som gått till Kronofogden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200" dirty="0" smtClean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8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648072" y="5939988"/>
            <a:ext cx="824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 ska finnas olika typer av rapporter beroende på verksamhet. I rapporten ska obetalda hyror framgå. </a:t>
            </a:r>
          </a:p>
          <a:p>
            <a:r>
              <a:rPr lang="sv-SE" sz="900" dirty="0" smtClean="0"/>
              <a:t>**) Underlag ”SF1015 Anstånd och avbetalningsplan”.  I underlaget ska uppgifter om hur avbetalningsplanen ska genomföras finnas.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596336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Obetald hyra/ brukare är uppföljda</a:t>
            </a:r>
            <a:endParaRPr lang="sv-SE" sz="12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7452320" y="3861048"/>
            <a:ext cx="1512168" cy="9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Säkerställa att anstånd och avbetalningsplan finns registrerat i Agresso</a:t>
            </a:r>
            <a:endParaRPr lang="sv-SE" sz="11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596336" y="1583296"/>
            <a:ext cx="15476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Säkerställa att brukares hyresbetalningar är uppföljda</a:t>
            </a:r>
          </a:p>
        </p:txBody>
      </p:sp>
      <p:sp>
        <p:nvSpPr>
          <p:cNvPr id="2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– uppföljning krav övriga </a:t>
            </a:r>
            <a:r>
              <a:rPr lang="sv-SE" sz="2000" dirty="0" smtClean="0"/>
              <a:t>(bastjänst)</a:t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130558" y="836712"/>
            <a:ext cx="173758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Hantera krav</a:t>
            </a:r>
            <a:endParaRPr lang="sv-SE" sz="12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259631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På utsatt dag varje månad</a:t>
            </a:r>
            <a:endParaRPr lang="sv-SE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819238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675222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014779" y="3708028"/>
            <a:ext cx="250143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underlag om anstånd och avbetalningsplan**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Dialog med brukare för att göra en överenskommelse om avbetalningsplan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Besluta om anstånd med betalning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Registrera avbetalningsplan i Agresso för överenskommen period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Förvara underlag för avbetalningsplan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Filer förs över till inkasso utifrån kravkod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rapport över avbetalningsplaner till förvaltning</a:t>
            </a: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3995936" y="1554902"/>
            <a:ext cx="1944216" cy="21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rapport på obetalda hyror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Fatta beslut om anstånd med betalning  avseende ärenden som ligger utanför ramen för serviceförvaltningens delegation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Skicka underlag för anstånd och avbetalningsplan** till serviceförvaltningens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Ta emot rapport över avbetalningsplaner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012160" y="836712"/>
            <a:ext cx="1368152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Följa upp obetalda hyror</a:t>
            </a:r>
            <a:endParaRPr lang="sv-SE" sz="12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187624" y="3708028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Starta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solidFill>
                  <a:srgbClr val="EF3D42"/>
                </a:solidFill>
                <a:latin typeface="Arial Narrow" pitchFamily="34" charset="0"/>
              </a:rPr>
              <a:t>del</a:t>
            </a:r>
            <a:r>
              <a:rPr lang="sv-SE" sz="1100" dirty="0" smtClean="0">
                <a:latin typeface="Arial Narrow" pitchFamily="34" charset="0"/>
              </a:rPr>
              <a:t>process uppföljning på en beslutad utsatt dag varje månad</a:t>
            </a:r>
            <a:endParaRPr lang="sv-SE" sz="11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627783" y="836712"/>
            <a:ext cx="1360151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200" dirty="0" smtClean="0">
                <a:cs typeface="+mn-cs"/>
              </a:rPr>
              <a:t>Kontrollera om hyran är betald</a:t>
            </a:r>
            <a:endParaRPr lang="sv-SE" sz="12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555776" y="3708028"/>
            <a:ext cx="1512168" cy="13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Ta ut rapporter* i LOIS på obetalda hyror</a:t>
            </a:r>
          </a:p>
          <a:p>
            <a:pPr marL="93600" indent="-93600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100" dirty="0" smtClean="0">
                <a:latin typeface="Arial Narrow" pitchFamily="34" charset="0"/>
              </a:rPr>
              <a:t> Skicka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sv-SE" sz="1100" dirty="0" smtClean="0">
                <a:latin typeface="Arial Narrow" pitchFamily="34" charset="0"/>
              </a:rPr>
              <a:t>rapporter</a:t>
            </a:r>
            <a:r>
              <a:rPr lang="sv-SE" sz="1100" dirty="0" smtClean="0">
                <a:solidFill>
                  <a:srgbClr val="FF0000"/>
                </a:solidFill>
                <a:latin typeface="Arial Narrow" pitchFamily="34" charset="0"/>
              </a:rPr>
              <a:t>* </a:t>
            </a:r>
            <a:r>
              <a:rPr lang="sv-SE" sz="1100" dirty="0" smtClean="0">
                <a:latin typeface="Arial Narrow" pitchFamily="34" charset="0"/>
              </a:rPr>
              <a:t>på obetalda hyror till behörig handläggare på förvaltningen</a:t>
            </a:r>
            <a:endParaRPr lang="sv-SE" sz="1100" dirty="0" smtClean="0">
              <a:solidFill>
                <a:srgbClr val="EF3D42"/>
              </a:solidFill>
              <a:latin typeface="Arial Narrow" pitchFamily="34" charset="0"/>
            </a:endParaRPr>
          </a:p>
          <a:p>
            <a:pPr marL="93600" indent="-93600" defTabSz="271463">
              <a:spcBef>
                <a:spcPts val="100"/>
              </a:spcBef>
              <a:tabLst>
                <a:tab pos="93663" algn="l"/>
              </a:tabLst>
            </a:pPr>
            <a:endParaRPr lang="sv-SE" sz="12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5796136" y="1554902"/>
            <a:ext cx="1800200" cy="18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Följa upp obetalda hyror där påminnelse har skett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Informera externa parter som exempelvis god man, socialsekreterare eller nära släkting om den obetalda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Svara och hantera krav som gått till Kronofogden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9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85052" y="5939286"/>
            <a:ext cx="83164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 ska finnas olika typer av rapporter beroende på verksamhet. I rapporten ska obetalda hyror framgå. </a:t>
            </a:r>
          </a:p>
          <a:p>
            <a:r>
              <a:rPr lang="sv-SE" sz="900" dirty="0" smtClean="0"/>
              <a:t>** ) Underlag ”SF1015 Anstånd och avbetalningsplan”.  I underlaget ska uppgifter om hur avbetalningsplanen ska genomföras finnas.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524328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Hyror är uppföljda</a:t>
            </a:r>
            <a:endParaRPr lang="sv-SE" sz="12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7452320" y="3708028"/>
            <a:ext cx="15121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Säkerställa att anstånd och avbetalningsplan finns registrerat i Agresso</a:t>
            </a:r>
            <a:endParaRPr lang="sv-SE" sz="11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452320" y="1554902"/>
            <a:ext cx="13681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100" dirty="0" smtClean="0">
                <a:latin typeface="Arial Narrow" pitchFamily="34" charset="0"/>
              </a:rPr>
              <a:t>Säkerställa att hyresbetalningar är uppföljda</a:t>
            </a:r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2012-10-31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t">
  <a:themeElements>
    <a:clrScheme name="Vit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Vi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Vit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extern_sthlm_pres_park</Template>
  <TotalTime>20855</TotalTime>
  <Words>2228</Words>
  <Application>Microsoft Office PowerPoint</Application>
  <PresentationFormat>Bildspel på skärmen (4:3)</PresentationFormat>
  <Paragraphs>387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Arial</vt:lpstr>
      <vt:lpstr>Gill Sans MT</vt:lpstr>
      <vt:lpstr>Wingdings</vt:lpstr>
      <vt:lpstr>Arial Narrow</vt:lpstr>
      <vt:lpstr>extern_sthlm_pres_park</vt:lpstr>
      <vt:lpstr>Vit</vt:lpstr>
      <vt:lpstr>1_extern_sthlm_pres_park</vt:lpstr>
      <vt:lpstr>2_extern_sthlm_pres_park</vt:lpstr>
      <vt:lpstr>3_extern_sthlm_pres_park</vt:lpstr>
      <vt:lpstr>        Justerat gränssnitt Hyresadministrationen för andrahandsuthyrning till brukare i Stockholm stad  </vt:lpstr>
      <vt:lpstr>Utgångspunkter för serviceförvaltningen</vt:lpstr>
      <vt:lpstr>Delprocesser för processen avseende hyresadministration för andrahandsuthyrning till brukare</vt:lpstr>
      <vt:lpstr>Gränssnitt – avtalsadministration FOT (tilläggstjänst) </vt:lpstr>
      <vt:lpstr>Gränssnitt – avtalsadministration övriga (bastjänst)</vt:lpstr>
      <vt:lpstr>Gränssnitt – hyresavisering (bastjänst)</vt:lpstr>
      <vt:lpstr>Gränssnitt – avisering vakanser &amp; förvaltningsinterna uthyrningsavtal * (bastjänst)  </vt:lpstr>
      <vt:lpstr>Gränssnitt – uppföljning krav FOT (bastjänst) </vt:lpstr>
      <vt:lpstr>Gränssnitt – uppföljning krav övriga (bastjänst) </vt:lpstr>
      <vt:lpstr>Gränssnitt– dialog, ärendehantering FOT (bastjänst) </vt:lpstr>
      <vt:lpstr>Gränssnitt – dialog, ärendehantering övriga (bastjänst) </vt:lpstr>
      <vt:lpstr>Gränssnitt – avslut FOT (tilläggstjänst)</vt:lpstr>
      <vt:lpstr>Gränssnitt – avslut övriga (bastjänst)</vt:lpstr>
      <vt:lpstr>Gränssnitt – årlig hyresjustering av andrahandshyror där förstahandshyran inte förhandlats (bastjänst)</vt:lpstr>
      <vt:lpstr>Gränssnitt hyresadministration – årlig hyresjustering av andrahandshyror där förstahandshyran förhandlats*  (FOT – tilläggstjänst, övriga – bastjänst)</vt:lpstr>
    </vt:vector>
  </TitlesOfParts>
  <Company>Stockholms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Processgränssnitt ekonomiadm</dc:title>
  <dc:creator>Ann-Marie Svärd</dc:creator>
  <dc:description>Versionsnumrering blir från och med serviceavtal 2011 ver.1.0. Har tidigare versionshanterats som nummer 3 och uppåt men saknar versionsnummer i bilaga till serviceavtal och i publicerade dokument. Denna version är uppd med synp från enhet 4</dc:description>
  <cp:lastModifiedBy>aa73043</cp:lastModifiedBy>
  <cp:revision>986</cp:revision>
  <dcterms:created xsi:type="dcterms:W3CDTF">2007-11-30T13:14:31Z</dcterms:created>
  <dcterms:modified xsi:type="dcterms:W3CDTF">2012-11-27T14:34:41Z</dcterms:modified>
</cp:coreProperties>
</file>