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charts/chart54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24.xml" ContentType="application/vnd.openxmlformats-officedocument.presentationml.notesSlide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notesSlides/notesSlide25.xml" ContentType="application/vnd.openxmlformats-officedocument.presentationml.notesSlide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notesSlides/notesSlide19.xml" ContentType="application/vnd.openxmlformats-officedocument.presentationml.notesSlide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charts/chart5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9" r:id="rId2"/>
    <p:sldMasterId id="2147483651" r:id="rId3"/>
    <p:sldMasterId id="2147483653" r:id="rId4"/>
    <p:sldMasterId id="2147483655" r:id="rId5"/>
  </p:sldMasterIdLst>
  <p:notesMasterIdLst>
    <p:notesMasterId r:id="rId43"/>
  </p:notesMasterIdLst>
  <p:sldIdLst>
    <p:sldId id="256" r:id="rId6"/>
    <p:sldId id="259" r:id="rId7"/>
    <p:sldId id="288" r:id="rId8"/>
    <p:sldId id="260" r:id="rId9"/>
    <p:sldId id="261" r:id="rId10"/>
    <p:sldId id="264" r:id="rId11"/>
    <p:sldId id="265" r:id="rId12"/>
    <p:sldId id="266" r:id="rId13"/>
    <p:sldId id="289" r:id="rId14"/>
    <p:sldId id="290" r:id="rId15"/>
    <p:sldId id="313" r:id="rId16"/>
    <p:sldId id="269" r:id="rId17"/>
    <p:sldId id="291" r:id="rId18"/>
    <p:sldId id="294" r:id="rId19"/>
    <p:sldId id="295" r:id="rId20"/>
    <p:sldId id="309" r:id="rId21"/>
    <p:sldId id="310" r:id="rId22"/>
    <p:sldId id="311" r:id="rId23"/>
    <p:sldId id="273" r:id="rId24"/>
    <p:sldId id="296" r:id="rId25"/>
    <p:sldId id="297" r:id="rId26"/>
    <p:sldId id="312" r:id="rId27"/>
    <p:sldId id="276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</p:sldIdLst>
  <p:sldSz cx="9144000" cy="6858000" type="screen4x3"/>
  <p:notesSz cx="6858000" cy="9144000"/>
  <p:defaultTextStyle>
    <a:defPPr>
      <a:defRPr lang="sv-SE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58595B"/>
    <a:srgbClr val="D1D3D4"/>
    <a:srgbClr val="6CB33E"/>
    <a:srgbClr val="EF3D42"/>
    <a:srgbClr val="FDB812"/>
    <a:srgbClr val="FFDE6C"/>
    <a:srgbClr val="FFEF6F"/>
    <a:srgbClr val="FFDF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en-US" sz="1600" dirty="0" err="1" smtClean="0"/>
              <a:t>Vem</a:t>
            </a:r>
            <a:r>
              <a:rPr lang="en-US" sz="1600" dirty="0" smtClean="0"/>
              <a:t> </a:t>
            </a:r>
            <a:r>
              <a:rPr lang="en-US" sz="1600" dirty="0" err="1" smtClean="0"/>
              <a:t>har</a:t>
            </a:r>
            <a:r>
              <a:rPr lang="en-US" sz="1600" dirty="0" smtClean="0"/>
              <a:t> </a:t>
            </a:r>
            <a:r>
              <a:rPr lang="en-US" sz="1600" dirty="0" err="1" smtClean="0"/>
              <a:t>svarat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frågorna</a:t>
            </a:r>
            <a:r>
              <a:rPr lang="en-US" sz="1600" baseline="0" dirty="0" smtClean="0"/>
              <a:t>?</a:t>
            </a:r>
            <a:endParaRPr lang="en-US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132265470512349E-2"/>
          <c:y val="0.26099831316645788"/>
          <c:w val="0.43235538712690907"/>
          <c:h val="0.63118300207068723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2"/>
            <c:spPr>
              <a:solidFill>
                <a:schemeClr val="tx1"/>
              </a:solidFill>
            </c:spPr>
          </c:dPt>
          <c:dPt>
            <c:idx val="3"/>
            <c:spPr>
              <a:solidFill>
                <a:schemeClr val="bg2"/>
              </a:solidFill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>
                <c:manualLayout>
                  <c:x val="-2.614379084967336E-2"/>
                  <c:y val="-2.2361989547970956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Val val="1"/>
          </c:dLbls>
          <c:cat>
            <c:strRef>
              <c:f>Blad1!$A$2:$A$5</c:f>
              <c:strCache>
                <c:ptCount val="4"/>
                <c:pt idx="0">
                  <c:v>Besvarat frågorna helt själv</c:v>
                </c:pt>
                <c:pt idx="1">
                  <c:v>Besvarat frågorna tillsammans med anhörig, vän eller annan person</c:v>
                </c:pt>
                <c:pt idx="2">
                  <c:v>Annan person har svarat</c:v>
                </c:pt>
                <c:pt idx="3">
                  <c:v>Ej svar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0.11000000000000001</c:v>
                </c:pt>
                <c:pt idx="1">
                  <c:v>0.53</c:v>
                </c:pt>
                <c:pt idx="2">
                  <c:v>0.36000000000000021</c:v>
                </c:pt>
                <c:pt idx="3">
                  <c:v>2.0000000000000014E-2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2305145992378543"/>
          <c:y val="0.32690108573188825"/>
          <c:w val="0.45838296034924908"/>
          <c:h val="0.66238084588345991"/>
        </c:manualLayout>
      </c:layout>
      <c:txPr>
        <a:bodyPr/>
        <a:lstStyle/>
        <a:p>
          <a:pPr>
            <a:defRPr lang="en-US" sz="9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207"/>
          <c:y val="2.8776978417266248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38</c:v>
                </c:pt>
                <c:pt idx="1">
                  <c:v>39</c:v>
                </c:pt>
                <c:pt idx="2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54</c:v>
                </c:pt>
                <c:pt idx="1">
                  <c:v>51</c:v>
                </c:pt>
                <c:pt idx="2">
                  <c:v>49</c:v>
                </c:pt>
              </c:numCache>
            </c:numRef>
          </c:val>
        </c:ser>
        <c:gapWidth val="30"/>
        <c:overlap val="100"/>
        <c:axId val="121115008"/>
        <c:axId val="121116544"/>
      </c:barChart>
      <c:catAx>
        <c:axId val="121115008"/>
        <c:scaling>
          <c:orientation val="minMax"/>
        </c:scaling>
        <c:delete val="1"/>
        <c:axPos val="l"/>
        <c:numFmt formatCode="General" sourceLinked="1"/>
        <c:tickLblPos val="none"/>
        <c:crossAx val="121116544"/>
        <c:crosses val="autoZero"/>
        <c:auto val="1"/>
        <c:lblAlgn val="ctr"/>
        <c:lblOffset val="100"/>
      </c:catAx>
      <c:valAx>
        <c:axId val="121116544"/>
        <c:scaling>
          <c:orientation val="minMax"/>
        </c:scaling>
        <c:delete val="1"/>
        <c:axPos val="b"/>
        <c:numFmt formatCode="0%" sourceLinked="1"/>
        <c:tickLblPos val="none"/>
        <c:crossAx val="121115008"/>
        <c:crosses val="autoZero"/>
        <c:crossBetween val="between"/>
        <c:majorUnit val="0.5"/>
        <c:minorUnit val="2.0000000000000035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6"/>
          <c:y val="2.8776978417266261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18</c:v>
                </c:pt>
                <c:pt idx="1">
                  <c:v>21</c:v>
                </c:pt>
                <c:pt idx="2">
                  <c:v>20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31</c:v>
                </c:pt>
                <c:pt idx="1">
                  <c:v>30</c:v>
                </c:pt>
                <c:pt idx="2">
                  <c:v>32</c:v>
                </c:pt>
              </c:numCache>
            </c:numRef>
          </c:val>
        </c:ser>
        <c:gapWidth val="30"/>
        <c:overlap val="100"/>
        <c:axId val="121350400"/>
        <c:axId val="121368576"/>
      </c:barChart>
      <c:catAx>
        <c:axId val="121350400"/>
        <c:scaling>
          <c:orientation val="minMax"/>
        </c:scaling>
        <c:delete val="1"/>
        <c:axPos val="l"/>
        <c:numFmt formatCode="General" sourceLinked="1"/>
        <c:tickLblPos val="none"/>
        <c:crossAx val="121368576"/>
        <c:crosses val="autoZero"/>
        <c:auto val="1"/>
        <c:lblAlgn val="ctr"/>
        <c:lblOffset val="100"/>
      </c:catAx>
      <c:valAx>
        <c:axId val="121368576"/>
        <c:scaling>
          <c:orientation val="minMax"/>
        </c:scaling>
        <c:delete val="1"/>
        <c:axPos val="b"/>
        <c:numFmt formatCode="0%" sourceLinked="1"/>
        <c:tickLblPos val="none"/>
        <c:crossAx val="121350400"/>
        <c:crosses val="autoZero"/>
        <c:crossBetween val="between"/>
        <c:majorUnit val="0.5"/>
        <c:minorUnit val="2.0000000000000044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93"/>
          <c:y val="2.8776978417266279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41</c:v>
                </c:pt>
                <c:pt idx="1">
                  <c:v>42</c:v>
                </c:pt>
                <c:pt idx="2">
                  <c:v>42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34</c:v>
                </c:pt>
                <c:pt idx="1">
                  <c:v>31</c:v>
                </c:pt>
                <c:pt idx="2">
                  <c:v>32</c:v>
                </c:pt>
              </c:numCache>
            </c:numRef>
          </c:val>
        </c:ser>
        <c:gapWidth val="30"/>
        <c:overlap val="100"/>
        <c:axId val="121458688"/>
        <c:axId val="121460224"/>
      </c:barChart>
      <c:catAx>
        <c:axId val="121458688"/>
        <c:scaling>
          <c:orientation val="minMax"/>
        </c:scaling>
        <c:delete val="1"/>
        <c:axPos val="l"/>
        <c:numFmt formatCode="General" sourceLinked="1"/>
        <c:tickLblPos val="none"/>
        <c:crossAx val="121460224"/>
        <c:crosses val="autoZero"/>
        <c:auto val="1"/>
        <c:lblAlgn val="ctr"/>
        <c:lblOffset val="100"/>
      </c:catAx>
      <c:valAx>
        <c:axId val="121460224"/>
        <c:scaling>
          <c:orientation val="minMax"/>
        </c:scaling>
        <c:delete val="1"/>
        <c:axPos val="b"/>
        <c:numFmt formatCode="0%" sourceLinked="1"/>
        <c:tickLblPos val="none"/>
        <c:crossAx val="12145868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26"/>
          <c:y val="2.8776978417266248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40</c:v>
                </c:pt>
                <c:pt idx="1">
                  <c:v>41</c:v>
                </c:pt>
                <c:pt idx="2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33</c:v>
                </c:pt>
                <c:pt idx="1">
                  <c:v>32</c:v>
                </c:pt>
                <c:pt idx="2">
                  <c:v>34</c:v>
                </c:pt>
              </c:numCache>
            </c:numRef>
          </c:val>
        </c:ser>
        <c:gapWidth val="30"/>
        <c:overlap val="100"/>
        <c:axId val="122012032"/>
        <c:axId val="122013568"/>
      </c:barChart>
      <c:catAx>
        <c:axId val="122012032"/>
        <c:scaling>
          <c:orientation val="minMax"/>
        </c:scaling>
        <c:delete val="1"/>
        <c:axPos val="l"/>
        <c:numFmt formatCode="General" sourceLinked="1"/>
        <c:tickLblPos val="none"/>
        <c:crossAx val="122013568"/>
        <c:crosses val="autoZero"/>
        <c:auto val="1"/>
        <c:lblAlgn val="ctr"/>
        <c:lblOffset val="100"/>
      </c:catAx>
      <c:valAx>
        <c:axId val="122013568"/>
        <c:scaling>
          <c:orientation val="minMax"/>
        </c:scaling>
        <c:delete val="1"/>
        <c:axPos val="b"/>
        <c:numFmt formatCode="0%" sourceLinked="1"/>
        <c:tickLblPos val="none"/>
        <c:crossAx val="122012032"/>
        <c:crosses val="autoZero"/>
        <c:crossBetween val="between"/>
        <c:majorUnit val="0.5"/>
        <c:minorUnit val="2.0000000000000031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26"/>
          <c:y val="2.8776978417266248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37</c:v>
                </c:pt>
                <c:pt idx="1">
                  <c:v>37</c:v>
                </c:pt>
                <c:pt idx="2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36</c:v>
                </c:pt>
                <c:pt idx="1">
                  <c:v>34</c:v>
                </c:pt>
                <c:pt idx="2">
                  <c:v>34</c:v>
                </c:pt>
              </c:numCache>
            </c:numRef>
          </c:val>
        </c:ser>
        <c:gapWidth val="30"/>
        <c:overlap val="100"/>
        <c:axId val="122031488"/>
        <c:axId val="122070528"/>
      </c:barChart>
      <c:catAx>
        <c:axId val="122031488"/>
        <c:scaling>
          <c:orientation val="minMax"/>
        </c:scaling>
        <c:delete val="1"/>
        <c:axPos val="l"/>
        <c:numFmt formatCode="General" sourceLinked="1"/>
        <c:tickLblPos val="none"/>
        <c:crossAx val="122070528"/>
        <c:crosses val="autoZero"/>
        <c:auto val="1"/>
        <c:lblAlgn val="ctr"/>
        <c:lblOffset val="100"/>
      </c:catAx>
      <c:valAx>
        <c:axId val="122070528"/>
        <c:scaling>
          <c:orientation val="minMax"/>
        </c:scaling>
        <c:delete val="1"/>
        <c:axPos val="b"/>
        <c:numFmt formatCode="0%" sourceLinked="1"/>
        <c:tickLblPos val="none"/>
        <c:crossAx val="122031488"/>
        <c:crosses val="autoZero"/>
        <c:crossBetween val="between"/>
        <c:majorUnit val="0.5"/>
        <c:minorUnit val="2.0000000000000035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26"/>
          <c:y val="2.8776978417266248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40</c:v>
                </c:pt>
                <c:pt idx="1">
                  <c:v>38</c:v>
                </c:pt>
                <c:pt idx="2">
                  <c:v>38</c:v>
                </c:pt>
              </c:numCache>
            </c:numRef>
          </c:val>
        </c:ser>
        <c:gapWidth val="30"/>
        <c:overlap val="100"/>
        <c:axId val="122107776"/>
        <c:axId val="122109312"/>
      </c:barChart>
      <c:catAx>
        <c:axId val="122107776"/>
        <c:scaling>
          <c:orientation val="minMax"/>
        </c:scaling>
        <c:delete val="1"/>
        <c:axPos val="l"/>
        <c:numFmt formatCode="General" sourceLinked="1"/>
        <c:tickLblPos val="none"/>
        <c:crossAx val="122109312"/>
        <c:crosses val="autoZero"/>
        <c:auto val="1"/>
        <c:lblAlgn val="ctr"/>
        <c:lblOffset val="100"/>
      </c:catAx>
      <c:valAx>
        <c:axId val="122109312"/>
        <c:scaling>
          <c:orientation val="minMax"/>
        </c:scaling>
        <c:delete val="1"/>
        <c:axPos val="b"/>
        <c:numFmt formatCode="0%" sourceLinked="1"/>
        <c:tickLblPos val="none"/>
        <c:crossAx val="122107776"/>
        <c:crosses val="autoZero"/>
        <c:crossBetween val="between"/>
        <c:majorUnit val="0.5"/>
        <c:minorUnit val="2.0000000000000035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207"/>
          <c:y val="2.8776978417266248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18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38</c:v>
                </c:pt>
                <c:pt idx="1">
                  <c:v>36</c:v>
                </c:pt>
                <c:pt idx="2">
                  <c:v>38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32</c:v>
                </c:pt>
              </c:numCache>
            </c:numRef>
          </c:val>
        </c:ser>
        <c:gapWidth val="30"/>
        <c:overlap val="100"/>
        <c:axId val="122342784"/>
        <c:axId val="122352768"/>
      </c:barChart>
      <c:catAx>
        <c:axId val="122342784"/>
        <c:scaling>
          <c:orientation val="minMax"/>
        </c:scaling>
        <c:delete val="1"/>
        <c:axPos val="l"/>
        <c:numFmt formatCode="General" sourceLinked="1"/>
        <c:tickLblPos val="none"/>
        <c:crossAx val="122352768"/>
        <c:crosses val="autoZero"/>
        <c:auto val="1"/>
        <c:lblAlgn val="ctr"/>
        <c:lblOffset val="100"/>
      </c:catAx>
      <c:valAx>
        <c:axId val="122352768"/>
        <c:scaling>
          <c:orientation val="minMax"/>
        </c:scaling>
        <c:delete val="1"/>
        <c:axPos val="b"/>
        <c:numFmt formatCode="0%" sourceLinked="1"/>
        <c:tickLblPos val="none"/>
        <c:crossAx val="122342784"/>
        <c:crosses val="autoZero"/>
        <c:crossBetween val="between"/>
        <c:majorUnit val="0.5"/>
        <c:minorUnit val="2.0000000000000035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26"/>
          <c:y val="2.8776978417266248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34</c:v>
                </c:pt>
                <c:pt idx="1">
                  <c:v>35</c:v>
                </c:pt>
                <c:pt idx="2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52</c:v>
                </c:pt>
                <c:pt idx="1">
                  <c:v>49</c:v>
                </c:pt>
                <c:pt idx="2">
                  <c:v>48</c:v>
                </c:pt>
              </c:numCache>
            </c:numRef>
          </c:val>
        </c:ser>
        <c:gapWidth val="30"/>
        <c:overlap val="100"/>
        <c:axId val="122414208"/>
        <c:axId val="122415744"/>
      </c:barChart>
      <c:catAx>
        <c:axId val="122414208"/>
        <c:scaling>
          <c:orientation val="minMax"/>
        </c:scaling>
        <c:delete val="1"/>
        <c:axPos val="l"/>
        <c:numFmt formatCode="General" sourceLinked="1"/>
        <c:tickLblPos val="none"/>
        <c:crossAx val="122415744"/>
        <c:crosses val="autoZero"/>
        <c:auto val="1"/>
        <c:lblAlgn val="ctr"/>
        <c:lblOffset val="100"/>
      </c:catAx>
      <c:valAx>
        <c:axId val="122415744"/>
        <c:scaling>
          <c:orientation val="minMax"/>
        </c:scaling>
        <c:delete val="1"/>
        <c:axPos val="b"/>
        <c:numFmt formatCode="0%" sourceLinked="1"/>
        <c:tickLblPos val="none"/>
        <c:crossAx val="122414208"/>
        <c:crosses val="autoZero"/>
        <c:crossBetween val="between"/>
        <c:majorUnit val="0.5"/>
        <c:minorUnit val="2.0000000000000035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411E-2"/>
          <c:w val="0.60952380952381313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Sheet1!$B$8:$B$8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Sheet1!$B$9:$B$9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gapWidth val="30"/>
        <c:overlap val="100"/>
        <c:axId val="121174656"/>
        <c:axId val="121371648"/>
      </c:barChart>
      <c:catAx>
        <c:axId val="121174656"/>
        <c:scaling>
          <c:orientation val="minMax"/>
        </c:scaling>
        <c:delete val="1"/>
        <c:axPos val="l"/>
        <c:numFmt formatCode="General" sourceLinked="1"/>
        <c:tickLblPos val="none"/>
        <c:crossAx val="121371648"/>
        <c:crosses val="autoZero"/>
        <c:auto val="1"/>
        <c:lblAlgn val="ctr"/>
        <c:lblOffset val="100"/>
      </c:catAx>
      <c:valAx>
        <c:axId val="121371648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1174656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438E-2"/>
          <c:w val="0.60952380952381369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Sheet1!$B$8:$B$8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Sheet1!$B$9:$B$9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gapWidth val="30"/>
        <c:overlap val="100"/>
        <c:axId val="121741312"/>
        <c:axId val="121742848"/>
      </c:barChart>
      <c:catAx>
        <c:axId val="121741312"/>
        <c:scaling>
          <c:orientation val="minMax"/>
        </c:scaling>
        <c:delete val="1"/>
        <c:axPos val="l"/>
        <c:numFmt formatCode="General" sourceLinked="1"/>
        <c:tickLblPos val="none"/>
        <c:crossAx val="121742848"/>
        <c:crosses val="autoZero"/>
        <c:auto val="1"/>
        <c:lblAlgn val="ctr"/>
        <c:lblOffset val="100"/>
      </c:catAx>
      <c:valAx>
        <c:axId val="121742848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1741312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sv-SE" sz="1600" dirty="0" smtClean="0"/>
              <a:t>Kön</a:t>
            </a:r>
            <a:endParaRPr lang="en-US" sz="1600" dirty="0"/>
          </a:p>
        </c:rich>
      </c:tx>
      <c:layout>
        <c:manualLayout>
          <c:xMode val="edge"/>
          <c:yMode val="edge"/>
          <c:x val="0.38660838985497176"/>
          <c:y val="1.1180994773985441E-2"/>
        </c:manualLayout>
      </c:layout>
    </c:title>
    <c:plotArea>
      <c:layout>
        <c:manualLayout>
          <c:layoutTarget val="inner"/>
          <c:xMode val="edge"/>
          <c:yMode val="edge"/>
          <c:x val="2.1787993156687918E-2"/>
          <c:y val="0.19172808877181621"/>
          <c:w val="0.5680962491377135"/>
          <c:h val="0.6333153146173459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2"/>
            <c:spPr>
              <a:solidFill>
                <a:schemeClr val="bg2"/>
              </a:solidFill>
            </c:spPr>
          </c:dPt>
          <c:dLbls>
            <c:dLbl>
              <c:idx val="0"/>
              <c:layout>
                <c:manualLayout>
                  <c:x val="-0.1579467966772907"/>
                  <c:y val="0.1527064170106073"/>
                </c:manualLayout>
              </c:layout>
              <c:spPr/>
              <c:txPr>
                <a:bodyPr/>
                <a:lstStyle/>
                <a:p>
                  <a:pPr>
                    <a:defRPr lang="en-US" sz="1100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3.5103500044027451E-2"/>
                  <c:y val="1.6771492160978153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Val val="1"/>
            <c:showLeaderLines val="1"/>
          </c:dLbls>
          <c:cat>
            <c:strRef>
              <c:f>Blad1!$A$2:$A$3</c:f>
              <c:strCache>
                <c:ptCount val="2"/>
                <c:pt idx="0">
                  <c:v>Man</c:v>
                </c:pt>
                <c:pt idx="1">
                  <c:v>Kvinna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0.26</c:v>
                </c:pt>
                <c:pt idx="1">
                  <c:v>0.74000000000000032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9681004347068978"/>
          <c:y val="0.34685998929441986"/>
          <c:w val="0.34570906108601307"/>
          <c:h val="0.26180519361609211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452E-2"/>
          <c:w val="0.60952380952381391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Sheet1!$B$8:$B$8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Sheet1!$B$9:$B$9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gapWidth val="30"/>
        <c:overlap val="100"/>
        <c:axId val="122549760"/>
        <c:axId val="122551296"/>
      </c:barChart>
      <c:catAx>
        <c:axId val="122549760"/>
        <c:scaling>
          <c:orientation val="minMax"/>
        </c:scaling>
        <c:delete val="1"/>
        <c:axPos val="l"/>
        <c:numFmt formatCode="General" sourceLinked="1"/>
        <c:tickLblPos val="none"/>
        <c:crossAx val="122551296"/>
        <c:crosses val="autoZero"/>
        <c:auto val="1"/>
        <c:lblAlgn val="ctr"/>
        <c:lblOffset val="100"/>
      </c:catAx>
      <c:valAx>
        <c:axId val="122551296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2549760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26"/>
          <c:y val="2.8776978417266248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34</c:v>
                </c:pt>
                <c:pt idx="1">
                  <c:v>25</c:v>
                </c:pt>
                <c:pt idx="2">
                  <c:v>14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27</c:v>
                </c:pt>
                <c:pt idx="1">
                  <c:v>32</c:v>
                </c:pt>
                <c:pt idx="2">
                  <c:v>33</c:v>
                </c:pt>
                <c:pt idx="3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38</c:v>
                </c:pt>
                <c:pt idx="3">
                  <c:v>19</c:v>
                </c:pt>
              </c:numCache>
            </c:numRef>
          </c:val>
        </c:ser>
        <c:gapWidth val="30"/>
        <c:overlap val="100"/>
        <c:axId val="122620544"/>
        <c:axId val="122642816"/>
      </c:barChart>
      <c:catAx>
        <c:axId val="122620544"/>
        <c:scaling>
          <c:orientation val="minMax"/>
        </c:scaling>
        <c:delete val="1"/>
        <c:axPos val="l"/>
        <c:numFmt formatCode="General" sourceLinked="1"/>
        <c:tickLblPos val="none"/>
        <c:crossAx val="122642816"/>
        <c:crosses val="autoZero"/>
        <c:auto val="1"/>
        <c:lblAlgn val="ctr"/>
        <c:lblOffset val="100"/>
      </c:catAx>
      <c:valAx>
        <c:axId val="122642816"/>
        <c:scaling>
          <c:orientation val="minMax"/>
        </c:scaling>
        <c:delete val="1"/>
        <c:axPos val="b"/>
        <c:numFmt formatCode="0%" sourceLinked="1"/>
        <c:tickLblPos val="none"/>
        <c:crossAx val="122620544"/>
        <c:crosses val="autoZero"/>
        <c:crossBetween val="between"/>
        <c:majorUnit val="0.5"/>
        <c:minorUnit val="2.0000000000000035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158730158730368"/>
          <c:y val="2.8776978417266445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43</c:v>
                </c:pt>
                <c:pt idx="1">
                  <c:v>41</c:v>
                </c:pt>
                <c:pt idx="2">
                  <c:v>35</c:v>
                </c:pt>
                <c:pt idx="3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51</c:v>
                </c:pt>
                <c:pt idx="1">
                  <c:v>49</c:v>
                </c:pt>
                <c:pt idx="2">
                  <c:v>51</c:v>
                </c:pt>
                <c:pt idx="3">
                  <c:v>49</c:v>
                </c:pt>
              </c:numCache>
            </c:numRef>
          </c:val>
        </c:ser>
        <c:gapWidth val="30"/>
        <c:overlap val="100"/>
        <c:axId val="123165696"/>
        <c:axId val="122553088"/>
      </c:barChart>
      <c:catAx>
        <c:axId val="123165696"/>
        <c:scaling>
          <c:orientation val="minMax"/>
        </c:scaling>
        <c:delete val="1"/>
        <c:axPos val="l"/>
        <c:numFmt formatCode="General" sourceLinked="1"/>
        <c:tickLblPos val="none"/>
        <c:crossAx val="122553088"/>
        <c:crosses val="autoZero"/>
        <c:auto val="1"/>
        <c:lblAlgn val="ctr"/>
        <c:lblOffset val="100"/>
      </c:catAx>
      <c:valAx>
        <c:axId val="122553088"/>
        <c:scaling>
          <c:orientation val="minMax"/>
        </c:scaling>
        <c:delete val="1"/>
        <c:axPos val="b"/>
        <c:numFmt formatCode="0%" sourceLinked="1"/>
        <c:tickLblPos val="none"/>
        <c:crossAx val="12316569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893"/>
          <c:y val="2.8776978417266463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12</c:v>
                </c:pt>
                <c:pt idx="3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46</c:v>
                </c:pt>
                <c:pt idx="1">
                  <c:v>40</c:v>
                </c:pt>
                <c:pt idx="2">
                  <c:v>33</c:v>
                </c:pt>
                <c:pt idx="3">
                  <c:v>42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44</c:v>
                </c:pt>
                <c:pt idx="3">
                  <c:v>32</c:v>
                </c:pt>
              </c:numCache>
            </c:numRef>
          </c:val>
        </c:ser>
        <c:gapWidth val="30"/>
        <c:overlap val="100"/>
        <c:axId val="122581760"/>
        <c:axId val="122583296"/>
      </c:barChart>
      <c:catAx>
        <c:axId val="122581760"/>
        <c:scaling>
          <c:orientation val="minMax"/>
        </c:scaling>
        <c:delete val="1"/>
        <c:axPos val="l"/>
        <c:numFmt formatCode="General" sourceLinked="1"/>
        <c:tickLblPos val="none"/>
        <c:crossAx val="122583296"/>
        <c:crosses val="autoZero"/>
        <c:auto val="1"/>
        <c:lblAlgn val="ctr"/>
        <c:lblOffset val="100"/>
      </c:catAx>
      <c:valAx>
        <c:axId val="122583296"/>
        <c:scaling>
          <c:orientation val="minMax"/>
        </c:scaling>
        <c:delete val="1"/>
        <c:axPos val="b"/>
        <c:numFmt formatCode="0%" sourceLinked="1"/>
        <c:tickLblPos val="none"/>
        <c:crossAx val="12258176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6"/>
          <c:y val="2.8776978417266261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22</c:v>
                </c:pt>
                <c:pt idx="1">
                  <c:v>18</c:v>
                </c:pt>
                <c:pt idx="2">
                  <c:v>9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24</c:v>
                </c:pt>
                <c:pt idx="1">
                  <c:v>16</c:v>
                </c:pt>
                <c:pt idx="2">
                  <c:v>10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24</c:v>
                </c:pt>
                <c:pt idx="1">
                  <c:v>28</c:v>
                </c:pt>
                <c:pt idx="2">
                  <c:v>22</c:v>
                </c:pt>
                <c:pt idx="3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10</c:v>
                </c:pt>
                <c:pt idx="1">
                  <c:v>17</c:v>
                </c:pt>
                <c:pt idx="2">
                  <c:v>44</c:v>
                </c:pt>
                <c:pt idx="3">
                  <c:v>18</c:v>
                </c:pt>
              </c:numCache>
            </c:numRef>
          </c:val>
        </c:ser>
        <c:gapWidth val="30"/>
        <c:overlap val="100"/>
        <c:axId val="123271424"/>
        <c:axId val="123281408"/>
      </c:barChart>
      <c:catAx>
        <c:axId val="123271424"/>
        <c:scaling>
          <c:orientation val="minMax"/>
        </c:scaling>
        <c:delete val="1"/>
        <c:axPos val="l"/>
        <c:numFmt formatCode="General" sourceLinked="1"/>
        <c:tickLblPos val="none"/>
        <c:crossAx val="123281408"/>
        <c:crosses val="autoZero"/>
        <c:auto val="1"/>
        <c:lblAlgn val="ctr"/>
        <c:lblOffset val="100"/>
      </c:catAx>
      <c:valAx>
        <c:axId val="123281408"/>
        <c:scaling>
          <c:orientation val="minMax"/>
        </c:scaling>
        <c:delete val="1"/>
        <c:axPos val="b"/>
        <c:numFmt formatCode="0%" sourceLinked="1"/>
        <c:tickLblPos val="none"/>
        <c:crossAx val="123271424"/>
        <c:crosses val="autoZero"/>
        <c:crossBetween val="between"/>
        <c:majorUnit val="0.5"/>
        <c:minorUnit val="2.0000000000000044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31746031746046"/>
          <c:y val="2.8776978417266261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17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45</c:v>
                </c:pt>
                <c:pt idx="1">
                  <c:v>41</c:v>
                </c:pt>
                <c:pt idx="2">
                  <c:v>37</c:v>
                </c:pt>
                <c:pt idx="3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33</c:v>
                </c:pt>
                <c:pt idx="1">
                  <c:v>34</c:v>
                </c:pt>
                <c:pt idx="2">
                  <c:v>31</c:v>
                </c:pt>
                <c:pt idx="3">
                  <c:v>34</c:v>
                </c:pt>
              </c:numCache>
            </c:numRef>
          </c:val>
        </c:ser>
        <c:gapWidth val="30"/>
        <c:overlap val="100"/>
        <c:axId val="123420672"/>
        <c:axId val="123422208"/>
      </c:barChart>
      <c:catAx>
        <c:axId val="123420672"/>
        <c:scaling>
          <c:orientation val="minMax"/>
        </c:scaling>
        <c:delete val="1"/>
        <c:axPos val="l"/>
        <c:numFmt formatCode="General" sourceLinked="1"/>
        <c:tickLblPos val="none"/>
        <c:crossAx val="123422208"/>
        <c:crosses val="autoZero"/>
        <c:auto val="1"/>
        <c:lblAlgn val="ctr"/>
        <c:lblOffset val="100"/>
      </c:catAx>
      <c:valAx>
        <c:axId val="123422208"/>
        <c:scaling>
          <c:orientation val="minMax"/>
        </c:scaling>
        <c:delete val="1"/>
        <c:axPos val="b"/>
        <c:numFmt formatCode="0%" sourceLinked="1"/>
        <c:tickLblPos val="none"/>
        <c:crossAx val="123420672"/>
        <c:crosses val="autoZero"/>
        <c:crossBetween val="between"/>
        <c:majorUnit val="0.5"/>
        <c:minorUnit val="2.0000000000000044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317460317460926"/>
          <c:y val="2.8776978417266483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19</c:v>
                </c:pt>
                <c:pt idx="1">
                  <c:v>19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40</c:v>
                </c:pt>
                <c:pt idx="1">
                  <c:v>37</c:v>
                </c:pt>
                <c:pt idx="2">
                  <c:v>32</c:v>
                </c:pt>
                <c:pt idx="3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34</c:v>
                </c:pt>
                <c:pt idx="1">
                  <c:v>35</c:v>
                </c:pt>
                <c:pt idx="2">
                  <c:v>34</c:v>
                </c:pt>
                <c:pt idx="3">
                  <c:v>34</c:v>
                </c:pt>
              </c:numCache>
            </c:numRef>
          </c:val>
        </c:ser>
        <c:gapWidth val="30"/>
        <c:overlap val="100"/>
        <c:axId val="123367808"/>
        <c:axId val="123369344"/>
      </c:barChart>
      <c:catAx>
        <c:axId val="123367808"/>
        <c:scaling>
          <c:orientation val="minMax"/>
        </c:scaling>
        <c:delete val="1"/>
        <c:axPos val="l"/>
        <c:numFmt formatCode="General" sourceLinked="1"/>
        <c:tickLblPos val="none"/>
        <c:crossAx val="123369344"/>
        <c:crosses val="autoZero"/>
        <c:auto val="1"/>
        <c:lblAlgn val="ctr"/>
        <c:lblOffset val="100"/>
      </c:catAx>
      <c:valAx>
        <c:axId val="123369344"/>
        <c:scaling>
          <c:orientation val="minMax"/>
        </c:scaling>
        <c:delete val="1"/>
        <c:axPos val="b"/>
        <c:numFmt formatCode="0%" sourceLinked="1"/>
        <c:tickLblPos val="none"/>
        <c:crossAx val="12336780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96"/>
          <c:y val="2.8776978417266463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29</c:v>
                </c:pt>
                <c:pt idx="1">
                  <c:v>21</c:v>
                </c:pt>
                <c:pt idx="2">
                  <c:v>11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35</c:v>
                </c:pt>
                <c:pt idx="1">
                  <c:v>37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45</c:v>
                </c:pt>
                <c:pt idx="3">
                  <c:v>26</c:v>
                </c:pt>
              </c:numCache>
            </c:numRef>
          </c:val>
        </c:ser>
        <c:gapWidth val="30"/>
        <c:overlap val="100"/>
        <c:axId val="123840384"/>
        <c:axId val="123841920"/>
      </c:barChart>
      <c:catAx>
        <c:axId val="123840384"/>
        <c:scaling>
          <c:orientation val="minMax"/>
        </c:scaling>
        <c:delete val="1"/>
        <c:axPos val="l"/>
        <c:numFmt formatCode="General" sourceLinked="1"/>
        <c:tickLblPos val="none"/>
        <c:crossAx val="123841920"/>
        <c:crosses val="autoZero"/>
        <c:auto val="1"/>
        <c:lblAlgn val="ctr"/>
        <c:lblOffset val="100"/>
      </c:catAx>
      <c:valAx>
        <c:axId val="123841920"/>
        <c:scaling>
          <c:orientation val="minMax"/>
        </c:scaling>
        <c:delete val="1"/>
        <c:axPos val="b"/>
        <c:numFmt formatCode="0%" sourceLinked="1"/>
        <c:tickLblPos val="none"/>
        <c:crossAx val="123840384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158730158730407"/>
          <c:y val="2.8776978417266483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32</c:v>
                </c:pt>
                <c:pt idx="1">
                  <c:v>21</c:v>
                </c:pt>
                <c:pt idx="2">
                  <c:v>19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11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19</c:v>
                </c:pt>
                <c:pt idx="1">
                  <c:v>22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27</c:v>
                </c:pt>
                <c:pt idx="1">
                  <c:v>33</c:v>
                </c:pt>
                <c:pt idx="2">
                  <c:v>45</c:v>
                </c:pt>
                <c:pt idx="3">
                  <c:v>32</c:v>
                </c:pt>
              </c:numCache>
            </c:numRef>
          </c:val>
        </c:ser>
        <c:gapWidth val="30"/>
        <c:overlap val="100"/>
        <c:axId val="123903360"/>
        <c:axId val="123913344"/>
      </c:barChart>
      <c:catAx>
        <c:axId val="123903360"/>
        <c:scaling>
          <c:orientation val="minMax"/>
        </c:scaling>
        <c:delete val="1"/>
        <c:axPos val="l"/>
        <c:numFmt formatCode="General" sourceLinked="1"/>
        <c:tickLblPos val="none"/>
        <c:crossAx val="123913344"/>
        <c:crosses val="autoZero"/>
        <c:auto val="1"/>
        <c:lblAlgn val="ctr"/>
        <c:lblOffset val="100"/>
      </c:catAx>
      <c:valAx>
        <c:axId val="123913344"/>
        <c:scaling>
          <c:orientation val="minMax"/>
        </c:scaling>
        <c:delete val="1"/>
        <c:axPos val="b"/>
        <c:numFmt formatCode="0%" sourceLinked="1"/>
        <c:tickLblPos val="none"/>
        <c:crossAx val="12390336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85"/>
          <c:y val="2.8776978417266456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22</c:v>
                </c:pt>
                <c:pt idx="1">
                  <c:v>19</c:v>
                </c:pt>
                <c:pt idx="2">
                  <c:v>12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39</c:v>
                </c:pt>
                <c:pt idx="1">
                  <c:v>38</c:v>
                </c:pt>
                <c:pt idx="2">
                  <c:v>37</c:v>
                </c:pt>
                <c:pt idx="3">
                  <c:v>38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29</c:v>
                </c:pt>
                <c:pt idx="1">
                  <c:v>32</c:v>
                </c:pt>
                <c:pt idx="2">
                  <c:v>38</c:v>
                </c:pt>
                <c:pt idx="3">
                  <c:v>32</c:v>
                </c:pt>
              </c:numCache>
            </c:numRef>
          </c:val>
        </c:ser>
        <c:gapWidth val="30"/>
        <c:overlap val="100"/>
        <c:axId val="124211968"/>
        <c:axId val="124213504"/>
      </c:barChart>
      <c:catAx>
        <c:axId val="124211968"/>
        <c:scaling>
          <c:orientation val="minMax"/>
        </c:scaling>
        <c:delete val="1"/>
        <c:axPos val="l"/>
        <c:numFmt formatCode="General" sourceLinked="1"/>
        <c:tickLblPos val="none"/>
        <c:crossAx val="124213504"/>
        <c:crosses val="autoZero"/>
        <c:auto val="1"/>
        <c:lblAlgn val="ctr"/>
        <c:lblOffset val="100"/>
      </c:catAx>
      <c:valAx>
        <c:axId val="124213504"/>
        <c:scaling>
          <c:orientation val="minMax"/>
        </c:scaling>
        <c:delete val="1"/>
        <c:axPos val="b"/>
        <c:numFmt formatCode="0%" sourceLinked="1"/>
        <c:tickLblPos val="none"/>
        <c:crossAx val="12421196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sv-SE" sz="1600" dirty="0" smtClean="0"/>
              <a:t>Känner du till att du har</a:t>
            </a:r>
            <a:r>
              <a:rPr lang="sv-SE" sz="1600" baseline="0" dirty="0" smtClean="0"/>
              <a:t> möjlighet att välja vård- och omsorgsboende och att du kan byta boende om du skulle vilja</a:t>
            </a:r>
            <a:r>
              <a:rPr lang="sv-SE" sz="1600" dirty="0" smtClean="0"/>
              <a:t>?</a:t>
            </a:r>
            <a:endParaRPr lang="en-US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72794632240327"/>
          <c:y val="0.44039294550952457"/>
          <c:w val="0.4461514688132614"/>
          <c:h val="0.483781406673500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bg2"/>
              </a:solidFill>
            </c:spPr>
          </c:dPt>
          <c:dLbls>
            <c:dLbl>
              <c:idx val="0"/>
              <c:layout>
                <c:manualLayout>
                  <c:x val="-0.16638058188558408"/>
                  <c:y val="-6.8838893182132099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5362473532007104"/>
                  <c:y val="1.17062671179370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35%</a:t>
                    </a:r>
                    <a:endParaRPr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1.3136282204578459E-2"/>
                  <c:y val="1.6432572593638981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Val val="1"/>
            <c:showLeaderLines val="1"/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Ej svar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0.65000000000000058</c:v>
                </c:pt>
                <c:pt idx="1">
                  <c:v>0.3500000000000002</c:v>
                </c:pt>
                <c:pt idx="2">
                  <c:v>7.0000000000000021E-2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5715051957513049"/>
          <c:y val="0.51931652143140339"/>
          <c:w val="0.18799855811201707"/>
          <c:h val="0.2820104411531138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317460317460493"/>
          <c:y val="2.8776978417266279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41</c:v>
                </c:pt>
                <c:pt idx="1">
                  <c:v>36</c:v>
                </c:pt>
                <c:pt idx="2">
                  <c:v>29</c:v>
                </c:pt>
                <c:pt idx="3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42</c:v>
                </c:pt>
                <c:pt idx="1">
                  <c:v>50</c:v>
                </c:pt>
                <c:pt idx="2">
                  <c:v>55</c:v>
                </c:pt>
                <c:pt idx="3">
                  <c:v>48</c:v>
                </c:pt>
              </c:numCache>
            </c:numRef>
          </c:val>
        </c:ser>
        <c:gapWidth val="30"/>
        <c:overlap val="100"/>
        <c:axId val="124172160"/>
        <c:axId val="124173696"/>
      </c:barChart>
      <c:catAx>
        <c:axId val="124172160"/>
        <c:scaling>
          <c:orientation val="minMax"/>
        </c:scaling>
        <c:delete val="1"/>
        <c:axPos val="l"/>
        <c:numFmt formatCode="General" sourceLinked="1"/>
        <c:tickLblPos val="none"/>
        <c:crossAx val="124173696"/>
        <c:crosses val="autoZero"/>
        <c:auto val="1"/>
        <c:lblAlgn val="ctr"/>
        <c:lblOffset val="100"/>
      </c:catAx>
      <c:valAx>
        <c:axId val="124173696"/>
        <c:scaling>
          <c:orientation val="minMax"/>
        </c:scaling>
        <c:delete val="1"/>
        <c:axPos val="b"/>
        <c:numFmt formatCode="0%" sourceLinked="1"/>
        <c:tickLblPos val="none"/>
        <c:crossAx val="12417216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368"/>
          <c:y val="2.8776978417266445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44</c:v>
                </c:pt>
                <c:pt idx="1">
                  <c:v>40</c:v>
                </c:pt>
                <c:pt idx="2">
                  <c:v>35</c:v>
                </c:pt>
                <c:pt idx="3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har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33</c:v>
                </c:pt>
                <c:pt idx="1">
                  <c:v>39</c:v>
                </c:pt>
                <c:pt idx="2">
                  <c:v>46</c:v>
                </c:pt>
                <c:pt idx="3">
                  <c:v>38</c:v>
                </c:pt>
              </c:numCache>
            </c:numRef>
          </c:val>
        </c:ser>
        <c:gapWidth val="30"/>
        <c:overlap val="100"/>
        <c:axId val="124321152"/>
        <c:axId val="124003456"/>
      </c:barChart>
      <c:catAx>
        <c:axId val="124321152"/>
        <c:scaling>
          <c:orientation val="minMax"/>
        </c:scaling>
        <c:delete val="1"/>
        <c:axPos val="l"/>
        <c:numFmt formatCode="General" sourceLinked="1"/>
        <c:tickLblPos val="none"/>
        <c:crossAx val="124003456"/>
        <c:crosses val="autoZero"/>
        <c:auto val="1"/>
        <c:lblAlgn val="ctr"/>
        <c:lblOffset val="100"/>
      </c:catAx>
      <c:valAx>
        <c:axId val="124003456"/>
        <c:scaling>
          <c:orientation val="minMax"/>
        </c:scaling>
        <c:delete val="1"/>
        <c:axPos val="b"/>
        <c:numFmt formatCode="0%" sourceLinked="1"/>
        <c:tickLblPos val="none"/>
        <c:crossAx val="124321152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438E-2"/>
          <c:w val="0.60952380952381369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11</c:v>
                </c:pt>
                <c:pt idx="1">
                  <c:v>13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  <c:pt idx="2">
                  <c:v>11</c:v>
                </c:pt>
                <c:pt idx="3">
                  <c:v>18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14</c:v>
                </c:pt>
                <c:pt idx="3">
                  <c:v>18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18</c:v>
                </c:pt>
                <c:pt idx="1">
                  <c:v>22</c:v>
                </c:pt>
                <c:pt idx="2">
                  <c:v>32</c:v>
                </c:pt>
                <c:pt idx="3">
                  <c:v>22</c:v>
                </c:pt>
              </c:numCache>
            </c:numRef>
          </c:val>
        </c:ser>
        <c:gapWidth val="30"/>
        <c:overlap val="100"/>
        <c:axId val="124402304"/>
        <c:axId val="124416384"/>
      </c:barChart>
      <c:catAx>
        <c:axId val="124402304"/>
        <c:scaling>
          <c:orientation val="minMax"/>
        </c:scaling>
        <c:delete val="1"/>
        <c:axPos val="l"/>
        <c:tickLblPos val="none"/>
        <c:crossAx val="124416384"/>
        <c:crosses val="autoZero"/>
        <c:auto val="1"/>
        <c:lblAlgn val="ctr"/>
        <c:lblOffset val="100"/>
      </c:catAx>
      <c:valAx>
        <c:axId val="124416384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402304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459E-2"/>
          <c:w val="0.60952380952381413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10</c:v>
                </c:pt>
                <c:pt idx="1">
                  <c:v>14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21</c:v>
                </c:pt>
                <c:pt idx="1">
                  <c:v>17</c:v>
                </c:pt>
                <c:pt idx="2">
                  <c:v>11</c:v>
                </c:pt>
                <c:pt idx="3">
                  <c:v>17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19</c:v>
                </c:pt>
                <c:pt idx="1">
                  <c:v>18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18</c:v>
                </c:pt>
                <c:pt idx="1">
                  <c:v>20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  <c:gapWidth val="30"/>
        <c:overlap val="100"/>
        <c:axId val="124695680"/>
        <c:axId val="124697216"/>
      </c:barChart>
      <c:catAx>
        <c:axId val="124695680"/>
        <c:scaling>
          <c:orientation val="minMax"/>
        </c:scaling>
        <c:delete val="1"/>
        <c:axPos val="l"/>
        <c:tickLblPos val="none"/>
        <c:crossAx val="124697216"/>
        <c:crosses val="autoZero"/>
        <c:auto val="1"/>
        <c:lblAlgn val="ctr"/>
        <c:lblOffset val="100"/>
      </c:catAx>
      <c:valAx>
        <c:axId val="124697216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4695680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473E-2"/>
          <c:w val="0.60952380952381435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22</c:v>
                </c:pt>
                <c:pt idx="1">
                  <c:v>17</c:v>
                </c:pt>
                <c:pt idx="2">
                  <c:v>14</c:v>
                </c:pt>
                <c:pt idx="3">
                  <c:v>19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Annan svarat</c:v>
                </c:pt>
                <c:pt idx="1">
                  <c:v>Besvarat tillsammans</c:v>
                </c:pt>
                <c:pt idx="2">
                  <c:v>Besvarat själv</c:v>
                </c:pt>
                <c:pt idx="3">
                  <c:v>Totalt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27</c:v>
                </c:pt>
                <c:pt idx="3">
                  <c:v>16</c:v>
                </c:pt>
              </c:numCache>
            </c:numRef>
          </c:val>
        </c:ser>
        <c:gapWidth val="30"/>
        <c:overlap val="100"/>
        <c:axId val="106958848"/>
        <c:axId val="106960384"/>
      </c:barChart>
      <c:catAx>
        <c:axId val="106958848"/>
        <c:scaling>
          <c:orientation val="minMax"/>
        </c:scaling>
        <c:delete val="1"/>
        <c:axPos val="l"/>
        <c:tickLblPos val="none"/>
        <c:crossAx val="106960384"/>
        <c:crosses val="autoZero"/>
        <c:auto val="1"/>
        <c:lblAlgn val="ctr"/>
        <c:lblOffset val="100"/>
      </c:catAx>
      <c:valAx>
        <c:axId val="106960384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6958848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26"/>
          <c:y val="2.8776978417266248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32</c:v>
                </c:pt>
                <c:pt idx="1">
                  <c:v>26</c:v>
                </c:pt>
                <c:pt idx="2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21</c:v>
                </c:pt>
                <c:pt idx="1">
                  <c:v>14</c:v>
                </c:pt>
                <c:pt idx="2">
                  <c:v>19</c:v>
                </c:pt>
              </c:numCache>
            </c:numRef>
          </c:val>
        </c:ser>
        <c:gapWidth val="30"/>
        <c:overlap val="100"/>
        <c:axId val="126981248"/>
        <c:axId val="126982784"/>
      </c:barChart>
      <c:catAx>
        <c:axId val="126981248"/>
        <c:scaling>
          <c:orientation val="minMax"/>
        </c:scaling>
        <c:delete val="1"/>
        <c:axPos val="l"/>
        <c:numFmt formatCode="General" sourceLinked="1"/>
        <c:tickLblPos val="none"/>
        <c:crossAx val="126982784"/>
        <c:crosses val="autoZero"/>
        <c:auto val="1"/>
        <c:lblAlgn val="ctr"/>
        <c:lblOffset val="100"/>
      </c:catAx>
      <c:valAx>
        <c:axId val="126982784"/>
        <c:scaling>
          <c:orientation val="minMax"/>
        </c:scaling>
        <c:delete val="1"/>
        <c:axPos val="b"/>
        <c:numFmt formatCode="0%" sourceLinked="1"/>
        <c:tickLblPos val="none"/>
        <c:crossAx val="126981248"/>
        <c:crosses val="autoZero"/>
        <c:crossBetween val="between"/>
        <c:majorUnit val="0.5"/>
        <c:minorUnit val="2.0000000000000035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207"/>
          <c:y val="2.8776978417266248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</c:v>
                </c:pt>
                <c:pt idx="1">
                  <c:v>24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18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18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27</c:v>
                </c:pt>
                <c:pt idx="1">
                  <c:v>22</c:v>
                </c:pt>
                <c:pt idx="2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20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</c:ser>
        <c:gapWidth val="30"/>
        <c:overlap val="100"/>
        <c:axId val="127101568"/>
        <c:axId val="127119744"/>
      </c:barChart>
      <c:catAx>
        <c:axId val="127101568"/>
        <c:scaling>
          <c:orientation val="minMax"/>
        </c:scaling>
        <c:delete val="1"/>
        <c:axPos val="l"/>
        <c:numFmt formatCode="General" sourceLinked="1"/>
        <c:tickLblPos val="none"/>
        <c:crossAx val="127119744"/>
        <c:crosses val="autoZero"/>
        <c:auto val="1"/>
        <c:lblAlgn val="ctr"/>
        <c:lblOffset val="100"/>
      </c:catAx>
      <c:valAx>
        <c:axId val="127119744"/>
        <c:scaling>
          <c:orientation val="minMax"/>
        </c:scaling>
        <c:delete val="1"/>
        <c:axPos val="b"/>
        <c:numFmt formatCode="0%" sourceLinked="1"/>
        <c:tickLblPos val="none"/>
        <c:crossAx val="127101568"/>
        <c:crosses val="autoZero"/>
        <c:crossBetween val="between"/>
        <c:majorUnit val="0.5"/>
        <c:minorUnit val="2.0000000000000035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26"/>
          <c:y val="2.8776978417266248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21</c:v>
                </c:pt>
                <c:pt idx="1">
                  <c:v>28</c:v>
                </c:pt>
                <c:pt idx="2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36</c:v>
                </c:pt>
                <c:pt idx="1">
                  <c:v>33</c:v>
                </c:pt>
                <c:pt idx="2">
                  <c:v>35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28</c:v>
                </c:pt>
                <c:pt idx="1">
                  <c:v>18</c:v>
                </c:pt>
                <c:pt idx="2">
                  <c:v>26</c:v>
                </c:pt>
              </c:numCache>
            </c:numRef>
          </c:val>
        </c:ser>
        <c:gapWidth val="30"/>
        <c:overlap val="100"/>
        <c:axId val="127213952"/>
        <c:axId val="127215488"/>
      </c:barChart>
      <c:catAx>
        <c:axId val="127213952"/>
        <c:scaling>
          <c:orientation val="minMax"/>
        </c:scaling>
        <c:delete val="1"/>
        <c:axPos val="l"/>
        <c:numFmt formatCode="General" sourceLinked="1"/>
        <c:tickLblPos val="none"/>
        <c:crossAx val="127215488"/>
        <c:crosses val="autoZero"/>
        <c:auto val="1"/>
        <c:lblAlgn val="ctr"/>
        <c:lblOffset val="100"/>
      </c:catAx>
      <c:valAx>
        <c:axId val="127215488"/>
        <c:scaling>
          <c:orientation val="minMax"/>
        </c:scaling>
        <c:delete val="1"/>
        <c:axPos val="b"/>
        <c:numFmt formatCode="0%" sourceLinked="1"/>
        <c:tickLblPos val="none"/>
        <c:crossAx val="127213952"/>
        <c:crosses val="autoZero"/>
        <c:crossBetween val="between"/>
        <c:majorUnit val="0.5"/>
        <c:minorUnit val="2.0000000000000035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593"/>
          <c:y val="2.8776978417266327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23</c:v>
                </c:pt>
                <c:pt idx="1">
                  <c:v>29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13</c:v>
                </c:pt>
                <c:pt idx="1">
                  <c:v>17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21</c:v>
                </c:pt>
                <c:pt idx="1">
                  <c:v>19</c:v>
                </c:pt>
                <c:pt idx="2">
                  <c:v>20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35</c:v>
                </c:pt>
                <c:pt idx="1">
                  <c:v>27</c:v>
                </c:pt>
                <c:pt idx="2">
                  <c:v>32</c:v>
                </c:pt>
              </c:numCache>
            </c:numRef>
          </c:val>
        </c:ser>
        <c:gapWidth val="30"/>
        <c:overlap val="100"/>
        <c:axId val="127564800"/>
        <c:axId val="127595264"/>
      </c:barChart>
      <c:catAx>
        <c:axId val="127564800"/>
        <c:scaling>
          <c:orientation val="minMax"/>
        </c:scaling>
        <c:delete val="1"/>
        <c:axPos val="l"/>
        <c:numFmt formatCode="General" sourceLinked="1"/>
        <c:tickLblPos val="none"/>
        <c:crossAx val="127595264"/>
        <c:crosses val="autoZero"/>
        <c:auto val="1"/>
        <c:lblAlgn val="ctr"/>
        <c:lblOffset val="100"/>
      </c:catAx>
      <c:valAx>
        <c:axId val="127595264"/>
        <c:scaling>
          <c:orientation val="minMax"/>
        </c:scaling>
        <c:delete val="1"/>
        <c:axPos val="b"/>
        <c:numFmt formatCode="0%" sourceLinked="1"/>
        <c:tickLblPos val="none"/>
        <c:crossAx val="127564800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296"/>
          <c:y val="2.8776978417266348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 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 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 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 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40</c:v>
                </c:pt>
                <c:pt idx="1">
                  <c:v>43</c:v>
                </c:pt>
                <c:pt idx="2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 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51</c:v>
                </c:pt>
                <c:pt idx="1">
                  <c:v>45</c:v>
                </c:pt>
                <c:pt idx="2">
                  <c:v>49</c:v>
                </c:pt>
              </c:numCache>
            </c:numRef>
          </c:val>
        </c:ser>
        <c:gapWidth val="30"/>
        <c:overlap val="100"/>
        <c:axId val="127623936"/>
        <c:axId val="127625472"/>
      </c:barChart>
      <c:catAx>
        <c:axId val="127623936"/>
        <c:scaling>
          <c:orientation val="minMax"/>
        </c:scaling>
        <c:delete val="1"/>
        <c:axPos val="l"/>
        <c:numFmt formatCode="General" sourceLinked="1"/>
        <c:tickLblPos val="none"/>
        <c:crossAx val="127625472"/>
        <c:crosses val="autoZero"/>
        <c:auto val="1"/>
        <c:lblAlgn val="ctr"/>
        <c:lblOffset val="100"/>
      </c:catAx>
      <c:valAx>
        <c:axId val="127625472"/>
        <c:scaling>
          <c:orientation val="minMax"/>
        </c:scaling>
        <c:delete val="1"/>
        <c:axPos val="b"/>
        <c:numFmt formatCode="0%" sourceLinked="1"/>
        <c:tickLblPos val="none"/>
        <c:crossAx val="12762393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sv-SE" sz="1600" b="1" i="0" u="none" strike="noStrike" baseline="0" dirty="0" smtClean="0"/>
              <a:t>Gjorde du själv ett aktivt val när du flyttade till det vård- och omsorgsboende som du bor på idag?</a:t>
            </a:r>
            <a:endParaRPr lang="en-US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77632839937918"/>
          <c:y val="0.46504180439998338"/>
          <c:w val="0.47640846872384818"/>
          <c:h val="0.48482299887333496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bg2"/>
              </a:solidFill>
            </c:spPr>
          </c:dPt>
          <c:dLbls>
            <c:dLbl>
              <c:idx val="2"/>
              <c:layout>
                <c:manualLayout>
                  <c:x val="3.5372428501041814E-3"/>
                  <c:y val="-4.9297717780916933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ctr"/>
            <c:showVal val="1"/>
            <c:showLeaderLines val="1"/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Ej svar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0.49000000000000021</c:v>
                </c:pt>
                <c:pt idx="1">
                  <c:v>0.51</c:v>
                </c:pt>
                <c:pt idx="2">
                  <c:v>0.05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7231867027037295"/>
          <c:y val="0.54396538032186459"/>
          <c:w val="0.21185550112286591"/>
          <c:h val="0.2737941548562931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693"/>
          <c:y val="2.8776978417266383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16</c:v>
                </c:pt>
                <c:pt idx="1">
                  <c:v>18</c:v>
                </c:pt>
                <c:pt idx="2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42</c:v>
                </c:pt>
                <c:pt idx="1">
                  <c:v>40</c:v>
                </c:pt>
                <c:pt idx="2">
                  <c:v>42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33</c:v>
                </c:pt>
                <c:pt idx="1">
                  <c:v>31</c:v>
                </c:pt>
                <c:pt idx="2">
                  <c:v>32</c:v>
                </c:pt>
              </c:numCache>
            </c:numRef>
          </c:val>
        </c:ser>
        <c:gapWidth val="30"/>
        <c:overlap val="100"/>
        <c:axId val="127027456"/>
        <c:axId val="127041536"/>
      </c:barChart>
      <c:catAx>
        <c:axId val="127027456"/>
        <c:scaling>
          <c:orientation val="minMax"/>
        </c:scaling>
        <c:delete val="1"/>
        <c:axPos val="l"/>
        <c:numFmt formatCode="General" sourceLinked="1"/>
        <c:tickLblPos val="none"/>
        <c:crossAx val="127041536"/>
        <c:crosses val="autoZero"/>
        <c:auto val="1"/>
        <c:lblAlgn val="ctr"/>
        <c:lblOffset val="100"/>
      </c:catAx>
      <c:valAx>
        <c:axId val="127041536"/>
        <c:scaling>
          <c:orientation val="minMax"/>
        </c:scaling>
        <c:delete val="1"/>
        <c:axPos val="b"/>
        <c:numFmt formatCode="0%" sourceLinked="1"/>
        <c:tickLblPos val="none"/>
        <c:crossAx val="12702745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93"/>
          <c:y val="2.8776978417266279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40</c:v>
                </c:pt>
                <c:pt idx="1">
                  <c:v>45</c:v>
                </c:pt>
                <c:pt idx="2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36</c:v>
                </c:pt>
                <c:pt idx="1">
                  <c:v>27</c:v>
                </c:pt>
                <c:pt idx="2">
                  <c:v>34</c:v>
                </c:pt>
              </c:numCache>
            </c:numRef>
          </c:val>
        </c:ser>
        <c:gapWidth val="30"/>
        <c:overlap val="100"/>
        <c:axId val="128100608"/>
        <c:axId val="128118784"/>
      </c:barChart>
      <c:catAx>
        <c:axId val="128100608"/>
        <c:scaling>
          <c:orientation val="minMax"/>
        </c:scaling>
        <c:delete val="1"/>
        <c:axPos val="l"/>
        <c:numFmt formatCode="General" sourceLinked="1"/>
        <c:tickLblPos val="none"/>
        <c:crossAx val="128118784"/>
        <c:crosses val="autoZero"/>
        <c:auto val="1"/>
        <c:lblAlgn val="ctr"/>
        <c:lblOffset val="100"/>
      </c:catAx>
      <c:valAx>
        <c:axId val="128118784"/>
        <c:scaling>
          <c:orientation val="minMax"/>
        </c:scaling>
        <c:delete val="1"/>
        <c:axPos val="b"/>
        <c:numFmt formatCode="0%" sourceLinked="1"/>
        <c:tickLblPos val="none"/>
        <c:crossAx val="128100608"/>
        <c:crosses val="autoZero"/>
        <c:crossBetween val="between"/>
        <c:majorUnit val="0.5"/>
        <c:minorUnit val="2.0000000000000048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93"/>
          <c:y val="2.8776978417266279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19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36</c:v>
                </c:pt>
                <c:pt idx="1">
                  <c:v>39</c:v>
                </c:pt>
                <c:pt idx="2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36</c:v>
                </c:pt>
                <c:pt idx="1">
                  <c:v>30</c:v>
                </c:pt>
                <c:pt idx="2">
                  <c:v>34</c:v>
                </c:pt>
              </c:numCache>
            </c:numRef>
          </c:val>
        </c:ser>
        <c:gapWidth val="30"/>
        <c:overlap val="100"/>
        <c:axId val="127807488"/>
        <c:axId val="127809024"/>
      </c:barChart>
      <c:catAx>
        <c:axId val="127807488"/>
        <c:scaling>
          <c:orientation val="minMax"/>
        </c:scaling>
        <c:delete val="1"/>
        <c:axPos val="l"/>
        <c:numFmt formatCode="General" sourceLinked="1"/>
        <c:tickLblPos val="none"/>
        <c:crossAx val="127809024"/>
        <c:crosses val="autoZero"/>
        <c:auto val="1"/>
        <c:lblAlgn val="ctr"/>
        <c:lblOffset val="100"/>
      </c:catAx>
      <c:valAx>
        <c:axId val="127809024"/>
        <c:scaling>
          <c:orientation val="minMax"/>
        </c:scaling>
        <c:delete val="1"/>
        <c:axPos val="b"/>
        <c:numFmt formatCode="0%" sourceLinked="1"/>
        <c:tickLblPos val="none"/>
        <c:crossAx val="127807488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93"/>
          <c:y val="2.8776978417266279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40</c:v>
                </c:pt>
                <c:pt idx="1">
                  <c:v>42</c:v>
                </c:pt>
                <c:pt idx="2">
                  <c:v>41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39</c:v>
                </c:pt>
                <c:pt idx="1">
                  <c:v>34</c:v>
                </c:pt>
                <c:pt idx="2">
                  <c:v>38</c:v>
                </c:pt>
              </c:numCache>
            </c:numRef>
          </c:val>
        </c:ser>
        <c:gapWidth val="30"/>
        <c:overlap val="100"/>
        <c:axId val="128144896"/>
        <c:axId val="128146432"/>
      </c:barChart>
      <c:catAx>
        <c:axId val="128144896"/>
        <c:scaling>
          <c:orientation val="minMax"/>
        </c:scaling>
        <c:delete val="1"/>
        <c:axPos val="l"/>
        <c:numFmt formatCode="General" sourceLinked="1"/>
        <c:tickLblPos val="none"/>
        <c:crossAx val="128146432"/>
        <c:crosses val="autoZero"/>
        <c:auto val="1"/>
        <c:lblAlgn val="ctr"/>
        <c:lblOffset val="100"/>
      </c:catAx>
      <c:valAx>
        <c:axId val="128146432"/>
        <c:scaling>
          <c:orientation val="minMax"/>
        </c:scaling>
        <c:delete val="1"/>
        <c:axPos val="b"/>
        <c:numFmt formatCode="0%" sourceLinked="1"/>
        <c:tickLblPos val="none"/>
        <c:crossAx val="128144896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24"/>
          <c:y val="2.8776978417266279E-2"/>
          <c:w val="0.70000000000000062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18</c:v>
                </c:pt>
                <c:pt idx="1">
                  <c:v>23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39</c:v>
                </c:pt>
                <c:pt idx="1">
                  <c:v>37</c:v>
                </c:pt>
                <c:pt idx="2">
                  <c:v>38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33</c:v>
                </c:pt>
                <c:pt idx="1">
                  <c:v>29</c:v>
                </c:pt>
                <c:pt idx="2">
                  <c:v>32</c:v>
                </c:pt>
              </c:numCache>
            </c:numRef>
          </c:val>
        </c:ser>
        <c:gapWidth val="30"/>
        <c:overlap val="100"/>
        <c:axId val="128228352"/>
        <c:axId val="128242432"/>
      </c:barChart>
      <c:catAx>
        <c:axId val="128228352"/>
        <c:scaling>
          <c:orientation val="minMax"/>
        </c:scaling>
        <c:delete val="1"/>
        <c:axPos val="l"/>
        <c:numFmt formatCode="General" sourceLinked="1"/>
        <c:tickLblPos val="none"/>
        <c:crossAx val="128242432"/>
        <c:crosses val="autoZero"/>
        <c:auto val="1"/>
        <c:lblAlgn val="ctr"/>
        <c:lblOffset val="100"/>
      </c:catAx>
      <c:valAx>
        <c:axId val="128242432"/>
        <c:scaling>
          <c:orientation val="minMax"/>
        </c:scaling>
        <c:delete val="1"/>
        <c:axPos val="b"/>
        <c:numFmt formatCode="0%" sourceLinked="1"/>
        <c:tickLblPos val="none"/>
        <c:crossAx val="128228352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493"/>
          <c:y val="2.8776978417266279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36</c:v>
                </c:pt>
                <c:pt idx="1">
                  <c:v>40</c:v>
                </c:pt>
                <c:pt idx="2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2011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49</c:v>
                </c:pt>
                <c:pt idx="1">
                  <c:v>44</c:v>
                </c:pt>
                <c:pt idx="2">
                  <c:v>48</c:v>
                </c:pt>
              </c:numCache>
            </c:numRef>
          </c:val>
        </c:ser>
        <c:gapWidth val="30"/>
        <c:overlap val="100"/>
        <c:axId val="128303872"/>
        <c:axId val="128305408"/>
      </c:barChart>
      <c:catAx>
        <c:axId val="128303872"/>
        <c:scaling>
          <c:orientation val="minMax"/>
        </c:scaling>
        <c:delete val="1"/>
        <c:axPos val="l"/>
        <c:numFmt formatCode="General" sourceLinked="1"/>
        <c:tickLblPos val="none"/>
        <c:crossAx val="128305408"/>
        <c:crosses val="autoZero"/>
        <c:auto val="1"/>
        <c:lblAlgn val="ctr"/>
        <c:lblOffset val="100"/>
      </c:catAx>
      <c:valAx>
        <c:axId val="128305408"/>
        <c:scaling>
          <c:orientation val="minMax"/>
        </c:scaling>
        <c:delete val="1"/>
        <c:axPos val="b"/>
        <c:numFmt formatCode="0%" sourceLinked="1"/>
        <c:tickLblPos val="none"/>
        <c:crossAx val="128303872"/>
        <c:crosses val="autoZero"/>
        <c:crossBetween val="between"/>
        <c:majorUnit val="0.5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359E-2"/>
          <c:w val="0.60952380952381235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15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16</c:v>
                </c:pt>
              </c:numCache>
            </c:numRef>
          </c:val>
        </c:ser>
        <c:gapWidth val="30"/>
        <c:overlap val="100"/>
        <c:axId val="128635648"/>
        <c:axId val="128637184"/>
      </c:barChart>
      <c:catAx>
        <c:axId val="128635648"/>
        <c:scaling>
          <c:orientation val="minMax"/>
        </c:scaling>
        <c:delete val="1"/>
        <c:axPos val="l"/>
        <c:numFmt formatCode="General" sourceLinked="1"/>
        <c:tickLblPos val="none"/>
        <c:crossAx val="128637184"/>
        <c:crosses val="autoZero"/>
        <c:auto val="1"/>
        <c:lblAlgn val="ctr"/>
        <c:lblOffset val="100"/>
      </c:catAx>
      <c:valAx>
        <c:axId val="128637184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8635648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376E-2"/>
          <c:w val="0.60952380952381269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11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17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19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21</c:v>
                </c:pt>
                <c:pt idx="1">
                  <c:v>18</c:v>
                </c:pt>
                <c:pt idx="2">
                  <c:v>20</c:v>
                </c:pt>
              </c:numCache>
            </c:numRef>
          </c:val>
        </c:ser>
        <c:gapWidth val="30"/>
        <c:overlap val="100"/>
        <c:axId val="128827776"/>
        <c:axId val="128829312"/>
      </c:barChart>
      <c:catAx>
        <c:axId val="128827776"/>
        <c:scaling>
          <c:orientation val="minMax"/>
        </c:scaling>
        <c:delete val="1"/>
        <c:axPos val="l"/>
        <c:numFmt formatCode="General" sourceLinked="1"/>
        <c:tickLblPos val="none"/>
        <c:crossAx val="128829312"/>
        <c:crosses val="autoZero"/>
        <c:auto val="1"/>
        <c:lblAlgn val="ctr"/>
        <c:lblOffset val="100"/>
      </c:catAx>
      <c:valAx>
        <c:axId val="128829312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8827776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4761904761904788"/>
          <c:y val="2.8776978417266411E-2"/>
          <c:w val="0.60952380952381313"/>
          <c:h val="0.1846522781774584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66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13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FF99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19</c:v>
                </c:pt>
                <c:pt idx="1">
                  <c:v>17</c:v>
                </c:pt>
                <c:pt idx="2">
                  <c:v>18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18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33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Privat</c:v>
                </c:pt>
                <c:pt idx="1">
                  <c:v>Kommunal</c:v>
                </c:pt>
                <c:pt idx="2">
                  <c:v>Totalt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23</c:v>
                </c:pt>
                <c:pt idx="1">
                  <c:v>19</c:v>
                </c:pt>
                <c:pt idx="2">
                  <c:v>22</c:v>
                </c:pt>
              </c:numCache>
            </c:numRef>
          </c:val>
        </c:ser>
        <c:gapWidth val="30"/>
        <c:overlap val="100"/>
        <c:axId val="128438656"/>
        <c:axId val="128440192"/>
      </c:barChart>
      <c:catAx>
        <c:axId val="128438656"/>
        <c:scaling>
          <c:orientation val="minMax"/>
        </c:scaling>
        <c:delete val="1"/>
        <c:axPos val="l"/>
        <c:numFmt formatCode="General" sourceLinked="1"/>
        <c:tickLblPos val="none"/>
        <c:crossAx val="128440192"/>
        <c:crosses val="autoZero"/>
        <c:auto val="1"/>
        <c:lblAlgn val="ctr"/>
        <c:lblOffset val="100"/>
      </c:catAx>
      <c:valAx>
        <c:axId val="128440192"/>
        <c:scaling>
          <c:orientation val="minMax"/>
          <c:max val="1"/>
          <c:min val="0"/>
        </c:scaling>
        <c:axPos val="b"/>
        <c:numFmt formatCode="0%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28438656"/>
        <c:crosses val="autoZero"/>
        <c:crossBetween val="between"/>
        <c:majorUnit val="0.2"/>
        <c:minorUnit val="2.0000000000000052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93</c:v>
                </c:pt>
                <c:pt idx="1">
                  <c:v>91</c:v>
                </c:pt>
                <c:pt idx="2">
                  <c:v>86</c:v>
                </c:pt>
                <c:pt idx="3">
                  <c:v>90</c:v>
                </c:pt>
                <c:pt idx="4">
                  <c:v>83</c:v>
                </c:pt>
                <c:pt idx="5">
                  <c:v>84</c:v>
                </c:pt>
                <c:pt idx="6">
                  <c:v>90</c:v>
                </c:pt>
                <c:pt idx="7">
                  <c:v>94</c:v>
                </c:pt>
                <c:pt idx="8">
                  <c:v>89</c:v>
                </c:pt>
                <c:pt idx="9">
                  <c:v>91</c:v>
                </c:pt>
                <c:pt idx="10">
                  <c:v>88</c:v>
                </c:pt>
                <c:pt idx="11">
                  <c:v>87</c:v>
                </c:pt>
                <c:pt idx="12">
                  <c:v>89</c:v>
                </c:pt>
                <c:pt idx="13">
                  <c:v>92</c:v>
                </c:pt>
                <c:pt idx="15">
                  <c:v>90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88</c:v>
                </c:pt>
                <c:pt idx="1">
                  <c:v>90</c:v>
                </c:pt>
                <c:pt idx="2">
                  <c:v>93</c:v>
                </c:pt>
                <c:pt idx="3">
                  <c:v>96</c:v>
                </c:pt>
                <c:pt idx="4">
                  <c:v>81</c:v>
                </c:pt>
                <c:pt idx="5">
                  <c:v>91</c:v>
                </c:pt>
                <c:pt idx="6">
                  <c:v>92</c:v>
                </c:pt>
                <c:pt idx="7">
                  <c:v>85</c:v>
                </c:pt>
                <c:pt idx="8">
                  <c:v>87</c:v>
                </c:pt>
                <c:pt idx="9">
                  <c:v>95</c:v>
                </c:pt>
                <c:pt idx="10">
                  <c:v>87</c:v>
                </c:pt>
                <c:pt idx="11">
                  <c:v>89</c:v>
                </c:pt>
                <c:pt idx="12">
                  <c:v>87</c:v>
                </c:pt>
                <c:pt idx="13">
                  <c:v>88</c:v>
                </c:pt>
                <c:pt idx="15">
                  <c:v>90</c:v>
                </c:pt>
              </c:numCache>
            </c:numRef>
          </c:val>
        </c:ser>
        <c:axId val="129031552"/>
        <c:axId val="129037440"/>
      </c:barChart>
      <c:catAx>
        <c:axId val="129031552"/>
        <c:scaling>
          <c:orientation val="minMax"/>
        </c:scaling>
        <c:axPos val="b"/>
        <c:numFmt formatCode="General" sourceLinked="1"/>
        <c:tickLblPos val="nextTo"/>
        <c:crossAx val="129037440"/>
        <c:crosses val="autoZero"/>
        <c:auto val="1"/>
        <c:lblAlgn val="ctr"/>
        <c:lblOffset val="100"/>
      </c:catAx>
      <c:valAx>
        <c:axId val="129037440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031552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sv-SE" sz="1600" dirty="0" smtClean="0"/>
              <a:t>Ålder</a:t>
            </a:r>
            <a:endParaRPr lang="en-US" sz="1600" dirty="0"/>
          </a:p>
        </c:rich>
      </c:tx>
      <c:layout>
        <c:manualLayout>
          <c:xMode val="edge"/>
          <c:yMode val="edge"/>
          <c:x val="0.41168214173676532"/>
          <c:y val="0"/>
        </c:manualLayout>
      </c:layout>
    </c:title>
    <c:plotArea>
      <c:layout>
        <c:manualLayout>
          <c:layoutTarget val="inner"/>
          <c:xMode val="edge"/>
          <c:yMode val="edge"/>
          <c:x val="2.1787993156687918E-2"/>
          <c:y val="0.19172808877181621"/>
          <c:w val="0.5680962491377135"/>
          <c:h val="0.6333153146173459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5FD75F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3.0088714323452101E-2"/>
                  <c:y val="2.2361989547970872E-2"/>
                </c:manualLayout>
              </c:layout>
              <c:spPr/>
              <c:txPr>
                <a:bodyPr/>
                <a:lstStyle/>
                <a:p>
                  <a:pPr>
                    <a:defRPr lang="en-US" sz="1100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1.0029571441150761E-2"/>
                  <c:y val="3.3542984321956307E-2"/>
                </c:manualLayout>
              </c:layout>
              <c:dLblPos val="inEnd"/>
              <c:showPercent val="1"/>
            </c:dLbl>
            <c:dLbl>
              <c:idx val="3"/>
              <c:layout>
                <c:manualLayout>
                  <c:x val="5.0147857205753476E-3"/>
                  <c:y val="-2.7952486934963588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28%</a:t>
                    </a:r>
                    <a:endParaRPr dirty="0"/>
                  </a:p>
                </c:rich>
              </c:tx>
              <c:dLblPos val="inEnd"/>
              <c:showPercent val="1"/>
            </c:dLbl>
            <c:dLbl>
              <c:idx val="5"/>
              <c:layout>
                <c:manualLayout>
                  <c:x val="-2.50739286028769E-2"/>
                  <c:y val="-0.10621945035286161"/>
                </c:manualLayout>
              </c:layout>
              <c:spPr/>
              <c:txPr>
                <a:bodyPr/>
                <a:lstStyle/>
                <a:p>
                  <a:pPr>
                    <a:defRPr lang="en-US" sz="1100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Percent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Percent val="1"/>
          </c:dLbls>
          <c:cat>
            <c:strRef>
              <c:f>Blad1!$A$2:$A$7</c:f>
              <c:strCache>
                <c:ptCount val="6"/>
                <c:pt idx="0">
                  <c:v>-70</c:v>
                </c:pt>
                <c:pt idx="1">
                  <c:v>71-80</c:v>
                </c:pt>
                <c:pt idx="2">
                  <c:v>81-85</c:v>
                </c:pt>
                <c:pt idx="3">
                  <c:v>86-90</c:v>
                </c:pt>
                <c:pt idx="4">
                  <c:v>91- </c:v>
                </c:pt>
                <c:pt idx="5">
                  <c:v>Ej svar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4.0000000000000022E-2</c:v>
                </c:pt>
                <c:pt idx="1">
                  <c:v>0.15000000000000008</c:v>
                </c:pt>
                <c:pt idx="2">
                  <c:v>0.19</c:v>
                </c:pt>
                <c:pt idx="3">
                  <c:v>0.28000000000000008</c:v>
                </c:pt>
                <c:pt idx="4">
                  <c:v>0.32000000000000017</c:v>
                </c:pt>
                <c:pt idx="5">
                  <c:v>2.0000000000000011E-2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2689875779414483"/>
          <c:y val="0.24064053894155588"/>
          <c:w val="0.34570906108601307"/>
          <c:h val="0.52455857080474788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75</c:v>
                </c:pt>
                <c:pt idx="1">
                  <c:v>74</c:v>
                </c:pt>
                <c:pt idx="2">
                  <c:v>74</c:v>
                </c:pt>
                <c:pt idx="3">
                  <c:v>70</c:v>
                </c:pt>
                <c:pt idx="4">
                  <c:v>57</c:v>
                </c:pt>
                <c:pt idx="5">
                  <c:v>67</c:v>
                </c:pt>
                <c:pt idx="6">
                  <c:v>82</c:v>
                </c:pt>
                <c:pt idx="7">
                  <c:v>83</c:v>
                </c:pt>
                <c:pt idx="8">
                  <c:v>74</c:v>
                </c:pt>
                <c:pt idx="9">
                  <c:v>76</c:v>
                </c:pt>
                <c:pt idx="10">
                  <c:v>67</c:v>
                </c:pt>
                <c:pt idx="11">
                  <c:v>71</c:v>
                </c:pt>
                <c:pt idx="12">
                  <c:v>64</c:v>
                </c:pt>
                <c:pt idx="13">
                  <c:v>72</c:v>
                </c:pt>
                <c:pt idx="15">
                  <c:v>74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74</c:v>
                </c:pt>
                <c:pt idx="1">
                  <c:v>71</c:v>
                </c:pt>
                <c:pt idx="2">
                  <c:v>71</c:v>
                </c:pt>
                <c:pt idx="3">
                  <c:v>82</c:v>
                </c:pt>
                <c:pt idx="4">
                  <c:v>64</c:v>
                </c:pt>
                <c:pt idx="5">
                  <c:v>69</c:v>
                </c:pt>
                <c:pt idx="6">
                  <c:v>80</c:v>
                </c:pt>
                <c:pt idx="7">
                  <c:v>74</c:v>
                </c:pt>
                <c:pt idx="8">
                  <c:v>68</c:v>
                </c:pt>
                <c:pt idx="9">
                  <c:v>65</c:v>
                </c:pt>
                <c:pt idx="10">
                  <c:v>66</c:v>
                </c:pt>
                <c:pt idx="11">
                  <c:v>73</c:v>
                </c:pt>
                <c:pt idx="12">
                  <c:v>68</c:v>
                </c:pt>
                <c:pt idx="13">
                  <c:v>69</c:v>
                </c:pt>
                <c:pt idx="15">
                  <c:v>74</c:v>
                </c:pt>
              </c:numCache>
            </c:numRef>
          </c:val>
        </c:ser>
        <c:axId val="129190144"/>
        <c:axId val="129200128"/>
      </c:barChart>
      <c:catAx>
        <c:axId val="129190144"/>
        <c:scaling>
          <c:orientation val="minMax"/>
        </c:scaling>
        <c:axPos val="b"/>
        <c:numFmt formatCode="General" sourceLinked="1"/>
        <c:tickLblPos val="nextTo"/>
        <c:crossAx val="129200128"/>
        <c:crosses val="autoZero"/>
        <c:auto val="1"/>
        <c:lblAlgn val="ctr"/>
        <c:lblOffset val="100"/>
      </c:catAx>
      <c:valAx>
        <c:axId val="129200128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190144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47</c:v>
                </c:pt>
                <c:pt idx="1">
                  <c:v>45</c:v>
                </c:pt>
                <c:pt idx="2">
                  <c:v>41</c:v>
                </c:pt>
                <c:pt idx="3">
                  <c:v>41</c:v>
                </c:pt>
                <c:pt idx="4">
                  <c:v>34</c:v>
                </c:pt>
                <c:pt idx="5">
                  <c:v>47</c:v>
                </c:pt>
                <c:pt idx="6">
                  <c:v>50</c:v>
                </c:pt>
                <c:pt idx="7">
                  <c:v>63</c:v>
                </c:pt>
                <c:pt idx="8">
                  <c:v>44</c:v>
                </c:pt>
                <c:pt idx="9">
                  <c:v>38</c:v>
                </c:pt>
                <c:pt idx="10">
                  <c:v>38</c:v>
                </c:pt>
                <c:pt idx="11">
                  <c:v>50</c:v>
                </c:pt>
                <c:pt idx="12">
                  <c:v>35</c:v>
                </c:pt>
                <c:pt idx="13">
                  <c:v>53</c:v>
                </c:pt>
                <c:pt idx="15">
                  <c:v>50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45</c:v>
                </c:pt>
                <c:pt idx="1">
                  <c:v>39</c:v>
                </c:pt>
                <c:pt idx="2">
                  <c:v>35</c:v>
                </c:pt>
                <c:pt idx="3">
                  <c:v>64</c:v>
                </c:pt>
                <c:pt idx="4">
                  <c:v>37</c:v>
                </c:pt>
                <c:pt idx="5">
                  <c:v>44</c:v>
                </c:pt>
                <c:pt idx="6">
                  <c:v>52</c:v>
                </c:pt>
                <c:pt idx="7">
                  <c:v>54</c:v>
                </c:pt>
                <c:pt idx="8">
                  <c:v>42</c:v>
                </c:pt>
                <c:pt idx="9">
                  <c:v>24</c:v>
                </c:pt>
                <c:pt idx="10">
                  <c:v>50</c:v>
                </c:pt>
                <c:pt idx="11">
                  <c:v>46</c:v>
                </c:pt>
                <c:pt idx="12">
                  <c:v>33</c:v>
                </c:pt>
                <c:pt idx="13">
                  <c:v>47</c:v>
                </c:pt>
                <c:pt idx="15">
                  <c:v>47</c:v>
                </c:pt>
              </c:numCache>
            </c:numRef>
          </c:val>
        </c:ser>
        <c:axId val="129234048"/>
        <c:axId val="129235584"/>
      </c:barChart>
      <c:catAx>
        <c:axId val="129234048"/>
        <c:scaling>
          <c:orientation val="minMax"/>
        </c:scaling>
        <c:axPos val="b"/>
        <c:numFmt formatCode="General" sourceLinked="1"/>
        <c:tickLblPos val="nextTo"/>
        <c:crossAx val="129235584"/>
        <c:crosses val="autoZero"/>
        <c:auto val="1"/>
        <c:lblAlgn val="ctr"/>
        <c:lblOffset val="100"/>
      </c:catAx>
      <c:valAx>
        <c:axId val="129235584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234048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41</c:v>
                </c:pt>
                <c:pt idx="1">
                  <c:v>44</c:v>
                </c:pt>
                <c:pt idx="2">
                  <c:v>41</c:v>
                </c:pt>
                <c:pt idx="3">
                  <c:v>35</c:v>
                </c:pt>
                <c:pt idx="4">
                  <c:v>30</c:v>
                </c:pt>
                <c:pt idx="5">
                  <c:v>39</c:v>
                </c:pt>
                <c:pt idx="6">
                  <c:v>45</c:v>
                </c:pt>
                <c:pt idx="7">
                  <c:v>52</c:v>
                </c:pt>
                <c:pt idx="8">
                  <c:v>35</c:v>
                </c:pt>
                <c:pt idx="9">
                  <c:v>26</c:v>
                </c:pt>
                <c:pt idx="10">
                  <c:v>24</c:v>
                </c:pt>
                <c:pt idx="11">
                  <c:v>39</c:v>
                </c:pt>
                <c:pt idx="12">
                  <c:v>34</c:v>
                </c:pt>
                <c:pt idx="13">
                  <c:v>42</c:v>
                </c:pt>
                <c:pt idx="15">
                  <c:v>43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36</c:v>
                </c:pt>
                <c:pt idx="1">
                  <c:v>38</c:v>
                </c:pt>
                <c:pt idx="2">
                  <c:v>35</c:v>
                </c:pt>
                <c:pt idx="3">
                  <c:v>56</c:v>
                </c:pt>
                <c:pt idx="4">
                  <c:v>27</c:v>
                </c:pt>
                <c:pt idx="5">
                  <c:v>32</c:v>
                </c:pt>
                <c:pt idx="6">
                  <c:v>48</c:v>
                </c:pt>
                <c:pt idx="7">
                  <c:v>43</c:v>
                </c:pt>
                <c:pt idx="8">
                  <c:v>33</c:v>
                </c:pt>
                <c:pt idx="9">
                  <c:v>21</c:v>
                </c:pt>
                <c:pt idx="10">
                  <c:v>32</c:v>
                </c:pt>
                <c:pt idx="11">
                  <c:v>35</c:v>
                </c:pt>
                <c:pt idx="12">
                  <c:v>25</c:v>
                </c:pt>
                <c:pt idx="13">
                  <c:v>36</c:v>
                </c:pt>
                <c:pt idx="15">
                  <c:v>42</c:v>
                </c:pt>
              </c:numCache>
            </c:numRef>
          </c:val>
        </c:ser>
        <c:axId val="129302528"/>
        <c:axId val="129304064"/>
      </c:barChart>
      <c:catAx>
        <c:axId val="129302528"/>
        <c:scaling>
          <c:orientation val="minMax"/>
        </c:scaling>
        <c:axPos val="b"/>
        <c:numFmt formatCode="General" sourceLinked="1"/>
        <c:tickLblPos val="nextTo"/>
        <c:crossAx val="129304064"/>
        <c:crosses val="autoZero"/>
        <c:auto val="1"/>
        <c:lblAlgn val="ctr"/>
        <c:lblOffset val="100"/>
      </c:catAx>
      <c:valAx>
        <c:axId val="129304064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302528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59</c:v>
                </c:pt>
                <c:pt idx="1">
                  <c:v>56</c:v>
                </c:pt>
                <c:pt idx="2">
                  <c:v>52</c:v>
                </c:pt>
                <c:pt idx="3">
                  <c:v>63</c:v>
                </c:pt>
                <c:pt idx="4">
                  <c:v>44</c:v>
                </c:pt>
                <c:pt idx="5">
                  <c:v>59</c:v>
                </c:pt>
                <c:pt idx="6">
                  <c:v>61</c:v>
                </c:pt>
                <c:pt idx="7">
                  <c:v>67</c:v>
                </c:pt>
                <c:pt idx="8">
                  <c:v>63</c:v>
                </c:pt>
                <c:pt idx="9">
                  <c:v>62</c:v>
                </c:pt>
                <c:pt idx="10">
                  <c:v>53</c:v>
                </c:pt>
                <c:pt idx="11">
                  <c:v>57</c:v>
                </c:pt>
                <c:pt idx="12">
                  <c:v>46</c:v>
                </c:pt>
                <c:pt idx="13">
                  <c:v>63</c:v>
                </c:pt>
                <c:pt idx="15">
                  <c:v>61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45</c:v>
                </c:pt>
                <c:pt idx="1">
                  <c:v>45</c:v>
                </c:pt>
                <c:pt idx="2">
                  <c:v>48</c:v>
                </c:pt>
                <c:pt idx="3">
                  <c:v>71</c:v>
                </c:pt>
                <c:pt idx="4">
                  <c:v>47</c:v>
                </c:pt>
                <c:pt idx="5">
                  <c:v>52</c:v>
                </c:pt>
                <c:pt idx="6">
                  <c:v>57</c:v>
                </c:pt>
                <c:pt idx="7">
                  <c:v>58</c:v>
                </c:pt>
                <c:pt idx="8">
                  <c:v>52</c:v>
                </c:pt>
                <c:pt idx="9">
                  <c:v>35</c:v>
                </c:pt>
                <c:pt idx="10">
                  <c:v>54</c:v>
                </c:pt>
                <c:pt idx="11">
                  <c:v>53</c:v>
                </c:pt>
                <c:pt idx="12">
                  <c:v>41</c:v>
                </c:pt>
                <c:pt idx="13">
                  <c:v>53</c:v>
                </c:pt>
                <c:pt idx="15">
                  <c:v>56</c:v>
                </c:pt>
              </c:numCache>
            </c:numRef>
          </c:val>
        </c:ser>
        <c:axId val="129362560"/>
        <c:axId val="129372544"/>
      </c:barChart>
      <c:catAx>
        <c:axId val="129362560"/>
        <c:scaling>
          <c:orientation val="minMax"/>
        </c:scaling>
        <c:axPos val="b"/>
        <c:numFmt formatCode="General" sourceLinked="1"/>
        <c:tickLblPos val="nextTo"/>
        <c:crossAx val="129372544"/>
        <c:crosses val="autoZero"/>
        <c:auto val="1"/>
        <c:lblAlgn val="ctr"/>
        <c:lblOffset val="100"/>
      </c:catAx>
      <c:valAx>
        <c:axId val="129372544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362560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54</c:v>
                </c:pt>
                <c:pt idx="1">
                  <c:v>42</c:v>
                </c:pt>
                <c:pt idx="2">
                  <c:v>46</c:v>
                </c:pt>
                <c:pt idx="3">
                  <c:v>47</c:v>
                </c:pt>
                <c:pt idx="4">
                  <c:v>32</c:v>
                </c:pt>
                <c:pt idx="5">
                  <c:v>46</c:v>
                </c:pt>
                <c:pt idx="6">
                  <c:v>60</c:v>
                </c:pt>
                <c:pt idx="7">
                  <c:v>46</c:v>
                </c:pt>
                <c:pt idx="8">
                  <c:v>59</c:v>
                </c:pt>
                <c:pt idx="9">
                  <c:v>44</c:v>
                </c:pt>
                <c:pt idx="10">
                  <c:v>32</c:v>
                </c:pt>
                <c:pt idx="11">
                  <c:v>50</c:v>
                </c:pt>
                <c:pt idx="12">
                  <c:v>50</c:v>
                </c:pt>
                <c:pt idx="13">
                  <c:v>58</c:v>
                </c:pt>
                <c:pt idx="15">
                  <c:v>53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52</c:v>
                </c:pt>
                <c:pt idx="1">
                  <c:v>35</c:v>
                </c:pt>
                <c:pt idx="2">
                  <c:v>48</c:v>
                </c:pt>
                <c:pt idx="3">
                  <c:v>52</c:v>
                </c:pt>
                <c:pt idx="4">
                  <c:v>41</c:v>
                </c:pt>
                <c:pt idx="5">
                  <c:v>48</c:v>
                </c:pt>
                <c:pt idx="6">
                  <c:v>54</c:v>
                </c:pt>
                <c:pt idx="7">
                  <c:v>48</c:v>
                </c:pt>
                <c:pt idx="8">
                  <c:v>42</c:v>
                </c:pt>
                <c:pt idx="9">
                  <c:v>38</c:v>
                </c:pt>
                <c:pt idx="10">
                  <c:v>41</c:v>
                </c:pt>
                <c:pt idx="11">
                  <c:v>46</c:v>
                </c:pt>
                <c:pt idx="12">
                  <c:v>40</c:v>
                </c:pt>
                <c:pt idx="13">
                  <c:v>51</c:v>
                </c:pt>
                <c:pt idx="15">
                  <c:v>52</c:v>
                </c:pt>
              </c:numCache>
            </c:numRef>
          </c:val>
        </c:ser>
        <c:axId val="129406464"/>
        <c:axId val="129408000"/>
      </c:barChart>
      <c:catAx>
        <c:axId val="129406464"/>
        <c:scaling>
          <c:orientation val="minMax"/>
        </c:scaling>
        <c:axPos val="b"/>
        <c:numFmt formatCode="General" sourceLinked="1"/>
        <c:tickLblPos val="nextTo"/>
        <c:crossAx val="129408000"/>
        <c:crosses val="autoZero"/>
        <c:auto val="1"/>
        <c:lblAlgn val="ctr"/>
        <c:lblOffset val="100"/>
      </c:catAx>
      <c:valAx>
        <c:axId val="129408000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406464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73</c:v>
                </c:pt>
                <c:pt idx="1">
                  <c:v>81</c:v>
                </c:pt>
                <c:pt idx="2">
                  <c:v>77</c:v>
                </c:pt>
                <c:pt idx="3">
                  <c:v>80</c:v>
                </c:pt>
                <c:pt idx="4">
                  <c:v>70</c:v>
                </c:pt>
                <c:pt idx="5">
                  <c:v>68</c:v>
                </c:pt>
                <c:pt idx="6">
                  <c:v>77</c:v>
                </c:pt>
                <c:pt idx="7">
                  <c:v>71</c:v>
                </c:pt>
                <c:pt idx="8">
                  <c:v>82</c:v>
                </c:pt>
                <c:pt idx="9">
                  <c:v>80</c:v>
                </c:pt>
                <c:pt idx="10">
                  <c:v>80</c:v>
                </c:pt>
                <c:pt idx="11">
                  <c:v>67</c:v>
                </c:pt>
                <c:pt idx="12">
                  <c:v>65</c:v>
                </c:pt>
                <c:pt idx="13">
                  <c:v>70</c:v>
                </c:pt>
                <c:pt idx="15">
                  <c:v>75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62</c:v>
                </c:pt>
                <c:pt idx="1">
                  <c:v>77</c:v>
                </c:pt>
                <c:pt idx="2">
                  <c:v>66</c:v>
                </c:pt>
                <c:pt idx="3">
                  <c:v>80</c:v>
                </c:pt>
                <c:pt idx="4">
                  <c:v>65</c:v>
                </c:pt>
                <c:pt idx="5">
                  <c:v>67</c:v>
                </c:pt>
                <c:pt idx="6">
                  <c:v>73</c:v>
                </c:pt>
                <c:pt idx="7">
                  <c:v>65</c:v>
                </c:pt>
                <c:pt idx="8">
                  <c:v>67</c:v>
                </c:pt>
                <c:pt idx="9">
                  <c:v>70</c:v>
                </c:pt>
                <c:pt idx="10">
                  <c:v>62</c:v>
                </c:pt>
                <c:pt idx="11">
                  <c:v>67</c:v>
                </c:pt>
                <c:pt idx="12">
                  <c:v>64</c:v>
                </c:pt>
                <c:pt idx="13">
                  <c:v>75</c:v>
                </c:pt>
                <c:pt idx="15">
                  <c:v>73</c:v>
                </c:pt>
              </c:numCache>
            </c:numRef>
          </c:val>
        </c:ser>
        <c:axId val="129528192"/>
        <c:axId val="129529728"/>
      </c:barChart>
      <c:catAx>
        <c:axId val="129528192"/>
        <c:scaling>
          <c:orientation val="minMax"/>
        </c:scaling>
        <c:axPos val="b"/>
        <c:numFmt formatCode="General" sourceLinked="1"/>
        <c:tickLblPos val="nextTo"/>
        <c:crossAx val="129529728"/>
        <c:crosses val="autoZero"/>
        <c:auto val="1"/>
        <c:lblAlgn val="ctr"/>
        <c:lblOffset val="100"/>
      </c:catAx>
      <c:valAx>
        <c:axId val="129529728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528192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71</c:v>
                </c:pt>
                <c:pt idx="1">
                  <c:v>75</c:v>
                </c:pt>
                <c:pt idx="2">
                  <c:v>74</c:v>
                </c:pt>
                <c:pt idx="3">
                  <c:v>70</c:v>
                </c:pt>
                <c:pt idx="4">
                  <c:v>63</c:v>
                </c:pt>
                <c:pt idx="5">
                  <c:v>67</c:v>
                </c:pt>
                <c:pt idx="6">
                  <c:v>72</c:v>
                </c:pt>
                <c:pt idx="7">
                  <c:v>72</c:v>
                </c:pt>
                <c:pt idx="8">
                  <c:v>65</c:v>
                </c:pt>
                <c:pt idx="9">
                  <c:v>73</c:v>
                </c:pt>
                <c:pt idx="10">
                  <c:v>67</c:v>
                </c:pt>
                <c:pt idx="11">
                  <c:v>69</c:v>
                </c:pt>
                <c:pt idx="12">
                  <c:v>71</c:v>
                </c:pt>
                <c:pt idx="13">
                  <c:v>68</c:v>
                </c:pt>
                <c:pt idx="15">
                  <c:v>71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63</c:v>
                </c:pt>
                <c:pt idx="1">
                  <c:v>73</c:v>
                </c:pt>
                <c:pt idx="2">
                  <c:v>61</c:v>
                </c:pt>
                <c:pt idx="3">
                  <c:v>78</c:v>
                </c:pt>
                <c:pt idx="4">
                  <c:v>63</c:v>
                </c:pt>
                <c:pt idx="5">
                  <c:v>66</c:v>
                </c:pt>
                <c:pt idx="6">
                  <c:v>69</c:v>
                </c:pt>
                <c:pt idx="7">
                  <c:v>77</c:v>
                </c:pt>
                <c:pt idx="8">
                  <c:v>71</c:v>
                </c:pt>
                <c:pt idx="9">
                  <c:v>68</c:v>
                </c:pt>
                <c:pt idx="10">
                  <c:v>68</c:v>
                </c:pt>
                <c:pt idx="11">
                  <c:v>71</c:v>
                </c:pt>
                <c:pt idx="12">
                  <c:v>66</c:v>
                </c:pt>
                <c:pt idx="13">
                  <c:v>69</c:v>
                </c:pt>
                <c:pt idx="15">
                  <c:v>71</c:v>
                </c:pt>
              </c:numCache>
            </c:numRef>
          </c:val>
        </c:ser>
        <c:axId val="129580032"/>
        <c:axId val="129585920"/>
      </c:barChart>
      <c:catAx>
        <c:axId val="129580032"/>
        <c:scaling>
          <c:orientation val="minMax"/>
        </c:scaling>
        <c:axPos val="b"/>
        <c:numFmt formatCode="General" sourceLinked="1"/>
        <c:tickLblPos val="nextTo"/>
        <c:crossAx val="129585920"/>
        <c:crosses val="autoZero"/>
        <c:auto val="1"/>
        <c:lblAlgn val="ctr"/>
        <c:lblOffset val="100"/>
      </c:catAx>
      <c:valAx>
        <c:axId val="129585920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580032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81</c:v>
                </c:pt>
                <c:pt idx="1">
                  <c:v>78</c:v>
                </c:pt>
                <c:pt idx="2">
                  <c:v>77</c:v>
                </c:pt>
                <c:pt idx="3">
                  <c:v>83</c:v>
                </c:pt>
                <c:pt idx="4">
                  <c:v>62</c:v>
                </c:pt>
                <c:pt idx="5">
                  <c:v>71</c:v>
                </c:pt>
                <c:pt idx="6">
                  <c:v>83</c:v>
                </c:pt>
                <c:pt idx="7">
                  <c:v>80</c:v>
                </c:pt>
                <c:pt idx="8">
                  <c:v>77</c:v>
                </c:pt>
                <c:pt idx="9">
                  <c:v>84</c:v>
                </c:pt>
                <c:pt idx="10">
                  <c:v>74</c:v>
                </c:pt>
                <c:pt idx="11">
                  <c:v>76</c:v>
                </c:pt>
                <c:pt idx="12">
                  <c:v>68</c:v>
                </c:pt>
                <c:pt idx="13">
                  <c:v>76</c:v>
                </c:pt>
                <c:pt idx="15">
                  <c:v>78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76</c:v>
                </c:pt>
                <c:pt idx="1">
                  <c:v>76</c:v>
                </c:pt>
                <c:pt idx="2">
                  <c:v>79</c:v>
                </c:pt>
                <c:pt idx="3">
                  <c:v>85</c:v>
                </c:pt>
                <c:pt idx="4">
                  <c:v>61</c:v>
                </c:pt>
                <c:pt idx="5">
                  <c:v>71</c:v>
                </c:pt>
                <c:pt idx="6">
                  <c:v>81</c:v>
                </c:pt>
                <c:pt idx="7">
                  <c:v>75</c:v>
                </c:pt>
                <c:pt idx="8">
                  <c:v>74</c:v>
                </c:pt>
                <c:pt idx="9">
                  <c:v>77</c:v>
                </c:pt>
                <c:pt idx="10">
                  <c:v>78</c:v>
                </c:pt>
                <c:pt idx="11">
                  <c:v>80</c:v>
                </c:pt>
                <c:pt idx="12">
                  <c:v>71</c:v>
                </c:pt>
                <c:pt idx="13">
                  <c:v>76</c:v>
                </c:pt>
                <c:pt idx="15">
                  <c:v>78</c:v>
                </c:pt>
              </c:numCache>
            </c:numRef>
          </c:val>
        </c:ser>
        <c:axId val="129660800"/>
        <c:axId val="129662336"/>
      </c:barChart>
      <c:catAx>
        <c:axId val="129660800"/>
        <c:scaling>
          <c:orientation val="minMax"/>
        </c:scaling>
        <c:axPos val="b"/>
        <c:numFmt formatCode="General" sourceLinked="1"/>
        <c:tickLblPos val="nextTo"/>
        <c:crossAx val="129662336"/>
        <c:crosses val="autoZero"/>
        <c:auto val="1"/>
        <c:lblAlgn val="ctr"/>
        <c:lblOffset val="100"/>
      </c:catAx>
      <c:valAx>
        <c:axId val="129662336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660800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75</c:v>
                </c:pt>
                <c:pt idx="1">
                  <c:v>69</c:v>
                </c:pt>
                <c:pt idx="2">
                  <c:v>70</c:v>
                </c:pt>
                <c:pt idx="3">
                  <c:v>70</c:v>
                </c:pt>
                <c:pt idx="4">
                  <c:v>51</c:v>
                </c:pt>
                <c:pt idx="5">
                  <c:v>66</c:v>
                </c:pt>
                <c:pt idx="6">
                  <c:v>74</c:v>
                </c:pt>
                <c:pt idx="7">
                  <c:v>72</c:v>
                </c:pt>
                <c:pt idx="8">
                  <c:v>62</c:v>
                </c:pt>
                <c:pt idx="9">
                  <c:v>70</c:v>
                </c:pt>
                <c:pt idx="10">
                  <c:v>65</c:v>
                </c:pt>
                <c:pt idx="11">
                  <c:v>67</c:v>
                </c:pt>
                <c:pt idx="12">
                  <c:v>60</c:v>
                </c:pt>
                <c:pt idx="13">
                  <c:v>63</c:v>
                </c:pt>
                <c:pt idx="15">
                  <c:v>70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62</c:v>
                </c:pt>
                <c:pt idx="1">
                  <c:v>67</c:v>
                </c:pt>
                <c:pt idx="2">
                  <c:v>63</c:v>
                </c:pt>
                <c:pt idx="3">
                  <c:v>78</c:v>
                </c:pt>
                <c:pt idx="4">
                  <c:v>53</c:v>
                </c:pt>
                <c:pt idx="5">
                  <c:v>58</c:v>
                </c:pt>
                <c:pt idx="6">
                  <c:v>69</c:v>
                </c:pt>
                <c:pt idx="7">
                  <c:v>58</c:v>
                </c:pt>
                <c:pt idx="8">
                  <c:v>58</c:v>
                </c:pt>
                <c:pt idx="9">
                  <c:v>67</c:v>
                </c:pt>
                <c:pt idx="10">
                  <c:v>67</c:v>
                </c:pt>
                <c:pt idx="11">
                  <c:v>70</c:v>
                </c:pt>
                <c:pt idx="12">
                  <c:v>58</c:v>
                </c:pt>
                <c:pt idx="13">
                  <c:v>67</c:v>
                </c:pt>
                <c:pt idx="15">
                  <c:v>67</c:v>
                </c:pt>
              </c:numCache>
            </c:numRef>
          </c:val>
        </c:ser>
        <c:axId val="129749760"/>
        <c:axId val="129751296"/>
      </c:barChart>
      <c:catAx>
        <c:axId val="129749760"/>
        <c:scaling>
          <c:orientation val="minMax"/>
        </c:scaling>
        <c:axPos val="b"/>
        <c:numFmt formatCode="General" sourceLinked="1"/>
        <c:tickLblPos val="nextTo"/>
        <c:crossAx val="129751296"/>
        <c:crosses val="autoZero"/>
        <c:auto val="1"/>
        <c:lblAlgn val="ctr"/>
        <c:lblOffset val="100"/>
      </c:catAx>
      <c:valAx>
        <c:axId val="129751296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749760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89</c:v>
                </c:pt>
                <c:pt idx="1">
                  <c:v>86</c:v>
                </c:pt>
                <c:pt idx="2">
                  <c:v>84</c:v>
                </c:pt>
                <c:pt idx="3">
                  <c:v>86</c:v>
                </c:pt>
                <c:pt idx="4">
                  <c:v>69</c:v>
                </c:pt>
                <c:pt idx="5">
                  <c:v>83</c:v>
                </c:pt>
                <c:pt idx="6">
                  <c:v>85</c:v>
                </c:pt>
                <c:pt idx="7">
                  <c:v>83</c:v>
                </c:pt>
                <c:pt idx="8">
                  <c:v>84</c:v>
                </c:pt>
                <c:pt idx="9">
                  <c:v>86</c:v>
                </c:pt>
                <c:pt idx="10">
                  <c:v>82</c:v>
                </c:pt>
                <c:pt idx="11">
                  <c:v>81</c:v>
                </c:pt>
                <c:pt idx="12">
                  <c:v>84</c:v>
                </c:pt>
                <c:pt idx="13">
                  <c:v>84</c:v>
                </c:pt>
                <c:pt idx="15">
                  <c:v>85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84</c:v>
                </c:pt>
                <c:pt idx="1">
                  <c:v>82</c:v>
                </c:pt>
                <c:pt idx="2">
                  <c:v>83</c:v>
                </c:pt>
                <c:pt idx="3">
                  <c:v>91</c:v>
                </c:pt>
                <c:pt idx="4">
                  <c:v>75</c:v>
                </c:pt>
                <c:pt idx="5">
                  <c:v>78</c:v>
                </c:pt>
                <c:pt idx="6">
                  <c:v>84</c:v>
                </c:pt>
                <c:pt idx="7">
                  <c:v>85</c:v>
                </c:pt>
                <c:pt idx="8">
                  <c:v>79</c:v>
                </c:pt>
                <c:pt idx="9">
                  <c:v>85</c:v>
                </c:pt>
                <c:pt idx="10">
                  <c:v>86</c:v>
                </c:pt>
                <c:pt idx="11">
                  <c:v>83</c:v>
                </c:pt>
                <c:pt idx="12">
                  <c:v>84</c:v>
                </c:pt>
                <c:pt idx="13">
                  <c:v>83</c:v>
                </c:pt>
                <c:pt idx="15">
                  <c:v>84</c:v>
                </c:pt>
              </c:numCache>
            </c:numRef>
          </c:val>
        </c:ser>
        <c:axId val="129801600"/>
        <c:axId val="129803392"/>
      </c:barChart>
      <c:catAx>
        <c:axId val="129801600"/>
        <c:scaling>
          <c:orientation val="minMax"/>
        </c:scaling>
        <c:axPos val="b"/>
        <c:numFmt formatCode="General" sourceLinked="1"/>
        <c:tickLblPos val="nextTo"/>
        <c:crossAx val="129803392"/>
        <c:crosses val="autoZero"/>
        <c:auto val="1"/>
        <c:lblAlgn val="ctr"/>
        <c:lblOffset val="100"/>
      </c:catAx>
      <c:valAx>
        <c:axId val="129803392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801600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lang="en-US" sz="1600"/>
            </a:pPr>
            <a:r>
              <a:rPr lang="sv-SE" sz="1600" dirty="0" smtClean="0"/>
              <a:t>Regiform</a:t>
            </a:r>
            <a:endParaRPr lang="en-US" sz="1600" dirty="0"/>
          </a:p>
        </c:rich>
      </c:tx>
      <c:layout>
        <c:manualLayout>
          <c:xMode val="edge"/>
          <c:yMode val="edge"/>
          <c:x val="0.18602278129295444"/>
          <c:y val="0"/>
        </c:manualLayout>
      </c:layout>
    </c:title>
    <c:plotArea>
      <c:layout>
        <c:manualLayout>
          <c:layoutTarget val="inner"/>
          <c:xMode val="edge"/>
          <c:yMode val="edge"/>
          <c:x val="2.1787993156687918E-2"/>
          <c:y val="0.19172808877181621"/>
          <c:w val="0.53608671779129757"/>
          <c:h val="0.71650823515504969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9471224890644695"/>
                  <c:y val="2.434446162913682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03500044027451E-2"/>
                  <c:y val="1.6771492160978153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1.8720311906929101E-2"/>
                  <c:y val="0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en-US" sz="1100">
                    <a:solidFill>
                      <a:schemeClr val="bg1"/>
                    </a:solidFill>
                  </a:defRPr>
                </a:pPr>
                <a:endParaRPr lang="sv-SE"/>
              </a:p>
            </c:txPr>
            <c:dLblPos val="inEnd"/>
            <c:showVal val="1"/>
            <c:showLeaderLines val="1"/>
          </c:dLbls>
          <c:cat>
            <c:strRef>
              <c:f>Blad1!$A$2:$A$3</c:f>
              <c:strCache>
                <c:ptCount val="2"/>
                <c:pt idx="0">
                  <c:v>Kommunal regi</c:v>
                </c:pt>
                <c:pt idx="1">
                  <c:v>Privat regi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0.30000000000000021</c:v>
                </c:pt>
                <c:pt idx="1">
                  <c:v>0.7000000000000004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834391571437515"/>
          <c:y val="0.32183953174127988"/>
          <c:w val="0.38582734685061765"/>
          <c:h val="0.45731130763668731"/>
        </c:manualLayout>
      </c:layout>
      <c:txPr>
        <a:bodyPr/>
        <a:lstStyle/>
        <a:p>
          <a:pPr>
            <a:defRPr lang="en-US" sz="1100"/>
          </a:pPr>
          <a:endParaRPr lang="sv-SE"/>
        </a:p>
      </c:txPr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69</c:v>
                </c:pt>
                <c:pt idx="1">
                  <c:v>64</c:v>
                </c:pt>
                <c:pt idx="2">
                  <c:v>58</c:v>
                </c:pt>
                <c:pt idx="3">
                  <c:v>65</c:v>
                </c:pt>
                <c:pt idx="4">
                  <c:v>44</c:v>
                </c:pt>
                <c:pt idx="5">
                  <c:v>57</c:v>
                </c:pt>
                <c:pt idx="6">
                  <c:v>67</c:v>
                </c:pt>
                <c:pt idx="7">
                  <c:v>53</c:v>
                </c:pt>
                <c:pt idx="8">
                  <c:v>61</c:v>
                </c:pt>
                <c:pt idx="9">
                  <c:v>64</c:v>
                </c:pt>
                <c:pt idx="10">
                  <c:v>70</c:v>
                </c:pt>
                <c:pt idx="11">
                  <c:v>66</c:v>
                </c:pt>
                <c:pt idx="12">
                  <c:v>60</c:v>
                </c:pt>
                <c:pt idx="13">
                  <c:v>64</c:v>
                </c:pt>
                <c:pt idx="15">
                  <c:v>66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63</c:v>
                </c:pt>
                <c:pt idx="1">
                  <c:v>53</c:v>
                </c:pt>
                <c:pt idx="2">
                  <c:v>50</c:v>
                </c:pt>
                <c:pt idx="3">
                  <c:v>68</c:v>
                </c:pt>
                <c:pt idx="4">
                  <c:v>45</c:v>
                </c:pt>
                <c:pt idx="5">
                  <c:v>50</c:v>
                </c:pt>
                <c:pt idx="6">
                  <c:v>66</c:v>
                </c:pt>
                <c:pt idx="7">
                  <c:v>44</c:v>
                </c:pt>
                <c:pt idx="8">
                  <c:v>54</c:v>
                </c:pt>
                <c:pt idx="9">
                  <c:v>54</c:v>
                </c:pt>
                <c:pt idx="10">
                  <c:v>59</c:v>
                </c:pt>
                <c:pt idx="11">
                  <c:v>63</c:v>
                </c:pt>
                <c:pt idx="12">
                  <c:v>56</c:v>
                </c:pt>
                <c:pt idx="13">
                  <c:v>60</c:v>
                </c:pt>
                <c:pt idx="15">
                  <c:v>61</c:v>
                </c:pt>
              </c:numCache>
            </c:numRef>
          </c:val>
        </c:ser>
        <c:axId val="129911040"/>
        <c:axId val="129921024"/>
      </c:barChart>
      <c:catAx>
        <c:axId val="129911040"/>
        <c:scaling>
          <c:orientation val="minMax"/>
        </c:scaling>
        <c:axPos val="b"/>
        <c:numFmt formatCode="General" sourceLinked="1"/>
        <c:tickLblPos val="nextTo"/>
        <c:crossAx val="129921024"/>
        <c:crosses val="autoZero"/>
        <c:auto val="1"/>
        <c:lblAlgn val="ctr"/>
        <c:lblOffset val="100"/>
      </c:catAx>
      <c:valAx>
        <c:axId val="129921024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911040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66</c:v>
                </c:pt>
                <c:pt idx="1">
                  <c:v>62</c:v>
                </c:pt>
                <c:pt idx="2">
                  <c:v>59</c:v>
                </c:pt>
                <c:pt idx="3">
                  <c:v>59</c:v>
                </c:pt>
                <c:pt idx="4">
                  <c:v>42</c:v>
                </c:pt>
                <c:pt idx="5">
                  <c:v>56</c:v>
                </c:pt>
                <c:pt idx="6">
                  <c:v>69</c:v>
                </c:pt>
                <c:pt idx="7">
                  <c:v>55</c:v>
                </c:pt>
                <c:pt idx="8">
                  <c:v>64</c:v>
                </c:pt>
                <c:pt idx="9">
                  <c:v>64</c:v>
                </c:pt>
                <c:pt idx="10">
                  <c:v>70</c:v>
                </c:pt>
                <c:pt idx="11">
                  <c:v>66</c:v>
                </c:pt>
                <c:pt idx="12">
                  <c:v>56</c:v>
                </c:pt>
                <c:pt idx="13">
                  <c:v>59</c:v>
                </c:pt>
                <c:pt idx="15">
                  <c:v>65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65</c:v>
                </c:pt>
                <c:pt idx="1">
                  <c:v>50</c:v>
                </c:pt>
                <c:pt idx="2">
                  <c:v>53</c:v>
                </c:pt>
                <c:pt idx="3">
                  <c:v>65</c:v>
                </c:pt>
                <c:pt idx="4">
                  <c:v>41</c:v>
                </c:pt>
                <c:pt idx="5">
                  <c:v>53</c:v>
                </c:pt>
                <c:pt idx="6">
                  <c:v>63</c:v>
                </c:pt>
                <c:pt idx="7">
                  <c:v>44</c:v>
                </c:pt>
                <c:pt idx="8">
                  <c:v>51</c:v>
                </c:pt>
                <c:pt idx="9">
                  <c:v>56</c:v>
                </c:pt>
                <c:pt idx="10">
                  <c:v>61</c:v>
                </c:pt>
                <c:pt idx="11">
                  <c:v>58</c:v>
                </c:pt>
                <c:pt idx="12">
                  <c:v>57</c:v>
                </c:pt>
                <c:pt idx="13">
                  <c:v>54</c:v>
                </c:pt>
                <c:pt idx="15">
                  <c:v>59</c:v>
                </c:pt>
              </c:numCache>
            </c:numRef>
          </c:val>
        </c:ser>
        <c:axId val="129967232"/>
        <c:axId val="129968768"/>
      </c:barChart>
      <c:catAx>
        <c:axId val="129967232"/>
        <c:scaling>
          <c:orientation val="minMax"/>
        </c:scaling>
        <c:axPos val="b"/>
        <c:numFmt formatCode="General" sourceLinked="1"/>
        <c:tickLblPos val="nextTo"/>
        <c:crossAx val="129968768"/>
        <c:crosses val="autoZero"/>
        <c:auto val="1"/>
        <c:lblAlgn val="ctr"/>
        <c:lblOffset val="100"/>
      </c:catAx>
      <c:valAx>
        <c:axId val="129968768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29967232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61</c:v>
                </c:pt>
                <c:pt idx="1">
                  <c:v>58</c:v>
                </c:pt>
                <c:pt idx="2">
                  <c:v>55</c:v>
                </c:pt>
                <c:pt idx="3">
                  <c:v>60</c:v>
                </c:pt>
                <c:pt idx="4">
                  <c:v>39</c:v>
                </c:pt>
                <c:pt idx="5">
                  <c:v>57</c:v>
                </c:pt>
                <c:pt idx="6">
                  <c:v>69</c:v>
                </c:pt>
                <c:pt idx="7">
                  <c:v>50</c:v>
                </c:pt>
                <c:pt idx="8">
                  <c:v>53</c:v>
                </c:pt>
                <c:pt idx="9">
                  <c:v>60</c:v>
                </c:pt>
                <c:pt idx="10">
                  <c:v>53</c:v>
                </c:pt>
                <c:pt idx="11">
                  <c:v>58</c:v>
                </c:pt>
                <c:pt idx="12">
                  <c:v>56</c:v>
                </c:pt>
                <c:pt idx="13">
                  <c:v>59</c:v>
                </c:pt>
                <c:pt idx="15">
                  <c:v>61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showVal val="1"/>
          </c:dLbls>
          <c:cat>
            <c:strRef>
              <c:f>Blad1!$A$2:$A$17</c:f>
              <c:strCache>
                <c:ptCount val="16"/>
                <c:pt idx="0">
                  <c:v>Bromma</c:v>
                </c:pt>
                <c:pt idx="1">
                  <c:v>Enskede-Årsta-Vantör</c:v>
                </c:pt>
                <c:pt idx="2">
                  <c:v>Farsta</c:v>
                </c:pt>
                <c:pt idx="3">
                  <c:v>Hägersten-Liljeholmen</c:v>
                </c:pt>
                <c:pt idx="4">
                  <c:v>Hässelby-Vällingby</c:v>
                </c:pt>
                <c:pt idx="5">
                  <c:v>Kungsholmen</c:v>
                </c:pt>
                <c:pt idx="6">
                  <c:v>Norrmalm</c:v>
                </c:pt>
                <c:pt idx="7">
                  <c:v>Rinkeby-Kista</c:v>
                </c:pt>
                <c:pt idx="8">
                  <c:v>Skarpnäck</c:v>
                </c:pt>
                <c:pt idx="9">
                  <c:v>Skärholmen</c:v>
                </c:pt>
                <c:pt idx="10">
                  <c:v>Spånga-Tensta</c:v>
                </c:pt>
                <c:pt idx="11">
                  <c:v>Södermalm</c:v>
                </c:pt>
                <c:pt idx="12">
                  <c:v>Älvsjö</c:v>
                </c:pt>
                <c:pt idx="13">
                  <c:v>Östermalm</c:v>
                </c:pt>
                <c:pt idx="15">
                  <c:v>Totalt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62</c:v>
                </c:pt>
                <c:pt idx="1">
                  <c:v>44</c:v>
                </c:pt>
                <c:pt idx="2">
                  <c:v>52</c:v>
                </c:pt>
                <c:pt idx="3">
                  <c:v>63</c:v>
                </c:pt>
                <c:pt idx="4">
                  <c:v>37</c:v>
                </c:pt>
                <c:pt idx="5">
                  <c:v>45</c:v>
                </c:pt>
                <c:pt idx="6">
                  <c:v>59</c:v>
                </c:pt>
                <c:pt idx="7">
                  <c:v>45</c:v>
                </c:pt>
                <c:pt idx="8">
                  <c:v>53</c:v>
                </c:pt>
                <c:pt idx="9">
                  <c:v>48</c:v>
                </c:pt>
                <c:pt idx="10">
                  <c:v>64</c:v>
                </c:pt>
                <c:pt idx="11">
                  <c:v>53</c:v>
                </c:pt>
                <c:pt idx="12">
                  <c:v>54</c:v>
                </c:pt>
                <c:pt idx="13">
                  <c:v>54</c:v>
                </c:pt>
                <c:pt idx="15">
                  <c:v>56</c:v>
                </c:pt>
              </c:numCache>
            </c:numRef>
          </c:val>
        </c:ser>
        <c:axId val="130039808"/>
        <c:axId val="130041344"/>
      </c:barChart>
      <c:catAx>
        <c:axId val="130039808"/>
        <c:scaling>
          <c:orientation val="minMax"/>
        </c:scaling>
        <c:axPos val="b"/>
        <c:numFmt formatCode="General" sourceLinked="1"/>
        <c:tickLblPos val="nextTo"/>
        <c:crossAx val="130041344"/>
        <c:crosses val="autoZero"/>
        <c:auto val="1"/>
        <c:lblAlgn val="ctr"/>
        <c:lblOffset val="100"/>
      </c:catAx>
      <c:valAx>
        <c:axId val="130041344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130039808"/>
        <c:crosses val="autoZero"/>
        <c:crossBetween val="between"/>
        <c:majorUnit val="20"/>
        <c:minorUnit val="20"/>
      </c:valAx>
      <c:spPr>
        <a:noFill/>
        <a:ln w="25399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000"/>
      </a:pPr>
      <a:endParaRPr lang="sv-S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30317460317460393"/>
          <c:y val="2.877697841726623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26</c:v>
                </c:pt>
                <c:pt idx="1">
                  <c:v>26</c:v>
                </c:pt>
                <c:pt idx="2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30</c:v>
                </c:pt>
                <c:pt idx="1">
                  <c:v>31</c:v>
                </c:pt>
                <c:pt idx="2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18</c:v>
                </c:pt>
                <c:pt idx="1">
                  <c:v>16</c:v>
                </c:pt>
                <c:pt idx="2">
                  <c:v>19</c:v>
                </c:pt>
              </c:numCache>
            </c:numRef>
          </c:val>
        </c:ser>
        <c:gapWidth val="30"/>
        <c:overlap val="100"/>
        <c:axId val="120056832"/>
        <c:axId val="120161792"/>
      </c:barChart>
      <c:catAx>
        <c:axId val="120056832"/>
        <c:scaling>
          <c:orientation val="minMax"/>
        </c:scaling>
        <c:delete val="1"/>
        <c:axPos val="l"/>
        <c:numFmt formatCode="General" sourceLinked="1"/>
        <c:tickLblPos val="none"/>
        <c:crossAx val="120161792"/>
        <c:crosses val="autoZero"/>
        <c:auto val="1"/>
        <c:lblAlgn val="ctr"/>
        <c:lblOffset val="100"/>
      </c:catAx>
      <c:valAx>
        <c:axId val="120161792"/>
        <c:scaling>
          <c:orientation val="minMax"/>
        </c:scaling>
        <c:delete val="1"/>
        <c:axPos val="b"/>
        <c:numFmt formatCode="0%" sourceLinked="1"/>
        <c:tickLblPos val="none"/>
        <c:crossAx val="120056832"/>
        <c:crosses val="autoZero"/>
        <c:crossBetween val="between"/>
        <c:majorUnit val="0.5"/>
        <c:minorUnit val="2.0000000000000026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158730158730196"/>
          <c:y val="2.877697841726623E-2"/>
          <c:w val="0.70000000000000051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23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21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24</c:v>
                </c:pt>
                <c:pt idx="1">
                  <c:v>26</c:v>
                </c:pt>
                <c:pt idx="2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</c:ser>
        <c:gapWidth val="30"/>
        <c:overlap val="100"/>
        <c:axId val="120150272"/>
        <c:axId val="120188928"/>
      </c:barChart>
      <c:catAx>
        <c:axId val="120150272"/>
        <c:scaling>
          <c:orientation val="minMax"/>
        </c:scaling>
        <c:delete val="1"/>
        <c:axPos val="l"/>
        <c:numFmt formatCode="General" sourceLinked="1"/>
        <c:tickLblPos val="none"/>
        <c:crossAx val="120188928"/>
        <c:crosses val="autoZero"/>
        <c:auto val="1"/>
        <c:lblAlgn val="ctr"/>
        <c:lblOffset val="100"/>
      </c:catAx>
      <c:valAx>
        <c:axId val="120188928"/>
        <c:scaling>
          <c:orientation val="minMax"/>
        </c:scaling>
        <c:delete val="1"/>
        <c:axPos val="b"/>
        <c:numFmt formatCode="0%" sourceLinked="1"/>
        <c:tickLblPos val="none"/>
        <c:crossAx val="120150272"/>
        <c:crosses val="autoZero"/>
        <c:crossBetween val="between"/>
        <c:majorUnit val="0.5"/>
        <c:minorUnit val="2.0000000000000026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30317460317460393"/>
          <c:y val="2.877697841726623E-2"/>
          <c:w val="0.69841269841269837"/>
          <c:h val="0.1390887290167865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21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34</c:v>
                </c:pt>
                <c:pt idx="1">
                  <c:v>33</c:v>
                </c:pt>
                <c:pt idx="2">
                  <c:v>35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0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24</c:v>
                </c:pt>
                <c:pt idx="1">
                  <c:v>23</c:v>
                </c:pt>
                <c:pt idx="2">
                  <c:v>26</c:v>
                </c:pt>
              </c:numCache>
            </c:numRef>
          </c:val>
        </c:ser>
        <c:gapWidth val="30"/>
        <c:overlap val="100"/>
        <c:axId val="120907648"/>
        <c:axId val="120909184"/>
      </c:barChart>
      <c:catAx>
        <c:axId val="120907648"/>
        <c:scaling>
          <c:orientation val="minMax"/>
        </c:scaling>
        <c:delete val="1"/>
        <c:axPos val="l"/>
        <c:numFmt formatCode="General" sourceLinked="1"/>
        <c:tickLblPos val="none"/>
        <c:crossAx val="120909184"/>
        <c:crosses val="autoZero"/>
        <c:auto val="1"/>
        <c:lblAlgn val="ctr"/>
        <c:lblOffset val="100"/>
      </c:catAx>
      <c:valAx>
        <c:axId val="120909184"/>
        <c:scaling>
          <c:orientation val="minMax"/>
        </c:scaling>
        <c:delete val="1"/>
        <c:axPos val="b"/>
        <c:numFmt formatCode="0%" sourceLinked="1"/>
        <c:tickLblPos val="none"/>
        <c:crossAx val="120907648"/>
        <c:crosses val="autoZero"/>
        <c:crossBetween val="between"/>
        <c:majorUnit val="0.5"/>
        <c:minorUnit val="2.0000000000000026E-3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767ED067-3014-44C5-82D7-E770B2B45139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34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33B39-4860-471C-A215-4EABCDC201E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87057" y="8687825"/>
            <a:ext cx="2970945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F5785C4-2517-4AD3-8D0D-B5B49AC7D24A}" type="slidenum">
              <a:rPr lang="en-US" sz="1200" b="1"/>
              <a:pPr algn="r" defTabSz="922338"/>
              <a:t>16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87057" y="8687825"/>
            <a:ext cx="2970945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F5785C4-2517-4AD3-8D0D-B5B49AC7D24A}" type="slidenum">
              <a:rPr lang="en-US" sz="1200" b="1"/>
              <a:pPr algn="r" defTabSz="922338"/>
              <a:t>17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87057" y="8687825"/>
            <a:ext cx="2970945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F5785C4-2517-4AD3-8D0D-B5B49AC7D24A}" type="slidenum">
              <a:rPr lang="en-US" sz="1200" b="1"/>
              <a:pPr algn="r" defTabSz="922338"/>
              <a:t>18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34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33B39-4860-471C-A215-4EABCDC201E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364" name="Platshållare för bildnummer 3"/>
          <p:cNvSpPr txBox="1">
            <a:spLocks noGrp="1"/>
          </p:cNvSpPr>
          <p:nvPr/>
        </p:nvSpPr>
        <p:spPr bwMode="auto">
          <a:xfrm>
            <a:off x="3887056" y="8687824"/>
            <a:ext cx="2970945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7816CF00-E4BA-4EC5-9198-4513D3121FB1}" type="slidenum">
              <a:rPr lang="en-US" sz="1200" b="1"/>
              <a:pPr algn="r" defTabSz="922338"/>
              <a:t>21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87057" y="8687825"/>
            <a:ext cx="2970945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F5785C4-2517-4AD3-8D0D-B5B49AC7D24A}" type="slidenum">
              <a:rPr lang="en-US" sz="1200" b="1"/>
              <a:pPr algn="r" defTabSz="922338"/>
              <a:t>22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2B2169-4415-4986-B893-3727784BA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02E758-7A40-4127-A377-2D79CF2FB1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BD5DEF-8491-42F3-A91B-C167E2DD52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F3EDF-EE3E-48E4-9A63-13A2C600E10F}" type="slidenum">
              <a:rPr lang="sv-SE"/>
              <a:pPr/>
              <a:t>3</a:t>
            </a:fld>
            <a:endParaRPr lang="sv-S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148078-A69F-40B8-9968-82E1D7E0010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1CA46D-CCF1-4AF8-B6FD-A90BCFF865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4FD9E3-50C0-4EFA-BA4E-C8195F86533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9159B-5387-47D2-9A81-176DD29B333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E888F6-4FB5-4372-8735-79D001900A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085379-FB5E-4BF3-BDD0-8B0FE6F440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BEB59E-0A71-4827-BAB3-B88A8818AB9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6BBFB-D06C-415F-B4B0-C0236B3976B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994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3A18EF-A268-4896-A555-F3C48CE258D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8F6FF8-12B0-4CA6-A869-8EC9D356B49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F3EDF-EE3E-48E4-9A63-13A2C600E10F}" type="slidenum">
              <a:rPr lang="sv-SE"/>
              <a:pPr/>
              <a:t>4</a:t>
            </a:fld>
            <a:endParaRPr lang="sv-S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37B9AE-81F2-47B3-B394-B4F8A82E1B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34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33B39-4860-471C-A215-4EABCDC201E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364" name="Platshållare för bildnummer 3"/>
          <p:cNvSpPr txBox="1">
            <a:spLocks noGrp="1"/>
          </p:cNvSpPr>
          <p:nvPr/>
        </p:nvSpPr>
        <p:spPr bwMode="auto">
          <a:xfrm>
            <a:off x="3887056" y="8687824"/>
            <a:ext cx="2970945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7816CF00-E4BA-4EC5-9198-4513D3121FB1}" type="slidenum">
              <a:rPr lang="en-US" sz="1200" b="1"/>
              <a:pPr algn="r" defTabSz="922338"/>
              <a:t>10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20" name="Platshållare för bildnummer 3"/>
          <p:cNvSpPr txBox="1">
            <a:spLocks noGrp="1"/>
          </p:cNvSpPr>
          <p:nvPr/>
        </p:nvSpPr>
        <p:spPr bwMode="auto">
          <a:xfrm>
            <a:off x="3887057" y="8687825"/>
            <a:ext cx="2970945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4" tIns="46102" rIns="92204" bIns="46102" anchor="b"/>
          <a:lstStyle/>
          <a:p>
            <a:pPr algn="r" defTabSz="922338"/>
            <a:fld id="{4F5785C4-2517-4AD3-8D0D-B5B49AC7D24A}" type="slidenum">
              <a:rPr lang="en-US" sz="1200" b="1"/>
              <a:pPr algn="r" defTabSz="922338"/>
              <a:t>11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34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33B39-4860-471C-A215-4EABCDC201E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434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33B39-4860-471C-A215-4EABCDC201E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96_stadshuspanoraama_v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19250"/>
            <a:ext cx="8782050" cy="5057775"/>
          </a:xfrm>
          <a:prstGeom prst="rect">
            <a:avLst/>
          </a:prstGeom>
          <a:noFill/>
        </p:spPr>
      </p:pic>
      <p:pic>
        <p:nvPicPr>
          <p:cNvPr id="16387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DC219B7F-538A-4B9A-A48B-7275AD0EAE18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0274EBC0-586D-4921-B15E-E167444EA21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1EC0D-DCC0-45A4-BDAF-99176541E369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0294A077-D206-4F25-97C1-25C1E0D308E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500FD-2A6B-479B-B3FB-BA033FE4DFC2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C02B291-CDDC-479C-B0A2-C9152D2C78D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91CE1145-9672-4118-9B9A-451D7A36EFB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2381EC7A-78BB-476D-9D5C-E882B754BA4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F14F-B873-4FA0-9231-69129ACF75AF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F0BAFFC-A237-4B38-A089-E778A8A6BDF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5E087-37AF-4DC7-B773-1F6E16E73FD3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1EA94A4-5B7B-40A8-B910-BDA55DFAAAA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0EA0B-7B43-42D2-8509-CD88C18E624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F2B1DBD-0CA9-4BA2-955D-DB13F2E0301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2A190-FB77-4918-B5D0-ADBECEDD29BE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A290261E-2F9C-4EAE-9B94-8BEE68C372B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118E7-2A93-4990-A9C0-46EB1675CFB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3C090F15-2D37-442B-964A-E27DD4C4FCD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47146-8DF6-45A1-A5F0-8AE7D73BA7C6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C1EC66E-D70D-4580-B05E-9AD5C41D085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4E13-0340-48F4-8863-B071C12073D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9779E9D1-D8C8-4414-85B3-B76DA0FDCB7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468EB5-58AF-4982-A350-9079D6AB93F7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3545FD92-0447-41AD-A943-35CD54666D6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B67EED-251F-4F07-B189-2419517380E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6B0C7558-054C-461B-9BC8-1B3F51E8409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C896D-45B6-4862-A51D-E4F0DBC052EC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6E84BD04-0880-4044-966F-506F7AEB329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7D9E8-74A3-4CC0-8CF6-A5E23FB24E8F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D6F1C662-5087-4748-BE7C-D981A85DD74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9FCBE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394B5350-411E-40BE-8FE4-3FC905E36872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E8F51098-AB4D-428C-A541-99A2972B386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C443-4493-4A1E-AE46-AE5F81ABFD6E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432DE629-F6A1-47FB-A780-A4DB55742D3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6744C8-3617-46EB-B02D-3B9AB016DA76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9B2E578-C2D5-4E91-AF90-96B85DEEAF0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8B73F-2CCD-41E1-844F-F7071318596C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2843A73-5C10-4E05-8D2E-6724B1CDB96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23FAB-8431-4A52-BFF3-3E658E53A779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3723AB7-9E13-480F-9192-9EBDACC0DB9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3F041-BD14-41CD-A8F0-B7DE60F054E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A262E86-343C-438C-A571-7FAFABFC8D82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1F9B3-F624-4D78-9EB7-DA50DA23FB05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4E56121B-9DDE-4379-AC54-D2C80F3488D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1DA77-F5FC-4642-9BD9-78930685154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9C4DD02-0F41-4184-A9D1-E48DC57D942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2C994-B76F-4451-84E1-2B233C15889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89F406B8-28E3-419A-B8CB-5704C43A5C9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5F69B-5615-443C-A7AB-FD39F300132D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A25AD7C5-01AA-4BB0-A4A5-2ABFFD0EAF4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69490-3979-4942-92DE-E791B3882F16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5005E2BB-4B75-4B1D-8149-8580C137221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C00D4-6F65-47C1-9017-F52AD9F62CE6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BBBE300E-0F77-4CA4-AB4E-A5ED3A1E4D9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D1D3D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EF296A59-E4A2-451F-AAE3-EDB29FF7825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1720EF9E-3EAC-44C0-A4C8-7932F0595E3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C5421-981B-45D3-AC04-BC8675DB7EAD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94EA4785-42C4-4E5A-A338-ECD62D648E8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75DB3-A629-4D85-B92B-BAE461A8F89B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A5BD794-1F0D-4AE9-8B87-00C07EEA1C5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3A2ECC-7906-4370-951C-E2359C952BFC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4BCBBBC8-ACA3-4516-B5B8-518DACEB796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E8059-F6B5-4D7C-99C1-D58347FB6AAB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4A6F211-CD1F-4266-8C25-E5522B5EB4F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64F7C3-46D6-43F7-A144-3970FD5EFDE8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07910E0B-4F16-4672-84E6-DD43CF69949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91884-D05A-4439-8254-29A25DBA5143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B51A113-F66C-4D0B-AD25-2D3BED6690A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2622F-3CD9-40F6-AC34-28A2D41DF9F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704E07F2-E000-4881-910F-8C7D677904F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39053-51F6-4634-B661-8EA05FB430E2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C1C6F65F-933A-4F29-B4C4-BB51BFB60764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75E33-1652-4F61-9101-9B4CA1CD201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8C25FC84-2C4B-4A3D-B8C5-F4D26E82F9D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5E20F-5769-49F1-ACF6-1F2B28651E70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09955B8D-2601-4633-A3A9-F655E068BA8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759B53-9A17-4B0C-A810-508D6A9E27E7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A5EC2B67-29B5-48F2-A123-856FD9EE106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6CB33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fld id="{23220C42-1287-4194-8795-261802538908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endParaRPr lang="sv-SE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SIDAN </a:t>
            </a:r>
            <a:fld id="{0CBA288A-2388-4FA3-ACF9-FD0F9666116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D3CB1-EEDA-4AEC-948E-179AF77C2526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D7A6E0D1-DC99-4E2B-A2DF-AE542744E72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6DB74E-CC44-4348-8E4A-EAAB9EFBE27D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EE85456-5003-4A33-80A2-400B49DFB06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46781-9275-428E-A546-DA0BD028727C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B31AEEA-71C0-4A06-9B7E-31922B57F17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95DC7A-795B-4CF2-A574-0CB0763DBA16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F002009-FF36-4E94-BB5D-790D611F9B7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5876B-38BF-4794-8127-A609972BF50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18A0D8F3-8FDE-42BF-850D-6695859C973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6D550-D9BD-47B3-9CD2-978C62086B0F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3983A482-2745-4378-B880-3F6D00233BA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DE883-F05D-40D7-B3B8-6FCF6C6A6747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53607DC6-F368-4FF1-9FF5-DE3128EB3639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C3A4D-938D-4B2C-AADC-BE6E789D9159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E792A403-E375-4DD4-A42B-FA0E0EBCF35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39A9D-6AE2-4BE9-A792-E7AF27ADD83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8D71E1EC-4354-471A-A373-F0FDB15A03B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D09A2-A6FD-4BFA-A6B1-C4FC6C1D5BE2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AEE098E7-E8B2-40A3-BBB1-FE9061703C4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8D7BF-1B2C-4BE2-9E95-FA99B67702F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D662EAF-3DB8-4E68-AFCF-3C0F72A7795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57D21-0493-4F42-8BC1-0A748AAFA17A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F7278071-D763-4A04-A83C-09E84326A58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0938D-1248-4BDF-9CD6-F2B20C691037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19223490-3E74-4ADB-AF3E-EAC6C1B8C2B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7B36F7-B3BB-4801-8CBE-72A0D17FDE89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907018C-F3A5-448A-94E3-A68BE479C25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FD663-F391-4E5B-A503-7C9645C3919D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2CFE8353-3E76-4971-8554-7763E51FD50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0190E4C5-4FFC-4CAF-A19A-25F386882613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9C44DA93-919E-40A9-8527-D71CBEB1469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06F7A932-7739-4764-9F2A-E1E9129161A9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25BF4476-744C-4039-97C6-6B204154086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9FCBE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4B77C7AE-58BC-475B-AB01-CFDEADA15AD6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8B0DF65E-0FAB-464C-A954-D1E529C5027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D1D3D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7ED8FC2D-1266-463A-B920-3190F3C17ABD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3E6412EA-70B4-4A6A-98F2-6D11FF3CD63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6CB33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fld id="{3E5230BF-BE05-4A3F-AEC8-0B532EE1CDF1}" type="datetime1">
              <a:rPr lang="sv-SE" smtClean="0"/>
              <a:pPr/>
              <a:t>2012-01-04</a:t>
            </a:fld>
            <a:endParaRPr lang="sv-S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sv-SE"/>
              <a:t>SIDAN </a:t>
            </a:r>
            <a:fld id="{90A2A85C-21AF-4409-ADAE-38E33F2DA72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chart" Target="../charts/chart16.xml"/><Relationship Id="rId5" Type="http://schemas.openxmlformats.org/officeDocument/2006/relationships/image" Target="../media/image6.emf"/><Relationship Id="rId10" Type="http://schemas.openxmlformats.org/officeDocument/2006/relationships/chart" Target="../charts/chart15.xml"/><Relationship Id="rId4" Type="http://schemas.openxmlformats.org/officeDocument/2006/relationships/image" Target="../media/image5.emf"/><Relationship Id="rId9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hart" Target="../charts/chart21.xml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hart" Target="../charts/chart24.xml"/><Relationship Id="rId5" Type="http://schemas.openxmlformats.org/officeDocument/2006/relationships/image" Target="../media/image5.emf"/><Relationship Id="rId10" Type="http://schemas.openxmlformats.org/officeDocument/2006/relationships/chart" Target="../charts/chart23.xml"/><Relationship Id="rId4" Type="http://schemas.openxmlformats.org/officeDocument/2006/relationships/image" Target="../media/image4.emf"/><Relationship Id="rId9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hart" Target="../charts/chart25.xml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hart" Target="../charts/chart28.xml"/><Relationship Id="rId5" Type="http://schemas.openxmlformats.org/officeDocument/2006/relationships/image" Target="../media/image5.emf"/><Relationship Id="rId10" Type="http://schemas.openxmlformats.org/officeDocument/2006/relationships/chart" Target="../charts/chart27.xml"/><Relationship Id="rId4" Type="http://schemas.openxmlformats.org/officeDocument/2006/relationships/image" Target="../media/image4.emf"/><Relationship Id="rId9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chart" Target="../charts/chart31.xml"/><Relationship Id="rId4" Type="http://schemas.openxmlformats.org/officeDocument/2006/relationships/image" Target="../media/image5.emf"/><Relationship Id="rId9" Type="http://schemas.openxmlformats.org/officeDocument/2006/relationships/chart" Target="../charts/char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4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hart" Target="../charts/chart40.xml"/><Relationship Id="rId3" Type="http://schemas.openxmlformats.org/officeDocument/2006/relationships/chart" Target="../charts/chart35.xml"/><Relationship Id="rId7" Type="http://schemas.openxmlformats.org/officeDocument/2006/relationships/image" Target="../media/image5.emf"/><Relationship Id="rId12" Type="http://schemas.openxmlformats.org/officeDocument/2006/relationships/chart" Target="../charts/chart3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hart" Target="../charts/chart38.xml"/><Relationship Id="rId5" Type="http://schemas.openxmlformats.org/officeDocument/2006/relationships/chart" Target="../charts/chart37.xml"/><Relationship Id="rId10" Type="http://schemas.openxmlformats.org/officeDocument/2006/relationships/image" Target="../media/image8.emf"/><Relationship Id="rId4" Type="http://schemas.openxmlformats.org/officeDocument/2006/relationships/chart" Target="../charts/chart36.xml"/><Relationship Id="rId9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chart" Target="../charts/chart4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chart" Target="../charts/chart44.xml"/><Relationship Id="rId5" Type="http://schemas.openxmlformats.org/officeDocument/2006/relationships/image" Target="../media/image6.emf"/><Relationship Id="rId10" Type="http://schemas.openxmlformats.org/officeDocument/2006/relationships/chart" Target="../charts/chart43.xml"/><Relationship Id="rId4" Type="http://schemas.openxmlformats.org/officeDocument/2006/relationships/image" Target="../media/image5.emf"/><Relationship Id="rId9" Type="http://schemas.openxmlformats.org/officeDocument/2006/relationships/chart" Target="../charts/char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4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image" Target="../media/image5.emf"/><Relationship Id="rId12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hart" Target="../charts/chart10.xml"/><Relationship Id="rId5" Type="http://schemas.openxmlformats.org/officeDocument/2006/relationships/chart" Target="../charts/chart9.xml"/><Relationship Id="rId10" Type="http://schemas.openxmlformats.org/officeDocument/2006/relationships/image" Target="../media/image8.emf"/><Relationship Id="rId4" Type="http://schemas.openxmlformats.org/officeDocument/2006/relationships/chart" Target="../charts/chart8.xml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sv-SE"/>
              <a:t>SIDAN </a:t>
            </a:r>
            <a:fld id="{5148409A-2EA7-4BFC-BA78-41C7099FA282}" type="slidenum">
              <a:rPr lang="sv-SE"/>
              <a:pPr/>
              <a:t>1</a:t>
            </a:fld>
            <a:endParaRPr lang="sv-S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94039"/>
            <a:ext cx="7772400" cy="719137"/>
          </a:xfrm>
        </p:spPr>
        <p:txBody>
          <a:bodyPr/>
          <a:lstStyle/>
          <a:p>
            <a:r>
              <a:rPr lang="sv-SE" dirty="0" smtClean="0"/>
              <a:t>Kvaliteten i ditt vård- och omsorgsboende</a:t>
            </a:r>
            <a:br>
              <a:rPr lang="sv-SE" dirty="0" smtClean="0"/>
            </a:br>
            <a:r>
              <a:rPr lang="sv-SE" sz="2800" dirty="0" smtClean="0"/>
              <a:t>Brukarundersökning 2011</a:t>
            </a:r>
            <a:endParaRPr lang="sv-SE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013672"/>
            <a:ext cx="7773987" cy="863600"/>
          </a:xfrm>
        </p:spPr>
        <p:txBody>
          <a:bodyPr/>
          <a:lstStyle/>
          <a:p>
            <a:r>
              <a:rPr lang="sv-SE" dirty="0" smtClean="0"/>
              <a:t>Stadsledningskontoret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11"/>
          <p:cNvSpPr>
            <a:spLocks noChangeShapeType="1"/>
          </p:cNvSpPr>
          <p:nvPr/>
        </p:nvSpPr>
        <p:spPr bwMode="auto">
          <a:xfrm>
            <a:off x="8388424" y="5085184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8153400" y="5130800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9223" name="Line 4"/>
          <p:cNvSpPr>
            <a:spLocks noChangeShapeType="1"/>
          </p:cNvSpPr>
          <p:nvPr/>
        </p:nvSpPr>
        <p:spPr bwMode="auto">
          <a:xfrm>
            <a:off x="4211960" y="5086771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26" name="Text Box 22"/>
          <p:cNvSpPr txBox="1">
            <a:spLocks noChangeArrowheads="1"/>
          </p:cNvSpPr>
          <p:nvPr/>
        </p:nvSpPr>
        <p:spPr bwMode="auto">
          <a:xfrm>
            <a:off x="2123728" y="4511675"/>
            <a:ext cx="204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4027488" y="5129213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9228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4302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endParaRPr lang="en-US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428038" y="941388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2144713" y="1325563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2152650" y="2119313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2146300" y="2927350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2139950" y="3706813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37" name="Text Box 131"/>
          <p:cNvSpPr txBox="1">
            <a:spLocks noChangeArrowheads="1"/>
          </p:cNvSpPr>
          <p:nvPr/>
        </p:nvSpPr>
        <p:spPr bwMode="auto">
          <a:xfrm>
            <a:off x="1343025" y="1085850"/>
            <a:ext cx="284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Maten smakar bra</a:t>
            </a:r>
          </a:p>
        </p:txBody>
      </p:sp>
      <p:sp>
        <p:nvSpPr>
          <p:cNvPr id="9238" name="Text Box 132"/>
          <p:cNvSpPr txBox="1">
            <a:spLocks noChangeArrowheads="1"/>
          </p:cNvSpPr>
          <p:nvPr/>
        </p:nvSpPr>
        <p:spPr bwMode="auto">
          <a:xfrm>
            <a:off x="-57150" y="1893888"/>
            <a:ext cx="4246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Måltiderna är en trevlig stund på dagen</a:t>
            </a:r>
          </a:p>
        </p:txBody>
      </p:sp>
      <p:sp>
        <p:nvSpPr>
          <p:cNvPr id="9239" name="Text Box 133"/>
          <p:cNvSpPr txBox="1">
            <a:spLocks noChangeArrowheads="1"/>
          </p:cNvSpPr>
          <p:nvPr/>
        </p:nvSpPr>
        <p:spPr bwMode="auto">
          <a:xfrm>
            <a:off x="36513" y="2711450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är nöjd med mitt boende</a:t>
            </a:r>
          </a:p>
        </p:txBody>
      </p:sp>
      <p:sp>
        <p:nvSpPr>
          <p:cNvPr id="9240" name="Text Box 134"/>
          <p:cNvSpPr txBox="1">
            <a:spLocks noChangeArrowheads="1"/>
          </p:cNvSpPr>
          <p:nvPr/>
        </p:nvSpPr>
        <p:spPr bwMode="auto">
          <a:xfrm>
            <a:off x="34925" y="3490913"/>
            <a:ext cx="4151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Boendet uppfyller mina förväntningar</a:t>
            </a:r>
          </a:p>
        </p:txBody>
      </p:sp>
      <p:sp>
        <p:nvSpPr>
          <p:cNvPr id="9241" name="Text Box 135"/>
          <p:cNvSpPr txBox="1">
            <a:spLocks noChangeArrowheads="1"/>
          </p:cNvSpPr>
          <p:nvPr/>
        </p:nvSpPr>
        <p:spPr bwMode="auto">
          <a:xfrm>
            <a:off x="42863" y="4270375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känner mig trygg på mitt boende</a:t>
            </a:r>
          </a:p>
        </p:txBody>
      </p:sp>
      <p:graphicFrame>
        <p:nvGraphicFramePr>
          <p:cNvPr id="26862" name="Fr1gTABELL"/>
          <p:cNvGraphicFramePr>
            <a:graphicFrameLocks noGrp="1"/>
          </p:cNvGraphicFramePr>
          <p:nvPr/>
        </p:nvGraphicFramePr>
        <p:xfrm>
          <a:off x="8574088" y="1330325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874" name="Fr1hTABELL"/>
          <p:cNvGraphicFramePr>
            <a:graphicFrameLocks noGrp="1"/>
          </p:cNvGraphicFramePr>
          <p:nvPr/>
        </p:nvGraphicFramePr>
        <p:xfrm>
          <a:off x="8562975" y="2147888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886" name="Fr1iTABELL"/>
          <p:cNvGraphicFramePr>
            <a:graphicFrameLocks noGrp="1"/>
          </p:cNvGraphicFramePr>
          <p:nvPr/>
        </p:nvGraphicFramePr>
        <p:xfrm>
          <a:off x="8561388" y="2946400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898" name="Fr1jTABELL"/>
          <p:cNvGraphicFramePr>
            <a:graphicFrameLocks noGrp="1"/>
          </p:cNvGraphicFramePr>
          <p:nvPr/>
        </p:nvGraphicFramePr>
        <p:xfrm>
          <a:off x="8559800" y="3744913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910" name="Fr1kTABELL"/>
          <p:cNvGraphicFramePr>
            <a:graphicFrameLocks noGrp="1"/>
          </p:cNvGraphicFramePr>
          <p:nvPr/>
        </p:nvGraphicFramePr>
        <p:xfrm>
          <a:off x="8558213" y="4524375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" name="Group 238"/>
          <p:cNvGrpSpPr>
            <a:grpSpLocks/>
          </p:cNvGrpSpPr>
          <p:nvPr/>
        </p:nvGrpSpPr>
        <p:grpSpPr bwMode="auto">
          <a:xfrm>
            <a:off x="2589270" y="5407917"/>
            <a:ext cx="6554729" cy="252413"/>
            <a:chOff x="497" y="3810"/>
            <a:chExt cx="4501" cy="159"/>
          </a:xfrm>
        </p:grpSpPr>
        <p:sp>
          <p:nvSpPr>
            <p:cNvPr id="51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2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3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54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55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6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7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8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9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0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682580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68258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67305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68258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66353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" name="Fr1g"/>
          <p:cNvGraphicFramePr>
            <a:graphicFrameLocks noChangeAspect="1"/>
          </p:cNvGraphicFramePr>
          <p:nvPr/>
        </p:nvGraphicFramePr>
        <p:xfrm>
          <a:off x="2381250" y="122396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2" name="Fr1h"/>
          <p:cNvGraphicFramePr>
            <a:graphicFrameLocks noChangeAspect="1"/>
          </p:cNvGraphicFramePr>
          <p:nvPr/>
        </p:nvGraphicFramePr>
        <p:xfrm>
          <a:off x="2389188" y="203200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3" name="Fr1i"/>
          <p:cNvGraphicFramePr>
            <a:graphicFrameLocks noChangeAspect="1"/>
          </p:cNvGraphicFramePr>
          <p:nvPr/>
        </p:nvGraphicFramePr>
        <p:xfrm>
          <a:off x="2382838" y="28257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4" name="Fr1j"/>
          <p:cNvGraphicFramePr>
            <a:graphicFrameLocks noChangeAspect="1"/>
          </p:cNvGraphicFramePr>
          <p:nvPr/>
        </p:nvGraphicFramePr>
        <p:xfrm>
          <a:off x="2390775" y="361950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5" name="Fr1k"/>
          <p:cNvGraphicFramePr>
            <a:graphicFrameLocks noChangeAspect="1"/>
          </p:cNvGraphicFramePr>
          <p:nvPr/>
        </p:nvGraphicFramePr>
        <p:xfrm>
          <a:off x="2411760" y="4437112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endParaRPr lang="en-US" dirty="0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389938" y="65335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111125" y="764704"/>
            <a:ext cx="4460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Om du gör en sammantagen bedömning av kvaliteten i ditt vård- och omsorgsboende, hur nöjd är du då?</a:t>
            </a:r>
            <a:endParaRPr lang="sv-SE" sz="1100" dirty="0"/>
          </a:p>
        </p:txBody>
      </p:sp>
      <p:sp>
        <p:nvSpPr>
          <p:cNvPr id="18443" name="Text Box 133"/>
          <p:cNvSpPr txBox="1">
            <a:spLocks noChangeArrowheads="1"/>
          </p:cNvSpPr>
          <p:nvPr/>
        </p:nvSpPr>
        <p:spPr bwMode="auto">
          <a:xfrm>
            <a:off x="1" y="2435374"/>
            <a:ext cx="436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 smtClean="0"/>
              <a:t>Hur väl uppfyller ditt vård- och omsorgsboende dina förväntningar?</a:t>
            </a:r>
            <a:endParaRPr lang="sv-SE" sz="1100" dirty="0"/>
          </a:p>
        </p:txBody>
      </p:sp>
      <p:sp>
        <p:nvSpPr>
          <p:cNvPr id="18444" name="Text Box 135"/>
          <p:cNvSpPr txBox="1">
            <a:spLocks noChangeArrowheads="1"/>
          </p:cNvSpPr>
          <p:nvPr/>
        </p:nvSpPr>
        <p:spPr bwMode="auto">
          <a:xfrm>
            <a:off x="144463" y="3886150"/>
            <a:ext cx="464356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Tänk dig ett i alla avseenden perfekt vård- och omsorgsboende.          Hur nära eller långt ifrån ett sådant vård- och omsorgsboende är ditt boende?</a:t>
            </a:r>
            <a:endParaRPr lang="en-GB" sz="1100" dirty="0"/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523288" y="1347217"/>
          <a:ext cx="423862" cy="238791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8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5657379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5663729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159"/>
          <p:cNvSpPr txBox="1">
            <a:spLocks noChangeArrowheads="1"/>
          </p:cNvSpPr>
          <p:nvPr/>
        </p:nvSpPr>
        <p:spPr bwMode="auto">
          <a:xfrm>
            <a:off x="2930525" y="537321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/>
              <a:t>10 </a:t>
            </a:r>
            <a:r>
              <a:rPr lang="en-GB" sz="1000" dirty="0" err="1"/>
              <a:t>Mycket</a:t>
            </a:r>
            <a:r>
              <a:rPr lang="en-GB" sz="1000" dirty="0"/>
              <a:t> </a:t>
            </a:r>
            <a:r>
              <a:rPr lang="en-GB" sz="1000" dirty="0" err="1"/>
              <a:t>långt</a:t>
            </a:r>
            <a:r>
              <a:rPr lang="en-GB" sz="1000" dirty="0"/>
              <a:t> </a:t>
            </a:r>
            <a:r>
              <a:rPr lang="en-GB" sz="1000" dirty="0" err="1"/>
              <a:t>ifrån</a:t>
            </a:r>
            <a:endParaRPr lang="en-GB" sz="1000" dirty="0"/>
          </a:p>
        </p:txBody>
      </p:sp>
      <p:sp>
        <p:nvSpPr>
          <p:cNvPr id="18453" name="Rectangle 161"/>
          <p:cNvSpPr>
            <a:spLocks noChangeArrowheads="1"/>
          </p:cNvSpPr>
          <p:nvPr/>
        </p:nvSpPr>
        <p:spPr bwMode="auto">
          <a:xfrm>
            <a:off x="4778375" y="546052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4" name="Rectangle 161"/>
          <p:cNvSpPr>
            <a:spLocks noChangeArrowheads="1"/>
          </p:cNvSpPr>
          <p:nvPr/>
        </p:nvSpPr>
        <p:spPr bwMode="auto">
          <a:xfrm>
            <a:off x="4321175" y="546052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5" name="Rectangle 160"/>
          <p:cNvSpPr>
            <a:spLocks noChangeArrowheads="1"/>
          </p:cNvSpPr>
          <p:nvPr/>
        </p:nvSpPr>
        <p:spPr bwMode="auto">
          <a:xfrm>
            <a:off x="2870200" y="546052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6" name="Rectangle 162"/>
          <p:cNvSpPr>
            <a:spLocks noChangeArrowheads="1"/>
          </p:cNvSpPr>
          <p:nvPr/>
        </p:nvSpPr>
        <p:spPr bwMode="auto">
          <a:xfrm>
            <a:off x="7067550" y="546052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7" name="Rectangle 163"/>
          <p:cNvSpPr>
            <a:spLocks noChangeArrowheads="1"/>
          </p:cNvSpPr>
          <p:nvPr/>
        </p:nvSpPr>
        <p:spPr bwMode="auto">
          <a:xfrm>
            <a:off x="7526338" y="546052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8" name="Rectangle 164"/>
          <p:cNvSpPr>
            <a:spLocks noChangeArrowheads="1"/>
          </p:cNvSpPr>
          <p:nvPr/>
        </p:nvSpPr>
        <p:spPr bwMode="auto">
          <a:xfrm>
            <a:off x="7970838" y="546052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9" name="Text Box 165"/>
          <p:cNvSpPr txBox="1">
            <a:spLocks noChangeArrowheads="1"/>
          </p:cNvSpPr>
          <p:nvPr/>
        </p:nvSpPr>
        <p:spPr bwMode="auto">
          <a:xfrm>
            <a:off x="8005763" y="5373216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nära</a:t>
            </a:r>
          </a:p>
        </p:txBody>
      </p:sp>
      <p:sp>
        <p:nvSpPr>
          <p:cNvPr id="18460" name="Rectangle 161"/>
          <p:cNvSpPr>
            <a:spLocks noChangeArrowheads="1"/>
          </p:cNvSpPr>
          <p:nvPr/>
        </p:nvSpPr>
        <p:spPr bwMode="auto">
          <a:xfrm>
            <a:off x="5237163" y="546052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1" name="Rectangle 161"/>
          <p:cNvSpPr>
            <a:spLocks noChangeArrowheads="1"/>
          </p:cNvSpPr>
          <p:nvPr/>
        </p:nvSpPr>
        <p:spPr bwMode="auto">
          <a:xfrm>
            <a:off x="5694363" y="546052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2" name="Rectangle 161"/>
          <p:cNvSpPr>
            <a:spLocks noChangeArrowheads="1"/>
          </p:cNvSpPr>
          <p:nvPr/>
        </p:nvSpPr>
        <p:spPr bwMode="auto">
          <a:xfrm>
            <a:off x="6151563" y="546052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3" name="Text Box 159"/>
          <p:cNvSpPr txBox="1">
            <a:spLocks noChangeArrowheads="1"/>
          </p:cNvSpPr>
          <p:nvPr/>
        </p:nvSpPr>
        <p:spPr bwMode="auto">
          <a:xfrm>
            <a:off x="4381500" y="53732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464" name="Text Box 159"/>
          <p:cNvSpPr txBox="1">
            <a:spLocks noChangeArrowheads="1"/>
          </p:cNvSpPr>
          <p:nvPr/>
        </p:nvSpPr>
        <p:spPr bwMode="auto">
          <a:xfrm>
            <a:off x="4862513" y="53732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465" name="Text Box 159"/>
          <p:cNvSpPr txBox="1">
            <a:spLocks noChangeArrowheads="1"/>
          </p:cNvSpPr>
          <p:nvPr/>
        </p:nvSpPr>
        <p:spPr bwMode="auto">
          <a:xfrm>
            <a:off x="5294313" y="53732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466" name="Text Box 159"/>
          <p:cNvSpPr txBox="1">
            <a:spLocks noChangeArrowheads="1"/>
          </p:cNvSpPr>
          <p:nvPr/>
        </p:nvSpPr>
        <p:spPr bwMode="auto">
          <a:xfrm>
            <a:off x="5764213" y="53732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467" name="Text Box 159"/>
          <p:cNvSpPr txBox="1">
            <a:spLocks noChangeArrowheads="1"/>
          </p:cNvSpPr>
          <p:nvPr/>
        </p:nvSpPr>
        <p:spPr bwMode="auto">
          <a:xfrm>
            <a:off x="6216650" y="53732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468" name="Text Box 159"/>
          <p:cNvSpPr txBox="1">
            <a:spLocks noChangeArrowheads="1"/>
          </p:cNvSpPr>
          <p:nvPr/>
        </p:nvSpPr>
        <p:spPr bwMode="auto">
          <a:xfrm>
            <a:off x="6673850" y="53732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469" name="Text Box 159"/>
          <p:cNvSpPr txBox="1">
            <a:spLocks noChangeArrowheads="1"/>
          </p:cNvSpPr>
          <p:nvPr/>
        </p:nvSpPr>
        <p:spPr bwMode="auto">
          <a:xfrm>
            <a:off x="7586663" y="53732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470" name="Text Box 159"/>
          <p:cNvSpPr txBox="1">
            <a:spLocks noChangeArrowheads="1"/>
          </p:cNvSpPr>
          <p:nvPr/>
        </p:nvSpPr>
        <p:spPr bwMode="auto">
          <a:xfrm>
            <a:off x="7143750" y="53732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471" name="Rectangle 162"/>
          <p:cNvSpPr>
            <a:spLocks noChangeArrowheads="1"/>
          </p:cNvSpPr>
          <p:nvPr/>
        </p:nvSpPr>
        <p:spPr bwMode="auto">
          <a:xfrm>
            <a:off x="6610350" y="546052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2" name="Text Box 159"/>
          <p:cNvSpPr txBox="1">
            <a:spLocks noChangeArrowheads="1"/>
          </p:cNvSpPr>
          <p:nvPr/>
        </p:nvSpPr>
        <p:spPr bwMode="auto">
          <a:xfrm>
            <a:off x="2803525" y="357301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I mycket låg grad</a:t>
            </a:r>
          </a:p>
        </p:txBody>
      </p:sp>
      <p:sp>
        <p:nvSpPr>
          <p:cNvPr id="18473" name="Rectangle 161"/>
          <p:cNvSpPr>
            <a:spLocks noChangeArrowheads="1"/>
          </p:cNvSpPr>
          <p:nvPr/>
        </p:nvSpPr>
        <p:spPr bwMode="auto">
          <a:xfrm>
            <a:off x="4651375" y="366032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4" name="Rectangle 161"/>
          <p:cNvSpPr>
            <a:spLocks noChangeArrowheads="1"/>
          </p:cNvSpPr>
          <p:nvPr/>
        </p:nvSpPr>
        <p:spPr bwMode="auto">
          <a:xfrm>
            <a:off x="4194175" y="366032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5" name="Rectangle 160"/>
          <p:cNvSpPr>
            <a:spLocks noChangeArrowheads="1"/>
          </p:cNvSpPr>
          <p:nvPr/>
        </p:nvSpPr>
        <p:spPr bwMode="auto">
          <a:xfrm>
            <a:off x="2743200" y="366032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6" name="Rectangle 162"/>
          <p:cNvSpPr>
            <a:spLocks noChangeArrowheads="1"/>
          </p:cNvSpPr>
          <p:nvPr/>
        </p:nvSpPr>
        <p:spPr bwMode="auto">
          <a:xfrm>
            <a:off x="6940550" y="366032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7" name="Rectangle 163"/>
          <p:cNvSpPr>
            <a:spLocks noChangeArrowheads="1"/>
          </p:cNvSpPr>
          <p:nvPr/>
        </p:nvSpPr>
        <p:spPr bwMode="auto">
          <a:xfrm>
            <a:off x="7399338" y="366032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8" name="Rectangle 164"/>
          <p:cNvSpPr>
            <a:spLocks noChangeArrowheads="1"/>
          </p:cNvSpPr>
          <p:nvPr/>
        </p:nvSpPr>
        <p:spPr bwMode="auto">
          <a:xfrm>
            <a:off x="7843838" y="366032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9" name="Text Box 165"/>
          <p:cNvSpPr txBox="1">
            <a:spLocks noChangeArrowheads="1"/>
          </p:cNvSpPr>
          <p:nvPr/>
        </p:nvSpPr>
        <p:spPr bwMode="auto">
          <a:xfrm>
            <a:off x="7878763" y="3861048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I mycket hög grad</a:t>
            </a:r>
          </a:p>
        </p:txBody>
      </p:sp>
      <p:sp>
        <p:nvSpPr>
          <p:cNvPr id="18480" name="Rectangle 161"/>
          <p:cNvSpPr>
            <a:spLocks noChangeArrowheads="1"/>
          </p:cNvSpPr>
          <p:nvPr/>
        </p:nvSpPr>
        <p:spPr bwMode="auto">
          <a:xfrm>
            <a:off x="5110163" y="366032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1" name="Rectangle 161"/>
          <p:cNvSpPr>
            <a:spLocks noChangeArrowheads="1"/>
          </p:cNvSpPr>
          <p:nvPr/>
        </p:nvSpPr>
        <p:spPr bwMode="auto">
          <a:xfrm>
            <a:off x="5567363" y="366032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2" name="Rectangle 161"/>
          <p:cNvSpPr>
            <a:spLocks noChangeArrowheads="1"/>
          </p:cNvSpPr>
          <p:nvPr/>
        </p:nvSpPr>
        <p:spPr bwMode="auto">
          <a:xfrm>
            <a:off x="6024563" y="366032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3" name="Text Box 159"/>
          <p:cNvSpPr txBox="1">
            <a:spLocks noChangeArrowheads="1"/>
          </p:cNvSpPr>
          <p:nvPr/>
        </p:nvSpPr>
        <p:spPr bwMode="auto">
          <a:xfrm>
            <a:off x="4254500" y="35730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484" name="Text Box 159"/>
          <p:cNvSpPr txBox="1">
            <a:spLocks noChangeArrowheads="1"/>
          </p:cNvSpPr>
          <p:nvPr/>
        </p:nvSpPr>
        <p:spPr bwMode="auto">
          <a:xfrm>
            <a:off x="4735513" y="35730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485" name="Text Box 159"/>
          <p:cNvSpPr txBox="1">
            <a:spLocks noChangeArrowheads="1"/>
          </p:cNvSpPr>
          <p:nvPr/>
        </p:nvSpPr>
        <p:spPr bwMode="auto">
          <a:xfrm>
            <a:off x="5167313" y="35730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486" name="Text Box 159"/>
          <p:cNvSpPr txBox="1">
            <a:spLocks noChangeArrowheads="1"/>
          </p:cNvSpPr>
          <p:nvPr/>
        </p:nvSpPr>
        <p:spPr bwMode="auto">
          <a:xfrm>
            <a:off x="5637213" y="35730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487" name="Text Box 159"/>
          <p:cNvSpPr txBox="1">
            <a:spLocks noChangeArrowheads="1"/>
          </p:cNvSpPr>
          <p:nvPr/>
        </p:nvSpPr>
        <p:spPr bwMode="auto">
          <a:xfrm>
            <a:off x="6089650" y="35730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488" name="Text Box 159"/>
          <p:cNvSpPr txBox="1">
            <a:spLocks noChangeArrowheads="1"/>
          </p:cNvSpPr>
          <p:nvPr/>
        </p:nvSpPr>
        <p:spPr bwMode="auto">
          <a:xfrm>
            <a:off x="6546850" y="35730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489" name="Text Box 159"/>
          <p:cNvSpPr txBox="1">
            <a:spLocks noChangeArrowheads="1"/>
          </p:cNvSpPr>
          <p:nvPr/>
        </p:nvSpPr>
        <p:spPr bwMode="auto">
          <a:xfrm>
            <a:off x="7459663" y="35730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490" name="Text Box 159"/>
          <p:cNvSpPr txBox="1">
            <a:spLocks noChangeArrowheads="1"/>
          </p:cNvSpPr>
          <p:nvPr/>
        </p:nvSpPr>
        <p:spPr bwMode="auto">
          <a:xfrm>
            <a:off x="7016750" y="357301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491" name="Rectangle 162"/>
          <p:cNvSpPr>
            <a:spLocks noChangeArrowheads="1"/>
          </p:cNvSpPr>
          <p:nvPr/>
        </p:nvSpPr>
        <p:spPr bwMode="auto">
          <a:xfrm>
            <a:off x="6483350" y="366032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213285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222016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222016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222016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222016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222016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222016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2420888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/>
              <a:t>1 </a:t>
            </a:r>
            <a:r>
              <a:rPr lang="en-GB" sz="1000" dirty="0" err="1"/>
              <a:t>Mycket</a:t>
            </a:r>
            <a:r>
              <a:rPr lang="en-GB" sz="1000" dirty="0"/>
              <a:t> </a:t>
            </a:r>
            <a:r>
              <a:rPr lang="en-GB" sz="1000" dirty="0" err="1"/>
              <a:t>nöjd</a:t>
            </a:r>
            <a:endParaRPr lang="en-GB" sz="1000" dirty="0"/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222016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222016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222016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21328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21328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21328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21328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21328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21328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21328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21328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222016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graphicFrame>
        <p:nvGraphicFramePr>
          <p:cNvPr id="79" name="FR14TABELL"/>
          <p:cNvGraphicFramePr>
            <a:graphicFrameLocks noGrp="1"/>
          </p:cNvGraphicFramePr>
          <p:nvPr/>
        </p:nvGraphicFramePr>
        <p:xfrm>
          <a:off x="8523288" y="4633540"/>
          <a:ext cx="423862" cy="23562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5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FR13TABELL"/>
          <p:cNvGraphicFramePr>
            <a:graphicFrameLocks noGrp="1"/>
          </p:cNvGraphicFramePr>
          <p:nvPr/>
        </p:nvGraphicFramePr>
        <p:xfrm>
          <a:off x="8523288" y="2795414"/>
          <a:ext cx="423862" cy="216024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" name="Text Box 40"/>
          <p:cNvSpPr txBox="1">
            <a:spLocks noChangeArrowheads="1"/>
          </p:cNvSpPr>
          <p:nvPr/>
        </p:nvSpPr>
        <p:spPr bwMode="auto">
          <a:xfrm>
            <a:off x="2267744" y="1196752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</p:txBody>
      </p:sp>
      <p:sp>
        <p:nvSpPr>
          <p:cNvPr id="97" name="Text Box 40"/>
          <p:cNvSpPr txBox="1">
            <a:spLocks noChangeArrowheads="1"/>
          </p:cNvSpPr>
          <p:nvPr/>
        </p:nvSpPr>
        <p:spPr bwMode="auto">
          <a:xfrm>
            <a:off x="2267744" y="2729384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</p:txBody>
      </p: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2287116" y="4492002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</p:txBody>
      </p:sp>
      <p:sp>
        <p:nvSpPr>
          <p:cNvPr id="90" name="Platshållare för bildnummer 86"/>
          <p:cNvSpPr>
            <a:spLocks noGrp="1"/>
          </p:cNvSpPr>
          <p:nvPr>
            <p:ph type="sldNum" sz="quarter" idx="11"/>
          </p:nvPr>
        </p:nvSpPr>
        <p:spPr>
          <a:xfrm>
            <a:off x="6116638" y="6616526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11</a:t>
            </a:fld>
            <a:endParaRPr lang="sv-SE" dirty="0"/>
          </a:p>
        </p:txBody>
      </p:sp>
      <p:graphicFrame>
        <p:nvGraphicFramePr>
          <p:cNvPr id="106" name="FR14"/>
          <p:cNvGraphicFramePr>
            <a:graphicFrameLocks noChangeAspect="1"/>
          </p:cNvGraphicFramePr>
          <p:nvPr/>
        </p:nvGraphicFramePr>
        <p:xfrm>
          <a:off x="2339752" y="422230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7" name="FR13"/>
          <p:cNvGraphicFramePr>
            <a:graphicFrameLocks noChangeAspect="1"/>
          </p:cNvGraphicFramePr>
          <p:nvPr/>
        </p:nvGraphicFramePr>
        <p:xfrm>
          <a:off x="2382838" y="2420888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8" name="FR13"/>
          <p:cNvGraphicFramePr>
            <a:graphicFrameLocks noChangeAspect="1"/>
          </p:cNvGraphicFramePr>
          <p:nvPr/>
        </p:nvGraphicFramePr>
        <p:xfrm>
          <a:off x="2339752" y="980728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 idx="4294967295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De som besvarat enkäten själv jämfört med totalt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Fr1c"/>
          <p:cNvGraphicFramePr>
            <a:graphicFrameLocks noChangeAspect="1"/>
          </p:cNvGraphicFramePr>
          <p:nvPr/>
        </p:nvGraphicFramePr>
        <p:xfrm>
          <a:off x="2411760" y="3284984"/>
          <a:ext cx="597852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0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4302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endParaRPr lang="en-US" dirty="0" smtClean="0"/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5445224"/>
            <a:ext cx="6554729" cy="252413"/>
            <a:chOff x="497" y="3810"/>
            <a:chExt cx="4501" cy="159"/>
          </a:xfrm>
        </p:grpSpPr>
        <p:sp>
          <p:nvSpPr>
            <p:cNvPr id="56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7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8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59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0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1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3172" y="5719887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340" y="5719887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9476" y="5710362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3137" y="571988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570083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ext Box 224"/>
          <p:cNvSpPr txBox="1">
            <a:spLocks noChangeArrowheads="1"/>
          </p:cNvSpPr>
          <p:nvPr/>
        </p:nvSpPr>
        <p:spPr bwMode="auto">
          <a:xfrm>
            <a:off x="4027488" y="5229200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0%</a:t>
            </a:r>
          </a:p>
        </p:txBody>
      </p:sp>
      <p:sp>
        <p:nvSpPr>
          <p:cNvPr id="148" name="Text Box 223"/>
          <p:cNvSpPr txBox="1">
            <a:spLocks noChangeArrowheads="1"/>
          </p:cNvSpPr>
          <p:nvPr/>
        </p:nvSpPr>
        <p:spPr bwMode="auto">
          <a:xfrm>
            <a:off x="8153400" y="5230787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graphicFrame>
        <p:nvGraphicFramePr>
          <p:cNvPr id="149" name="Group 47"/>
          <p:cNvGraphicFramePr>
            <a:graphicFrameLocks noGrp="1"/>
          </p:cNvGraphicFramePr>
          <p:nvPr/>
        </p:nvGraphicFramePr>
        <p:xfrm>
          <a:off x="8428038" y="48215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" name="Text Box 40"/>
          <p:cNvSpPr txBox="1">
            <a:spLocks noChangeArrowheads="1"/>
          </p:cNvSpPr>
          <p:nvPr/>
        </p:nvSpPr>
        <p:spPr bwMode="auto">
          <a:xfrm>
            <a:off x="1907705" y="875853"/>
            <a:ext cx="22848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enkäten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 smtClean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</p:txBody>
      </p:sp>
      <p:sp>
        <p:nvSpPr>
          <p:cNvPr id="151" name="Text Box 41"/>
          <p:cNvSpPr txBox="1">
            <a:spLocks noChangeArrowheads="1"/>
          </p:cNvSpPr>
          <p:nvPr/>
        </p:nvSpPr>
        <p:spPr bwMode="auto">
          <a:xfrm>
            <a:off x="1907704" y="2122761"/>
            <a:ext cx="2292821" cy="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enkäten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 smtClean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152" name="Text Box 42"/>
          <p:cNvSpPr txBox="1">
            <a:spLocks noChangeArrowheads="1"/>
          </p:cNvSpPr>
          <p:nvPr/>
        </p:nvSpPr>
        <p:spPr bwMode="auto">
          <a:xfrm>
            <a:off x="1907704" y="3346897"/>
            <a:ext cx="2286471" cy="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enkäten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 smtClean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153" name="Text Box 43"/>
          <p:cNvSpPr txBox="1">
            <a:spLocks noChangeArrowheads="1"/>
          </p:cNvSpPr>
          <p:nvPr/>
        </p:nvSpPr>
        <p:spPr bwMode="auto">
          <a:xfrm>
            <a:off x="1835696" y="4571033"/>
            <a:ext cx="23521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</p:txBody>
      </p:sp>
      <p:sp>
        <p:nvSpPr>
          <p:cNvPr id="154" name="Text Box 197"/>
          <p:cNvSpPr txBox="1">
            <a:spLocks noChangeArrowheads="1"/>
          </p:cNvSpPr>
          <p:nvPr/>
        </p:nvSpPr>
        <p:spPr bwMode="auto">
          <a:xfrm>
            <a:off x="1343025" y="636140"/>
            <a:ext cx="284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Personalen bemöter mig på ett bra sätt</a:t>
            </a:r>
          </a:p>
        </p:txBody>
      </p:sp>
      <p:sp>
        <p:nvSpPr>
          <p:cNvPr id="155" name="Text Box 199"/>
          <p:cNvSpPr txBox="1">
            <a:spLocks noChangeArrowheads="1"/>
          </p:cNvSpPr>
          <p:nvPr/>
        </p:nvSpPr>
        <p:spPr bwMode="auto">
          <a:xfrm>
            <a:off x="-57150" y="1772816"/>
            <a:ext cx="4246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 err="1"/>
              <a:t>Personalen</a:t>
            </a:r>
            <a:r>
              <a:rPr lang="en-GB" sz="1100" dirty="0"/>
              <a:t> </a:t>
            </a:r>
            <a:r>
              <a:rPr lang="en-GB" sz="1100" dirty="0" err="1"/>
              <a:t>är</a:t>
            </a:r>
            <a:r>
              <a:rPr lang="en-GB" sz="1100" dirty="0"/>
              <a:t> </a:t>
            </a:r>
            <a:r>
              <a:rPr lang="en-GB" sz="1100" dirty="0" err="1"/>
              <a:t>lyhörd</a:t>
            </a:r>
            <a:r>
              <a:rPr lang="en-GB" sz="1100" dirty="0"/>
              <a:t> </a:t>
            </a:r>
            <a:r>
              <a:rPr lang="en-GB" sz="1100" dirty="0" err="1"/>
              <a:t>och</a:t>
            </a:r>
            <a:r>
              <a:rPr lang="en-GB" sz="1100" dirty="0"/>
              <a:t> </a:t>
            </a:r>
            <a:r>
              <a:rPr lang="en-GB" sz="1100" dirty="0" err="1"/>
              <a:t>frågar</a:t>
            </a:r>
            <a:r>
              <a:rPr lang="en-GB" sz="1100" dirty="0"/>
              <a:t> </a:t>
            </a:r>
            <a:r>
              <a:rPr lang="en-GB" sz="1100" dirty="0" err="1"/>
              <a:t>hur</a:t>
            </a:r>
            <a:r>
              <a:rPr lang="en-GB" sz="1100" dirty="0"/>
              <a:t> jag </a:t>
            </a:r>
            <a:r>
              <a:rPr lang="en-GB" sz="1100" dirty="0" err="1"/>
              <a:t>vill</a:t>
            </a:r>
            <a:r>
              <a:rPr lang="en-GB" sz="1100" dirty="0"/>
              <a:t> </a:t>
            </a:r>
            <a:r>
              <a:rPr lang="en-GB" sz="1100" dirty="0" err="1"/>
              <a:t>att</a:t>
            </a:r>
            <a:r>
              <a:rPr lang="en-GB" sz="1100" dirty="0"/>
              <a:t> </a:t>
            </a:r>
            <a:r>
              <a:rPr lang="en-GB" sz="1100" dirty="0" err="1"/>
              <a:t>hjälpen</a:t>
            </a:r>
            <a:r>
              <a:rPr lang="en-GB" sz="1100" dirty="0"/>
              <a:t> </a:t>
            </a:r>
            <a:r>
              <a:rPr lang="en-GB" sz="1100" dirty="0" err="1"/>
              <a:t>ska</a:t>
            </a:r>
            <a:r>
              <a:rPr lang="en-GB" sz="1100" dirty="0"/>
              <a:t> </a:t>
            </a:r>
            <a:r>
              <a:rPr lang="en-GB" sz="1100" dirty="0" err="1"/>
              <a:t>utföras</a:t>
            </a:r>
            <a:endParaRPr lang="en-GB" sz="1100" dirty="0"/>
          </a:p>
        </p:txBody>
      </p:sp>
      <p:sp>
        <p:nvSpPr>
          <p:cNvPr id="156" name="Text Box 200"/>
          <p:cNvSpPr txBox="1">
            <a:spLocks noChangeArrowheads="1"/>
          </p:cNvSpPr>
          <p:nvPr/>
        </p:nvSpPr>
        <p:spPr bwMode="auto">
          <a:xfrm>
            <a:off x="36513" y="3000697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/>
              <a:t>Jag </a:t>
            </a:r>
            <a:r>
              <a:rPr lang="en-GB" sz="1100" dirty="0" err="1"/>
              <a:t>har</a:t>
            </a:r>
            <a:r>
              <a:rPr lang="en-GB" sz="1100" dirty="0"/>
              <a:t> </a:t>
            </a:r>
            <a:r>
              <a:rPr lang="en-GB" sz="1100" dirty="0" err="1"/>
              <a:t>möjlighet</a:t>
            </a:r>
            <a:r>
              <a:rPr lang="en-GB" sz="1100" dirty="0"/>
              <a:t> </a:t>
            </a:r>
            <a:r>
              <a:rPr lang="en-GB" sz="1100" dirty="0" err="1"/>
              <a:t>att</a:t>
            </a:r>
            <a:r>
              <a:rPr lang="en-GB" sz="1100" dirty="0"/>
              <a:t> </a:t>
            </a:r>
            <a:r>
              <a:rPr lang="en-GB" sz="1100" dirty="0" err="1"/>
              <a:t>påverka</a:t>
            </a:r>
            <a:r>
              <a:rPr lang="en-GB" sz="1100" dirty="0"/>
              <a:t> min </a:t>
            </a:r>
            <a:r>
              <a:rPr lang="en-GB" sz="1100" dirty="0" err="1"/>
              <a:t>vardag</a:t>
            </a:r>
            <a:endParaRPr lang="en-GB" sz="1100" dirty="0"/>
          </a:p>
        </p:txBody>
      </p:sp>
      <p:graphicFrame>
        <p:nvGraphicFramePr>
          <p:cNvPr id="157" name="Fr1aTABELL"/>
          <p:cNvGraphicFramePr>
            <a:graphicFrameLocks noGrp="1"/>
          </p:cNvGraphicFramePr>
          <p:nvPr/>
        </p:nvGraphicFramePr>
        <p:xfrm>
          <a:off x="8574088" y="880615"/>
          <a:ext cx="423862" cy="733425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" name="Fr1bTABELL"/>
          <p:cNvGraphicFramePr>
            <a:graphicFrameLocks noGrp="1"/>
          </p:cNvGraphicFramePr>
          <p:nvPr/>
        </p:nvGraphicFramePr>
        <p:xfrm>
          <a:off x="8562975" y="2115468"/>
          <a:ext cx="423863" cy="733425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9" name="Fr1cTABELL"/>
          <p:cNvGraphicFramePr>
            <a:graphicFrameLocks noGrp="1"/>
          </p:cNvGraphicFramePr>
          <p:nvPr/>
        </p:nvGraphicFramePr>
        <p:xfrm>
          <a:off x="8532440" y="3378432"/>
          <a:ext cx="423862" cy="69864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68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" name="Text Box 201"/>
          <p:cNvSpPr txBox="1">
            <a:spLocks noChangeArrowheads="1"/>
          </p:cNvSpPr>
          <p:nvPr/>
        </p:nvSpPr>
        <p:spPr bwMode="auto">
          <a:xfrm>
            <a:off x="34925" y="4221088"/>
            <a:ext cx="4151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kommer ut i friska luften när jag vill</a:t>
            </a:r>
          </a:p>
        </p:txBody>
      </p:sp>
      <p:graphicFrame>
        <p:nvGraphicFramePr>
          <p:cNvPr id="161" name="Fr1dTABELL"/>
          <p:cNvGraphicFramePr>
            <a:graphicFrameLocks noGrp="1"/>
          </p:cNvGraphicFramePr>
          <p:nvPr/>
        </p:nvGraphicFramePr>
        <p:xfrm>
          <a:off x="8559800" y="4563740"/>
          <a:ext cx="423863" cy="733425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7" name="Fr1a"/>
          <p:cNvGraphicFramePr>
            <a:graphicFrameLocks noChangeAspect="1"/>
          </p:cNvGraphicFramePr>
          <p:nvPr/>
        </p:nvGraphicFramePr>
        <p:xfrm>
          <a:off x="2381250" y="774253"/>
          <a:ext cx="5978525" cy="495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9" name="Fr1b"/>
          <p:cNvGraphicFramePr>
            <a:graphicFrameLocks noChangeAspect="1"/>
          </p:cNvGraphicFramePr>
          <p:nvPr/>
        </p:nvGraphicFramePr>
        <p:xfrm>
          <a:off x="2389188" y="1999580"/>
          <a:ext cx="5978525" cy="502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8" name="Fr1c"/>
          <p:cNvGraphicFramePr>
            <a:graphicFrameLocks noChangeAspect="1"/>
          </p:cNvGraphicFramePr>
          <p:nvPr/>
        </p:nvGraphicFramePr>
        <p:xfrm>
          <a:off x="2411760" y="4437112"/>
          <a:ext cx="597852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Fr1c"/>
          <p:cNvGraphicFramePr>
            <a:graphicFrameLocks noChangeAspect="1"/>
          </p:cNvGraphicFramePr>
          <p:nvPr/>
        </p:nvGraphicFramePr>
        <p:xfrm>
          <a:off x="2411760" y="3284984"/>
          <a:ext cx="597852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0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4302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endParaRPr lang="en-US" dirty="0" smtClean="0"/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5445224"/>
            <a:ext cx="6554729" cy="252413"/>
            <a:chOff x="497" y="3810"/>
            <a:chExt cx="4501" cy="159"/>
          </a:xfrm>
        </p:grpSpPr>
        <p:sp>
          <p:nvSpPr>
            <p:cNvPr id="56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7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8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59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0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1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3172" y="5719887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340" y="5719887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9476" y="5710362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3137" y="571988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570083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ext Box 224"/>
          <p:cNvSpPr txBox="1">
            <a:spLocks noChangeArrowheads="1"/>
          </p:cNvSpPr>
          <p:nvPr/>
        </p:nvSpPr>
        <p:spPr bwMode="auto">
          <a:xfrm>
            <a:off x="4027488" y="5317208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0%</a:t>
            </a:r>
          </a:p>
        </p:txBody>
      </p:sp>
      <p:sp>
        <p:nvSpPr>
          <p:cNvPr id="148" name="Text Box 223"/>
          <p:cNvSpPr txBox="1">
            <a:spLocks noChangeArrowheads="1"/>
          </p:cNvSpPr>
          <p:nvPr/>
        </p:nvSpPr>
        <p:spPr bwMode="auto">
          <a:xfrm>
            <a:off x="8153400" y="5318795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graphicFrame>
        <p:nvGraphicFramePr>
          <p:cNvPr id="149" name="Group 47"/>
          <p:cNvGraphicFramePr>
            <a:graphicFrameLocks noGrp="1"/>
          </p:cNvGraphicFramePr>
          <p:nvPr/>
        </p:nvGraphicFramePr>
        <p:xfrm>
          <a:off x="8428038" y="482153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" name="Text Box 40"/>
          <p:cNvSpPr txBox="1">
            <a:spLocks noChangeArrowheads="1"/>
          </p:cNvSpPr>
          <p:nvPr/>
        </p:nvSpPr>
        <p:spPr bwMode="auto">
          <a:xfrm>
            <a:off x="1907705" y="875853"/>
            <a:ext cx="22848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enkäten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 smtClean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</p:txBody>
      </p:sp>
      <p:sp>
        <p:nvSpPr>
          <p:cNvPr id="151" name="Text Box 41"/>
          <p:cNvSpPr txBox="1">
            <a:spLocks noChangeArrowheads="1"/>
          </p:cNvSpPr>
          <p:nvPr/>
        </p:nvSpPr>
        <p:spPr bwMode="auto">
          <a:xfrm>
            <a:off x="1907704" y="2122761"/>
            <a:ext cx="2292821" cy="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enkäten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 smtClean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152" name="Text Box 42"/>
          <p:cNvSpPr txBox="1">
            <a:spLocks noChangeArrowheads="1"/>
          </p:cNvSpPr>
          <p:nvPr/>
        </p:nvSpPr>
        <p:spPr bwMode="auto">
          <a:xfrm>
            <a:off x="1907704" y="3346897"/>
            <a:ext cx="2286471" cy="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enkäten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 smtClean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154" name="Text Box 197"/>
          <p:cNvSpPr txBox="1">
            <a:spLocks noChangeArrowheads="1"/>
          </p:cNvSpPr>
          <p:nvPr/>
        </p:nvSpPr>
        <p:spPr bwMode="auto">
          <a:xfrm>
            <a:off x="107504" y="636140"/>
            <a:ext cx="40834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Jag </a:t>
            </a:r>
            <a:r>
              <a:rPr lang="en-GB" sz="1100" dirty="0" err="1" smtClean="0"/>
              <a:t>är</a:t>
            </a:r>
            <a:r>
              <a:rPr lang="en-GB" sz="1100" dirty="0" smtClean="0"/>
              <a:t> </a:t>
            </a:r>
            <a:r>
              <a:rPr lang="en-GB" sz="1100" dirty="0" err="1" smtClean="0"/>
              <a:t>nöjd</a:t>
            </a:r>
            <a:r>
              <a:rPr lang="en-GB" sz="1100" dirty="0" smtClean="0"/>
              <a:t> med de </a:t>
            </a:r>
            <a:r>
              <a:rPr lang="en-GB" sz="1100" dirty="0" err="1" smtClean="0"/>
              <a:t>aktiviteter</a:t>
            </a:r>
            <a:r>
              <a:rPr lang="en-GB" sz="1100" dirty="0" smtClean="0"/>
              <a:t> </a:t>
            </a:r>
            <a:r>
              <a:rPr lang="en-GB" sz="1100" dirty="0" err="1" smtClean="0"/>
              <a:t>som</a:t>
            </a:r>
            <a:r>
              <a:rPr lang="en-GB" sz="1100" dirty="0" smtClean="0"/>
              <a:t> </a:t>
            </a:r>
            <a:r>
              <a:rPr lang="en-GB" sz="1100" dirty="0" err="1" smtClean="0"/>
              <a:t>erbjuds</a:t>
            </a:r>
            <a:r>
              <a:rPr lang="en-GB" sz="1100" dirty="0" smtClean="0"/>
              <a:t> </a:t>
            </a:r>
            <a:r>
              <a:rPr lang="en-GB" sz="1100" dirty="0" err="1" smtClean="0"/>
              <a:t>på</a:t>
            </a:r>
            <a:r>
              <a:rPr lang="en-GB" sz="1100" dirty="0" smtClean="0"/>
              <a:t> mitt </a:t>
            </a:r>
            <a:r>
              <a:rPr lang="en-GB" sz="1100" dirty="0" err="1" smtClean="0"/>
              <a:t>boende</a:t>
            </a:r>
            <a:endParaRPr lang="en-GB" sz="1100" dirty="0"/>
          </a:p>
        </p:txBody>
      </p:sp>
      <p:sp>
        <p:nvSpPr>
          <p:cNvPr id="155" name="Text Box 199"/>
          <p:cNvSpPr txBox="1">
            <a:spLocks noChangeArrowheads="1"/>
          </p:cNvSpPr>
          <p:nvPr/>
        </p:nvSpPr>
        <p:spPr bwMode="auto">
          <a:xfrm>
            <a:off x="-57150" y="1772816"/>
            <a:ext cx="4246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dirty="0" smtClean="0"/>
              <a:t>Jag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r>
              <a:rPr lang="en-GB" sz="1100" dirty="0" smtClean="0"/>
              <a:t> haft </a:t>
            </a:r>
            <a:r>
              <a:rPr lang="en-GB" sz="1100" dirty="0" err="1" smtClean="0"/>
              <a:t>möjlighet</a:t>
            </a:r>
            <a:r>
              <a:rPr lang="en-GB" sz="1100" dirty="0" smtClean="0"/>
              <a:t> </a:t>
            </a:r>
            <a:r>
              <a:rPr lang="en-GB" sz="1100" dirty="0" err="1" smtClean="0"/>
              <a:t>att</a:t>
            </a:r>
            <a:r>
              <a:rPr lang="en-GB" sz="1100" dirty="0" smtClean="0"/>
              <a:t> </a:t>
            </a:r>
            <a:r>
              <a:rPr lang="en-GB" sz="1100" dirty="0" err="1" smtClean="0"/>
              <a:t>välja</a:t>
            </a:r>
            <a:r>
              <a:rPr lang="en-GB" sz="1100" dirty="0" smtClean="0"/>
              <a:t> </a:t>
            </a:r>
            <a:r>
              <a:rPr lang="en-GB" sz="1100" dirty="0" err="1" smtClean="0"/>
              <a:t>vilket</a:t>
            </a:r>
            <a:r>
              <a:rPr lang="en-GB" sz="1100" dirty="0" smtClean="0"/>
              <a:t> </a:t>
            </a:r>
            <a:r>
              <a:rPr lang="en-GB" sz="1100" dirty="0" err="1" smtClean="0"/>
              <a:t>boende</a:t>
            </a:r>
            <a:r>
              <a:rPr lang="en-GB" sz="1100" dirty="0" smtClean="0"/>
              <a:t> jag </a:t>
            </a:r>
            <a:r>
              <a:rPr lang="en-GB" sz="1100" dirty="0" err="1" smtClean="0"/>
              <a:t>ska</a:t>
            </a:r>
            <a:r>
              <a:rPr lang="en-GB" sz="1100" dirty="0" smtClean="0"/>
              <a:t> </a:t>
            </a:r>
            <a:r>
              <a:rPr lang="en-GB" sz="1100" dirty="0" err="1" smtClean="0"/>
              <a:t>bo</a:t>
            </a:r>
            <a:r>
              <a:rPr lang="en-GB" sz="1100" dirty="0" smtClean="0"/>
              <a:t> </a:t>
            </a:r>
            <a:r>
              <a:rPr lang="en-GB" sz="1100" dirty="0" err="1" smtClean="0"/>
              <a:t>på</a:t>
            </a:r>
            <a:endParaRPr lang="en-GB" sz="1100" dirty="0"/>
          </a:p>
        </p:txBody>
      </p:sp>
      <p:sp>
        <p:nvSpPr>
          <p:cNvPr id="156" name="Text Box 200"/>
          <p:cNvSpPr txBox="1">
            <a:spLocks noChangeArrowheads="1"/>
          </p:cNvSpPr>
          <p:nvPr/>
        </p:nvSpPr>
        <p:spPr bwMode="auto">
          <a:xfrm>
            <a:off x="36513" y="3000697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dirty="0" err="1" smtClean="0"/>
              <a:t>Maten</a:t>
            </a:r>
            <a:r>
              <a:rPr lang="en-GB" sz="1100" dirty="0" smtClean="0"/>
              <a:t> </a:t>
            </a:r>
            <a:r>
              <a:rPr lang="en-GB" sz="1100" dirty="0" err="1" smtClean="0"/>
              <a:t>smakar</a:t>
            </a:r>
            <a:r>
              <a:rPr lang="en-GB" sz="1100" dirty="0" smtClean="0"/>
              <a:t> bra</a:t>
            </a:r>
            <a:endParaRPr lang="en-GB" sz="1100" dirty="0"/>
          </a:p>
        </p:txBody>
      </p:sp>
      <p:graphicFrame>
        <p:nvGraphicFramePr>
          <p:cNvPr id="157" name="Fr1aTABELL"/>
          <p:cNvGraphicFramePr>
            <a:graphicFrameLocks noGrp="1"/>
          </p:cNvGraphicFramePr>
          <p:nvPr/>
        </p:nvGraphicFramePr>
        <p:xfrm>
          <a:off x="8574088" y="880615"/>
          <a:ext cx="423862" cy="733425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" name="Fr1bTABELL"/>
          <p:cNvGraphicFramePr>
            <a:graphicFrameLocks noGrp="1"/>
          </p:cNvGraphicFramePr>
          <p:nvPr/>
        </p:nvGraphicFramePr>
        <p:xfrm>
          <a:off x="8562975" y="2115468"/>
          <a:ext cx="423863" cy="733425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9" name="Fr1cTABELL"/>
          <p:cNvGraphicFramePr>
            <a:graphicFrameLocks noGrp="1"/>
          </p:cNvGraphicFramePr>
          <p:nvPr/>
        </p:nvGraphicFramePr>
        <p:xfrm>
          <a:off x="8561388" y="3356992"/>
          <a:ext cx="423862" cy="69864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57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1928342" y="4571033"/>
            <a:ext cx="2292821" cy="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enkäten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 smtClean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43" name="Text Box 199"/>
          <p:cNvSpPr txBox="1">
            <a:spLocks noChangeArrowheads="1"/>
          </p:cNvSpPr>
          <p:nvPr/>
        </p:nvSpPr>
        <p:spPr bwMode="auto">
          <a:xfrm>
            <a:off x="-36512" y="4221088"/>
            <a:ext cx="4246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dirty="0" err="1" smtClean="0"/>
              <a:t>Måöltiderna</a:t>
            </a:r>
            <a:r>
              <a:rPr lang="en-GB" sz="1100" dirty="0" smtClean="0"/>
              <a:t> </a:t>
            </a:r>
            <a:r>
              <a:rPr lang="en-GB" sz="1100" dirty="0" err="1" smtClean="0"/>
              <a:t>är</a:t>
            </a:r>
            <a:r>
              <a:rPr lang="en-GB" sz="1100" dirty="0" smtClean="0"/>
              <a:t> en </a:t>
            </a:r>
            <a:r>
              <a:rPr lang="en-GB" sz="1100" dirty="0" err="1" smtClean="0"/>
              <a:t>trevlig</a:t>
            </a:r>
            <a:r>
              <a:rPr lang="en-GB" sz="1100" dirty="0" smtClean="0"/>
              <a:t> </a:t>
            </a:r>
            <a:r>
              <a:rPr lang="en-GB" sz="1100" dirty="0" err="1" smtClean="0"/>
              <a:t>stund</a:t>
            </a:r>
            <a:r>
              <a:rPr lang="en-GB" sz="1100" dirty="0" smtClean="0"/>
              <a:t> </a:t>
            </a:r>
            <a:r>
              <a:rPr lang="en-GB" sz="1100" dirty="0" err="1" smtClean="0"/>
              <a:t>på</a:t>
            </a:r>
            <a:r>
              <a:rPr lang="en-GB" sz="1100" dirty="0" smtClean="0"/>
              <a:t> </a:t>
            </a:r>
            <a:r>
              <a:rPr lang="en-GB" sz="1100" dirty="0" err="1" smtClean="0"/>
              <a:t>dagen</a:t>
            </a:r>
            <a:endParaRPr lang="en-GB" sz="1100" dirty="0"/>
          </a:p>
        </p:txBody>
      </p:sp>
      <p:graphicFrame>
        <p:nvGraphicFramePr>
          <p:cNvPr id="44" name="Fr1bTABELL"/>
          <p:cNvGraphicFramePr>
            <a:graphicFrameLocks noGrp="1"/>
          </p:cNvGraphicFramePr>
          <p:nvPr/>
        </p:nvGraphicFramePr>
        <p:xfrm>
          <a:off x="8583613" y="4563740"/>
          <a:ext cx="423863" cy="733425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Fr1b"/>
          <p:cNvGraphicFramePr>
            <a:graphicFrameLocks noChangeAspect="1"/>
          </p:cNvGraphicFramePr>
          <p:nvPr/>
        </p:nvGraphicFramePr>
        <p:xfrm>
          <a:off x="2409826" y="4447852"/>
          <a:ext cx="5978525" cy="517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0" name="Fr1a"/>
          <p:cNvGraphicFramePr>
            <a:graphicFrameLocks noChangeAspect="1"/>
          </p:cNvGraphicFramePr>
          <p:nvPr/>
        </p:nvGraphicFramePr>
        <p:xfrm>
          <a:off x="2381250" y="774253"/>
          <a:ext cx="5978525" cy="495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6" name="Fr1a"/>
          <p:cNvGraphicFramePr>
            <a:graphicFrameLocks noChangeAspect="1"/>
          </p:cNvGraphicFramePr>
          <p:nvPr/>
        </p:nvGraphicFramePr>
        <p:xfrm>
          <a:off x="2411760" y="1988840"/>
          <a:ext cx="5978525" cy="495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4302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endParaRPr lang="en-US" dirty="0" smtClean="0"/>
          </a:p>
        </p:txBody>
      </p:sp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4616203"/>
            <a:ext cx="6554729" cy="252413"/>
            <a:chOff x="497" y="3810"/>
            <a:chExt cx="4501" cy="159"/>
          </a:xfrm>
        </p:grpSpPr>
        <p:sp>
          <p:nvSpPr>
            <p:cNvPr id="56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7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8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59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0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1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4890866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4890866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4881341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4890866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4871816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ext Box 224"/>
          <p:cNvSpPr txBox="1">
            <a:spLocks noChangeArrowheads="1"/>
          </p:cNvSpPr>
          <p:nvPr/>
        </p:nvSpPr>
        <p:spPr bwMode="auto">
          <a:xfrm>
            <a:off x="4027488" y="4226250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0%</a:t>
            </a:r>
          </a:p>
        </p:txBody>
      </p:sp>
      <p:sp>
        <p:nvSpPr>
          <p:cNvPr id="148" name="Text Box 223"/>
          <p:cNvSpPr txBox="1">
            <a:spLocks noChangeArrowheads="1"/>
          </p:cNvSpPr>
          <p:nvPr/>
        </p:nvSpPr>
        <p:spPr bwMode="auto">
          <a:xfrm>
            <a:off x="8153400" y="4227837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graphicFrame>
        <p:nvGraphicFramePr>
          <p:cNvPr id="149" name="Group 47"/>
          <p:cNvGraphicFramePr>
            <a:graphicFrameLocks noGrp="1"/>
          </p:cNvGraphicFramePr>
          <p:nvPr/>
        </p:nvGraphicFramePr>
        <p:xfrm>
          <a:off x="8428038" y="404664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" name="Text Box 40"/>
          <p:cNvSpPr txBox="1">
            <a:spLocks noChangeArrowheads="1"/>
          </p:cNvSpPr>
          <p:nvPr/>
        </p:nvSpPr>
        <p:spPr bwMode="auto">
          <a:xfrm>
            <a:off x="1907705" y="2295080"/>
            <a:ext cx="22848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enkäten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 smtClean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</p:txBody>
      </p:sp>
      <p:sp>
        <p:nvSpPr>
          <p:cNvPr id="151" name="Text Box 41"/>
          <p:cNvSpPr txBox="1">
            <a:spLocks noChangeArrowheads="1"/>
          </p:cNvSpPr>
          <p:nvPr/>
        </p:nvSpPr>
        <p:spPr bwMode="auto">
          <a:xfrm>
            <a:off x="1907704" y="3541988"/>
            <a:ext cx="2292821" cy="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enkäten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 smtClean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154" name="Text Box 197"/>
          <p:cNvSpPr txBox="1">
            <a:spLocks noChangeArrowheads="1"/>
          </p:cNvSpPr>
          <p:nvPr/>
        </p:nvSpPr>
        <p:spPr bwMode="auto">
          <a:xfrm>
            <a:off x="107504" y="1966692"/>
            <a:ext cx="40834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dirty="0" err="1" smtClean="0"/>
              <a:t>Boendet</a:t>
            </a:r>
            <a:r>
              <a:rPr lang="en-GB" sz="1100" dirty="0" smtClean="0"/>
              <a:t> </a:t>
            </a:r>
            <a:r>
              <a:rPr lang="en-GB" sz="1100" dirty="0" err="1" smtClean="0"/>
              <a:t>uppfyller</a:t>
            </a:r>
            <a:r>
              <a:rPr lang="en-GB" sz="1100" dirty="0" smtClean="0"/>
              <a:t> mina </a:t>
            </a:r>
            <a:r>
              <a:rPr lang="en-GB" sz="1100" dirty="0" err="1" smtClean="0"/>
              <a:t>förväntningar</a:t>
            </a:r>
            <a:endParaRPr lang="en-GB" sz="1100" dirty="0"/>
          </a:p>
        </p:txBody>
      </p:sp>
      <p:sp>
        <p:nvSpPr>
          <p:cNvPr id="155" name="Text Box 199"/>
          <p:cNvSpPr txBox="1">
            <a:spLocks noChangeArrowheads="1"/>
          </p:cNvSpPr>
          <p:nvPr/>
        </p:nvSpPr>
        <p:spPr bwMode="auto">
          <a:xfrm>
            <a:off x="-57150" y="3192043"/>
            <a:ext cx="4246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dirty="0" smtClean="0"/>
              <a:t>Jag </a:t>
            </a:r>
            <a:r>
              <a:rPr lang="en-GB" sz="1100" dirty="0" err="1" smtClean="0"/>
              <a:t>känner</a:t>
            </a:r>
            <a:r>
              <a:rPr lang="en-GB" sz="1100" dirty="0" smtClean="0"/>
              <a:t> </a:t>
            </a:r>
            <a:r>
              <a:rPr lang="en-GB" sz="1100" dirty="0" err="1" smtClean="0"/>
              <a:t>mig</a:t>
            </a:r>
            <a:r>
              <a:rPr lang="en-GB" sz="1100" dirty="0" smtClean="0"/>
              <a:t> </a:t>
            </a:r>
            <a:r>
              <a:rPr lang="en-GB" sz="1100" dirty="0" err="1" smtClean="0"/>
              <a:t>trygg</a:t>
            </a:r>
            <a:r>
              <a:rPr lang="en-GB" sz="1100" dirty="0" smtClean="0"/>
              <a:t> </a:t>
            </a:r>
            <a:r>
              <a:rPr lang="en-GB" sz="1100" dirty="0" err="1" smtClean="0"/>
              <a:t>på</a:t>
            </a:r>
            <a:r>
              <a:rPr lang="en-GB" sz="1100" dirty="0" smtClean="0"/>
              <a:t> mitt </a:t>
            </a:r>
            <a:r>
              <a:rPr lang="en-GB" sz="1100" dirty="0" err="1" smtClean="0"/>
              <a:t>boende</a:t>
            </a:r>
            <a:endParaRPr lang="en-GB" sz="1100" dirty="0"/>
          </a:p>
        </p:txBody>
      </p:sp>
      <p:graphicFrame>
        <p:nvGraphicFramePr>
          <p:cNvPr id="157" name="Fr1aTABELL"/>
          <p:cNvGraphicFramePr>
            <a:graphicFrameLocks noGrp="1"/>
          </p:cNvGraphicFramePr>
          <p:nvPr/>
        </p:nvGraphicFramePr>
        <p:xfrm>
          <a:off x="8574088" y="2299842"/>
          <a:ext cx="423862" cy="733425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" name="Fr1bTABELL"/>
          <p:cNvGraphicFramePr>
            <a:graphicFrameLocks noGrp="1"/>
          </p:cNvGraphicFramePr>
          <p:nvPr/>
        </p:nvGraphicFramePr>
        <p:xfrm>
          <a:off x="8562975" y="3534695"/>
          <a:ext cx="423863" cy="733425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2" name="Fr1a"/>
          <p:cNvGraphicFramePr>
            <a:graphicFrameLocks noChangeAspect="1"/>
          </p:cNvGraphicFramePr>
          <p:nvPr/>
        </p:nvGraphicFramePr>
        <p:xfrm>
          <a:off x="2381250" y="2193480"/>
          <a:ext cx="5978525" cy="490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836267" y="1114649"/>
            <a:ext cx="23521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själv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Besvarat</a:t>
            </a:r>
            <a:r>
              <a:rPr lang="en-GB" sz="1100" dirty="0" smtClean="0"/>
              <a:t> </a:t>
            </a:r>
            <a:r>
              <a:rPr lang="en-GB" sz="1100" dirty="0" err="1" smtClean="0"/>
              <a:t>tillsammans</a:t>
            </a:r>
            <a:r>
              <a:rPr lang="en-GB" sz="1100" dirty="0" smtClean="0"/>
              <a:t> med </a:t>
            </a:r>
            <a:r>
              <a:rPr lang="en-GB" sz="1100" dirty="0" err="1" smtClean="0"/>
              <a:t>annan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Annan </a:t>
            </a:r>
            <a:r>
              <a:rPr lang="en-GB" sz="1100" dirty="0" err="1" smtClean="0"/>
              <a:t>har</a:t>
            </a:r>
            <a:r>
              <a:rPr lang="en-GB" sz="1100" dirty="0" smtClean="0"/>
              <a:t> </a:t>
            </a:r>
            <a:r>
              <a:rPr lang="en-GB" sz="1100" dirty="0" err="1" smtClean="0"/>
              <a:t>svarat</a:t>
            </a:r>
            <a:endParaRPr lang="en-GB" sz="1100" dirty="0"/>
          </a:p>
        </p:txBody>
      </p:sp>
      <p:sp>
        <p:nvSpPr>
          <p:cNvPr id="41" name="Text Box 201"/>
          <p:cNvSpPr txBox="1">
            <a:spLocks noChangeArrowheads="1"/>
          </p:cNvSpPr>
          <p:nvPr/>
        </p:nvSpPr>
        <p:spPr bwMode="auto">
          <a:xfrm>
            <a:off x="35496" y="764704"/>
            <a:ext cx="4151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dirty="0" smtClean="0"/>
              <a:t>Jag </a:t>
            </a:r>
            <a:r>
              <a:rPr lang="en-GB" sz="1100" dirty="0" err="1" smtClean="0"/>
              <a:t>är</a:t>
            </a:r>
            <a:r>
              <a:rPr lang="en-GB" sz="1100" dirty="0" smtClean="0"/>
              <a:t> </a:t>
            </a:r>
            <a:r>
              <a:rPr lang="en-GB" sz="1100" dirty="0" err="1" smtClean="0"/>
              <a:t>nöjd</a:t>
            </a:r>
            <a:r>
              <a:rPr lang="en-GB" sz="1100" dirty="0" smtClean="0"/>
              <a:t> med mitt </a:t>
            </a:r>
            <a:r>
              <a:rPr lang="en-GB" sz="1100" dirty="0" err="1" smtClean="0"/>
              <a:t>boende</a:t>
            </a:r>
            <a:endParaRPr lang="en-GB" sz="1100" dirty="0"/>
          </a:p>
        </p:txBody>
      </p:sp>
      <p:graphicFrame>
        <p:nvGraphicFramePr>
          <p:cNvPr id="42" name="Fr1dTABELL"/>
          <p:cNvGraphicFramePr>
            <a:graphicFrameLocks noGrp="1"/>
          </p:cNvGraphicFramePr>
          <p:nvPr/>
        </p:nvGraphicFramePr>
        <p:xfrm>
          <a:off x="8560371" y="1107356"/>
          <a:ext cx="423863" cy="733425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Fr1k"/>
          <p:cNvGraphicFramePr>
            <a:graphicFrameLocks noChangeAspect="1"/>
          </p:cNvGraphicFramePr>
          <p:nvPr/>
        </p:nvGraphicFramePr>
        <p:xfrm>
          <a:off x="2411760" y="3429000"/>
          <a:ext cx="597852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5" name="Fr1d"/>
          <p:cNvGraphicFramePr>
            <a:graphicFrameLocks noChangeAspect="1"/>
          </p:cNvGraphicFramePr>
          <p:nvPr/>
        </p:nvGraphicFramePr>
        <p:xfrm>
          <a:off x="2391346" y="981943"/>
          <a:ext cx="5978525" cy="511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endParaRPr lang="en-US" dirty="0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462392" y="177281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327149" y="1484784"/>
            <a:ext cx="41728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Om du gör en sammantagen bedömning av kvaliteten i ditt vård- och omsorgsboende, hur nöjd är du då?</a:t>
            </a:r>
            <a:endParaRPr lang="sv-SE" sz="1100" dirty="0"/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604448" y="2276872"/>
          <a:ext cx="423862" cy="1429317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4179119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4185469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393305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402036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402036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402036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402036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402036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402036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3933056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nöjd</a:t>
            </a:r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402036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402036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402036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402036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12" name="Text Box 19"/>
          <p:cNvSpPr txBox="1">
            <a:spLocks noChangeArrowheads="1"/>
          </p:cNvSpPr>
          <p:nvPr/>
        </p:nvSpPr>
        <p:spPr bwMode="auto">
          <a:xfrm>
            <a:off x="260525" y="2132856"/>
            <a:ext cx="2047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endParaRPr lang="en-GB" sz="1100" dirty="0"/>
          </a:p>
        </p:txBody>
      </p:sp>
      <p:sp>
        <p:nvSpPr>
          <p:cNvPr id="18525" name="RubrikFot"/>
          <p:cNvSpPr txBox="1">
            <a:spLocks noChangeArrowheads="1"/>
          </p:cNvSpPr>
          <p:nvPr/>
        </p:nvSpPr>
        <p:spPr bwMode="auto">
          <a:xfrm>
            <a:off x="-1332656" y="256490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enkäten själv</a:t>
            </a:r>
            <a:endParaRPr lang="sv-SE" sz="1100" dirty="0"/>
          </a:p>
        </p:txBody>
      </p:sp>
      <p:sp>
        <p:nvSpPr>
          <p:cNvPr id="86" name="Platshållare för bildnummer 8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89" name="RubrikFot"/>
          <p:cNvSpPr txBox="1">
            <a:spLocks noChangeArrowheads="1"/>
          </p:cNvSpPr>
          <p:nvPr/>
        </p:nvSpPr>
        <p:spPr bwMode="auto">
          <a:xfrm>
            <a:off x="-1323651" y="2960563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tillsammans med annan</a:t>
            </a:r>
            <a:endParaRPr lang="sv-SE" sz="1100" dirty="0"/>
          </a:p>
        </p:txBody>
      </p:sp>
      <p:sp>
        <p:nvSpPr>
          <p:cNvPr id="90" name="RubrikFot"/>
          <p:cNvSpPr txBox="1">
            <a:spLocks noChangeArrowheads="1"/>
          </p:cNvSpPr>
          <p:nvPr/>
        </p:nvSpPr>
        <p:spPr bwMode="auto">
          <a:xfrm>
            <a:off x="-1323651" y="328498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Annan har svarat</a:t>
            </a:r>
            <a:endParaRPr lang="sv-SE" sz="1100" dirty="0"/>
          </a:p>
        </p:txBody>
      </p:sp>
      <p:graphicFrame>
        <p:nvGraphicFramePr>
          <p:cNvPr id="34" name="FR12"/>
          <p:cNvGraphicFramePr>
            <a:graphicFrameLocks noChangeAspect="1"/>
          </p:cNvGraphicFramePr>
          <p:nvPr/>
        </p:nvGraphicFramePr>
        <p:xfrm>
          <a:off x="-684584" y="1988840"/>
          <a:ext cx="9687422" cy="763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endParaRPr lang="en-US" dirty="0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462392" y="177281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-612576" y="1556792"/>
            <a:ext cx="582902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 smtClean="0"/>
              <a:t>Hur väl uppfyller ditt vård- och omsorgsboende dina förväntningar?</a:t>
            </a:r>
            <a:endParaRPr lang="sv-SE" sz="1100" dirty="0"/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604448" y="2276872"/>
          <a:ext cx="423862" cy="1429317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4179119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4185469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393305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402036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402036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402036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402036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402036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402036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3933056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nöjd</a:t>
            </a:r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402036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402036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402036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402036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12" name="Text Box 19"/>
          <p:cNvSpPr txBox="1">
            <a:spLocks noChangeArrowheads="1"/>
          </p:cNvSpPr>
          <p:nvPr/>
        </p:nvSpPr>
        <p:spPr bwMode="auto">
          <a:xfrm>
            <a:off x="260525" y="2132856"/>
            <a:ext cx="2047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endParaRPr lang="en-GB" sz="1100" dirty="0"/>
          </a:p>
        </p:txBody>
      </p:sp>
      <p:sp>
        <p:nvSpPr>
          <p:cNvPr id="18525" name="RubrikFot"/>
          <p:cNvSpPr txBox="1">
            <a:spLocks noChangeArrowheads="1"/>
          </p:cNvSpPr>
          <p:nvPr/>
        </p:nvSpPr>
        <p:spPr bwMode="auto">
          <a:xfrm>
            <a:off x="-1332656" y="256490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enkäten själv</a:t>
            </a:r>
            <a:endParaRPr lang="sv-SE" sz="1100" dirty="0"/>
          </a:p>
        </p:txBody>
      </p:sp>
      <p:sp>
        <p:nvSpPr>
          <p:cNvPr id="86" name="Platshållare för bildnummer 8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89" name="RubrikFot"/>
          <p:cNvSpPr txBox="1">
            <a:spLocks noChangeArrowheads="1"/>
          </p:cNvSpPr>
          <p:nvPr/>
        </p:nvSpPr>
        <p:spPr bwMode="auto">
          <a:xfrm>
            <a:off x="-1323651" y="2960563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tillsammans med annan</a:t>
            </a:r>
            <a:endParaRPr lang="sv-SE" sz="1100" dirty="0"/>
          </a:p>
        </p:txBody>
      </p:sp>
      <p:sp>
        <p:nvSpPr>
          <p:cNvPr id="90" name="RubrikFot"/>
          <p:cNvSpPr txBox="1">
            <a:spLocks noChangeArrowheads="1"/>
          </p:cNvSpPr>
          <p:nvPr/>
        </p:nvSpPr>
        <p:spPr bwMode="auto">
          <a:xfrm>
            <a:off x="-1323651" y="328498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Annan har svarat</a:t>
            </a:r>
            <a:endParaRPr lang="sv-SE" sz="1100" dirty="0"/>
          </a:p>
        </p:txBody>
      </p:sp>
      <p:graphicFrame>
        <p:nvGraphicFramePr>
          <p:cNvPr id="35" name="FR12"/>
          <p:cNvGraphicFramePr>
            <a:graphicFrameLocks noChangeAspect="1"/>
          </p:cNvGraphicFramePr>
          <p:nvPr/>
        </p:nvGraphicFramePr>
        <p:xfrm>
          <a:off x="-684584" y="1988840"/>
          <a:ext cx="9687422" cy="763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endParaRPr lang="en-US" dirty="0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462392" y="177281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111125" y="1628800"/>
            <a:ext cx="50369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Tänk dig ett i alla avseenden perfekt vård- och omsorgsboende.                    Hur nära eller långt ifrån ett sådant vård- och omsorgsboende är ditt boende?</a:t>
            </a:r>
            <a:endParaRPr lang="en-GB" sz="1100" dirty="0"/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604448" y="2276872"/>
          <a:ext cx="423862" cy="1429317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4179119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4185469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393305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402036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402036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402036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402036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402036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402036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3933056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nöjd</a:t>
            </a:r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402036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402036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402036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39330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402036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12" name="Text Box 19"/>
          <p:cNvSpPr txBox="1">
            <a:spLocks noChangeArrowheads="1"/>
          </p:cNvSpPr>
          <p:nvPr/>
        </p:nvSpPr>
        <p:spPr bwMode="auto">
          <a:xfrm>
            <a:off x="260525" y="2132856"/>
            <a:ext cx="2047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GB" sz="1100" dirty="0" err="1"/>
              <a:t>Totalt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 smtClean="0"/>
              <a:t>staden</a:t>
            </a:r>
            <a:endParaRPr lang="en-GB" sz="1100" dirty="0"/>
          </a:p>
        </p:txBody>
      </p:sp>
      <p:sp>
        <p:nvSpPr>
          <p:cNvPr id="18525" name="RubrikFot"/>
          <p:cNvSpPr txBox="1">
            <a:spLocks noChangeArrowheads="1"/>
          </p:cNvSpPr>
          <p:nvPr/>
        </p:nvSpPr>
        <p:spPr bwMode="auto">
          <a:xfrm>
            <a:off x="-1332656" y="256490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enkäten själv</a:t>
            </a:r>
            <a:endParaRPr lang="sv-SE" sz="1100" dirty="0"/>
          </a:p>
        </p:txBody>
      </p:sp>
      <p:sp>
        <p:nvSpPr>
          <p:cNvPr id="86" name="Platshållare för bildnummer 81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89" name="RubrikFot"/>
          <p:cNvSpPr txBox="1">
            <a:spLocks noChangeArrowheads="1"/>
          </p:cNvSpPr>
          <p:nvPr/>
        </p:nvSpPr>
        <p:spPr bwMode="auto">
          <a:xfrm>
            <a:off x="-1323651" y="2960563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Besvarat tillsammans med annan</a:t>
            </a:r>
            <a:endParaRPr lang="sv-SE" sz="1100" dirty="0"/>
          </a:p>
        </p:txBody>
      </p:sp>
      <p:sp>
        <p:nvSpPr>
          <p:cNvPr id="90" name="RubrikFot"/>
          <p:cNvSpPr txBox="1">
            <a:spLocks noChangeArrowheads="1"/>
          </p:cNvSpPr>
          <p:nvPr/>
        </p:nvSpPr>
        <p:spPr bwMode="auto">
          <a:xfrm>
            <a:off x="-1323651" y="3284984"/>
            <a:ext cx="3681413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sv-SE" sz="1100" dirty="0" smtClean="0"/>
              <a:t>Annan har svarat</a:t>
            </a:r>
            <a:endParaRPr lang="sv-SE" sz="1100" dirty="0"/>
          </a:p>
        </p:txBody>
      </p:sp>
      <p:graphicFrame>
        <p:nvGraphicFramePr>
          <p:cNvPr id="35" name="FR12"/>
          <p:cNvGraphicFramePr>
            <a:graphicFrameLocks noChangeAspect="1"/>
          </p:cNvGraphicFramePr>
          <p:nvPr/>
        </p:nvGraphicFramePr>
        <p:xfrm>
          <a:off x="-684584" y="1988840"/>
          <a:ext cx="9687422" cy="763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Kommunal regi och privat regi jämfört med totalt 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5320"/>
            <a:ext cx="7772400" cy="533400"/>
          </a:xfrm>
        </p:spPr>
        <p:txBody>
          <a:bodyPr/>
          <a:lstStyle/>
          <a:p>
            <a:r>
              <a:rPr lang="sv-SE" dirty="0" smtClean="0"/>
              <a:t>Innehåll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550" y="1699914"/>
            <a:ext cx="74882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v-SE" kern="0" dirty="0" smtClean="0">
                <a:latin typeface="+mn-lt"/>
              </a:rPr>
              <a:t>Bakgrund och syfte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v-SE" kern="0" dirty="0" smtClean="0">
                <a:latin typeface="+mn-lt"/>
              </a:rPr>
              <a:t>Genomförande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Bakgrundsfrågor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v-SE" kern="0" dirty="0" smtClean="0">
                <a:latin typeface="+mn-lt"/>
              </a:rPr>
              <a:t>Resultat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v-SE" kern="0" dirty="0" smtClean="0"/>
              <a:t>NKI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v-SE" kern="0" dirty="0" smtClean="0"/>
              <a:t>Totalt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v-SE" kern="0" dirty="0" smtClean="0"/>
              <a:t>Svarat själv jämfört med totalt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v-SE" kern="0" dirty="0" smtClean="0"/>
              <a:t>Kommunal regi och privat regi jämfört med totalt</a:t>
            </a: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sv-SE" kern="0" dirty="0" smtClean="0"/>
              <a:t>Andel som anger ”stämmer bra eller helt” per stadsdel</a:t>
            </a:r>
            <a:endParaRPr lang="sv-SE" kern="0" dirty="0" smtClean="0">
              <a:latin typeface="+mn-lt"/>
            </a:endParaRPr>
          </a:p>
          <a:p>
            <a:pPr marL="800100" lvl="1" indent="-342900" algn="l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kumimoji="0" lang="sv-S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Fr1c"/>
          <p:cNvGraphicFramePr>
            <a:graphicFrameLocks noChangeAspect="1"/>
          </p:cNvGraphicFramePr>
          <p:nvPr/>
        </p:nvGraphicFramePr>
        <p:xfrm>
          <a:off x="2382838" y="2874615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4" name="Fr1d"/>
          <p:cNvGraphicFramePr>
            <a:graphicFrameLocks noChangeAspect="1"/>
          </p:cNvGraphicFramePr>
          <p:nvPr/>
        </p:nvGraphicFramePr>
        <p:xfrm>
          <a:off x="2390775" y="361193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5" name="Fr1e"/>
          <p:cNvGraphicFramePr>
            <a:graphicFrameLocks noChangeAspect="1"/>
          </p:cNvGraphicFramePr>
          <p:nvPr/>
        </p:nvGraphicFramePr>
        <p:xfrm>
          <a:off x="2384425" y="44132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200" name="Text Box 203"/>
          <p:cNvSpPr txBox="1">
            <a:spLocks noChangeArrowheads="1"/>
          </p:cNvSpPr>
          <p:nvPr/>
        </p:nvSpPr>
        <p:spPr bwMode="auto">
          <a:xfrm>
            <a:off x="41275" y="5108228"/>
            <a:ext cx="4151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har själv haft möjlighet att välja vilket boende jag ska bo på</a:t>
            </a:r>
          </a:p>
        </p:txBody>
      </p:sp>
      <p:sp>
        <p:nvSpPr>
          <p:cNvPr id="8201" name="Line 225"/>
          <p:cNvSpPr>
            <a:spLocks noChangeShapeType="1"/>
          </p:cNvSpPr>
          <p:nvPr/>
        </p:nvSpPr>
        <p:spPr bwMode="auto">
          <a:xfrm>
            <a:off x="4191000" y="5840065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2" name="Line 226"/>
          <p:cNvSpPr>
            <a:spLocks noChangeShapeType="1"/>
          </p:cNvSpPr>
          <p:nvPr/>
        </p:nvSpPr>
        <p:spPr bwMode="auto">
          <a:xfrm>
            <a:off x="8366125" y="5838478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3" name="Text Box 45"/>
          <p:cNvSpPr txBox="1">
            <a:spLocks noChangeArrowheads="1"/>
          </p:cNvSpPr>
          <p:nvPr/>
        </p:nvSpPr>
        <p:spPr bwMode="auto">
          <a:xfrm>
            <a:off x="2141538" y="5343178"/>
            <a:ext cx="2047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04" name="Text Box 224"/>
          <p:cNvSpPr txBox="1">
            <a:spLocks noChangeArrowheads="1"/>
          </p:cNvSpPr>
          <p:nvPr/>
        </p:nvSpPr>
        <p:spPr bwMode="auto">
          <a:xfrm>
            <a:off x="4027488" y="5861696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0%</a:t>
            </a:r>
          </a:p>
        </p:txBody>
      </p:sp>
      <p:sp>
        <p:nvSpPr>
          <p:cNvPr id="8205" name="Text Box 223"/>
          <p:cNvSpPr txBox="1">
            <a:spLocks noChangeArrowheads="1"/>
          </p:cNvSpPr>
          <p:nvPr/>
        </p:nvSpPr>
        <p:spPr bwMode="auto">
          <a:xfrm>
            <a:off x="8153400" y="5863283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820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4302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endParaRPr lang="en-US" dirty="0" smtClean="0"/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980728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1" name="Text Box 40"/>
          <p:cNvSpPr txBox="1">
            <a:spLocks noChangeArrowheads="1"/>
          </p:cNvSpPr>
          <p:nvPr/>
        </p:nvSpPr>
        <p:spPr bwMode="auto">
          <a:xfrm>
            <a:off x="2144713" y="1374428"/>
            <a:ext cx="20478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</p:txBody>
      </p:sp>
      <p:sp>
        <p:nvSpPr>
          <p:cNvPr id="8212" name="Text Box 41"/>
          <p:cNvSpPr txBox="1">
            <a:spLocks noChangeArrowheads="1"/>
          </p:cNvSpPr>
          <p:nvPr/>
        </p:nvSpPr>
        <p:spPr bwMode="auto">
          <a:xfrm>
            <a:off x="2152650" y="2168178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13" name="Text Box 42"/>
          <p:cNvSpPr txBox="1">
            <a:spLocks noChangeArrowheads="1"/>
          </p:cNvSpPr>
          <p:nvPr/>
        </p:nvSpPr>
        <p:spPr bwMode="auto">
          <a:xfrm>
            <a:off x="2146300" y="2976215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14" name="Text Box 43"/>
          <p:cNvSpPr txBox="1">
            <a:spLocks noChangeArrowheads="1"/>
          </p:cNvSpPr>
          <p:nvPr/>
        </p:nvSpPr>
        <p:spPr bwMode="auto">
          <a:xfrm>
            <a:off x="2139950" y="3755678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15" name="Text Box 44"/>
          <p:cNvSpPr txBox="1">
            <a:spLocks noChangeArrowheads="1"/>
          </p:cNvSpPr>
          <p:nvPr/>
        </p:nvSpPr>
        <p:spPr bwMode="auto">
          <a:xfrm>
            <a:off x="2147888" y="4535140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16" name="Text Box 197"/>
          <p:cNvSpPr txBox="1">
            <a:spLocks noChangeArrowheads="1"/>
          </p:cNvSpPr>
          <p:nvPr/>
        </p:nvSpPr>
        <p:spPr bwMode="auto">
          <a:xfrm>
            <a:off x="1343025" y="1134715"/>
            <a:ext cx="284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Personalen bemöter mig på ett bra sätt</a:t>
            </a:r>
          </a:p>
        </p:txBody>
      </p:sp>
      <p:sp>
        <p:nvSpPr>
          <p:cNvPr id="8217" name="Text Box 199"/>
          <p:cNvSpPr txBox="1">
            <a:spLocks noChangeArrowheads="1"/>
          </p:cNvSpPr>
          <p:nvPr/>
        </p:nvSpPr>
        <p:spPr bwMode="auto">
          <a:xfrm>
            <a:off x="-57150" y="1916014"/>
            <a:ext cx="4246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Personalen är lyhörd och frågar hur jag vill att hjälpen ska utföras</a:t>
            </a:r>
          </a:p>
        </p:txBody>
      </p:sp>
      <p:sp>
        <p:nvSpPr>
          <p:cNvPr id="8218" name="Text Box 200"/>
          <p:cNvSpPr txBox="1">
            <a:spLocks noChangeArrowheads="1"/>
          </p:cNvSpPr>
          <p:nvPr/>
        </p:nvSpPr>
        <p:spPr bwMode="auto">
          <a:xfrm>
            <a:off x="36513" y="2733576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har möjlighet att påverka min vardag</a:t>
            </a:r>
          </a:p>
        </p:txBody>
      </p:sp>
      <p:sp>
        <p:nvSpPr>
          <p:cNvPr id="8219" name="Text Box 201"/>
          <p:cNvSpPr txBox="1">
            <a:spLocks noChangeArrowheads="1"/>
          </p:cNvSpPr>
          <p:nvPr/>
        </p:nvSpPr>
        <p:spPr bwMode="auto">
          <a:xfrm>
            <a:off x="34925" y="3513039"/>
            <a:ext cx="4151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kommer ut i friska luften när jag vill</a:t>
            </a:r>
          </a:p>
        </p:txBody>
      </p:sp>
      <p:sp>
        <p:nvSpPr>
          <p:cNvPr id="8220" name="Text Box 202"/>
          <p:cNvSpPr txBox="1">
            <a:spLocks noChangeArrowheads="1"/>
          </p:cNvSpPr>
          <p:nvPr/>
        </p:nvSpPr>
        <p:spPr bwMode="auto">
          <a:xfrm>
            <a:off x="42863" y="4319240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är nöjd med de aktiviteter som erbjuds på mitt boende</a:t>
            </a:r>
          </a:p>
        </p:txBody>
      </p:sp>
      <p:graphicFrame>
        <p:nvGraphicFramePr>
          <p:cNvPr id="5472" name="Fr1aTABELL"/>
          <p:cNvGraphicFramePr>
            <a:graphicFrameLocks noGrp="1"/>
          </p:cNvGraphicFramePr>
          <p:nvPr/>
        </p:nvGraphicFramePr>
        <p:xfrm>
          <a:off x="8574088" y="1379190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73" name="Fr1bTABELL"/>
          <p:cNvGraphicFramePr>
            <a:graphicFrameLocks noGrp="1"/>
          </p:cNvGraphicFramePr>
          <p:nvPr/>
        </p:nvGraphicFramePr>
        <p:xfrm>
          <a:off x="8562975" y="2196753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85" name="Fr1cTABELL"/>
          <p:cNvGraphicFramePr>
            <a:graphicFrameLocks noGrp="1"/>
          </p:cNvGraphicFramePr>
          <p:nvPr/>
        </p:nvGraphicFramePr>
        <p:xfrm>
          <a:off x="8561388" y="2995265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97" name="Fr1dTABELL"/>
          <p:cNvGraphicFramePr>
            <a:graphicFrameLocks noGrp="1"/>
          </p:cNvGraphicFramePr>
          <p:nvPr/>
        </p:nvGraphicFramePr>
        <p:xfrm>
          <a:off x="8559800" y="3793778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09" name="Fr1eTABELL"/>
          <p:cNvGraphicFramePr>
            <a:graphicFrameLocks noGrp="1"/>
          </p:cNvGraphicFramePr>
          <p:nvPr/>
        </p:nvGraphicFramePr>
        <p:xfrm>
          <a:off x="8558213" y="4573240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21" name="Fr1fTABELL"/>
          <p:cNvGraphicFramePr>
            <a:graphicFrameLocks noGrp="1"/>
          </p:cNvGraphicFramePr>
          <p:nvPr/>
        </p:nvGraphicFramePr>
        <p:xfrm>
          <a:off x="8566150" y="5362228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6176862"/>
            <a:ext cx="6554729" cy="252413"/>
            <a:chOff x="497" y="3810"/>
            <a:chExt cx="4501" cy="159"/>
          </a:xfrm>
        </p:grpSpPr>
        <p:sp>
          <p:nvSpPr>
            <p:cNvPr id="56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7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8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59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0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1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3172" y="6451525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5340" y="645152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9476" y="64420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3137" y="645152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0432" y="643247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Fr1f"/>
          <p:cNvGraphicFramePr>
            <a:graphicFrameLocks noChangeAspect="1"/>
          </p:cNvGraphicFramePr>
          <p:nvPr/>
        </p:nvGraphicFramePr>
        <p:xfrm>
          <a:off x="2392363" y="5158407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3" name="Fr1a"/>
          <p:cNvGraphicFramePr>
            <a:graphicFrameLocks noChangeAspect="1"/>
          </p:cNvGraphicFramePr>
          <p:nvPr/>
        </p:nvGraphicFramePr>
        <p:xfrm>
          <a:off x="2381250" y="1272828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6" name="Fr1b"/>
          <p:cNvGraphicFramePr>
            <a:graphicFrameLocks noChangeAspect="1"/>
          </p:cNvGraphicFramePr>
          <p:nvPr/>
        </p:nvGraphicFramePr>
        <p:xfrm>
          <a:off x="2389188" y="2080865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11"/>
          <p:cNvSpPr>
            <a:spLocks noChangeShapeType="1"/>
          </p:cNvSpPr>
          <p:nvPr/>
        </p:nvSpPr>
        <p:spPr bwMode="auto">
          <a:xfrm>
            <a:off x="8388424" y="5085184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8153400" y="5130800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9223" name="Line 4"/>
          <p:cNvSpPr>
            <a:spLocks noChangeShapeType="1"/>
          </p:cNvSpPr>
          <p:nvPr/>
        </p:nvSpPr>
        <p:spPr bwMode="auto">
          <a:xfrm>
            <a:off x="4211960" y="5086771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26" name="Text Box 22"/>
          <p:cNvSpPr txBox="1">
            <a:spLocks noChangeArrowheads="1"/>
          </p:cNvSpPr>
          <p:nvPr/>
        </p:nvSpPr>
        <p:spPr bwMode="auto">
          <a:xfrm>
            <a:off x="2123728" y="4511675"/>
            <a:ext cx="204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4027488" y="5129213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0%</a:t>
            </a:r>
          </a:p>
        </p:txBody>
      </p:sp>
      <p:sp>
        <p:nvSpPr>
          <p:cNvPr id="9228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430212"/>
          </a:xfrm>
        </p:spPr>
        <p:txBody>
          <a:bodyPr/>
          <a:lstStyle/>
          <a:p>
            <a:pPr eaLnBrk="1" hangingPunct="1"/>
            <a:r>
              <a:rPr lang="sv-SE" smtClean="0"/>
              <a:t>Resultat</a:t>
            </a:r>
            <a:endParaRPr lang="en-US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428038" y="941388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2144713" y="1325563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2152650" y="2119313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2146300" y="2927350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2139950" y="3706813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9237" name="Text Box 131"/>
          <p:cNvSpPr txBox="1">
            <a:spLocks noChangeArrowheads="1"/>
          </p:cNvSpPr>
          <p:nvPr/>
        </p:nvSpPr>
        <p:spPr bwMode="auto">
          <a:xfrm>
            <a:off x="1343025" y="1085850"/>
            <a:ext cx="284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Maten smakar bra</a:t>
            </a:r>
          </a:p>
        </p:txBody>
      </p:sp>
      <p:sp>
        <p:nvSpPr>
          <p:cNvPr id="9238" name="Text Box 132"/>
          <p:cNvSpPr txBox="1">
            <a:spLocks noChangeArrowheads="1"/>
          </p:cNvSpPr>
          <p:nvPr/>
        </p:nvSpPr>
        <p:spPr bwMode="auto">
          <a:xfrm>
            <a:off x="-57150" y="1893888"/>
            <a:ext cx="4246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Måltiderna är en trevlig stund på dagen</a:t>
            </a:r>
          </a:p>
        </p:txBody>
      </p:sp>
      <p:sp>
        <p:nvSpPr>
          <p:cNvPr id="9239" name="Text Box 133"/>
          <p:cNvSpPr txBox="1">
            <a:spLocks noChangeArrowheads="1"/>
          </p:cNvSpPr>
          <p:nvPr/>
        </p:nvSpPr>
        <p:spPr bwMode="auto">
          <a:xfrm>
            <a:off x="36513" y="2711450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är nöjd med mitt boende</a:t>
            </a:r>
          </a:p>
        </p:txBody>
      </p:sp>
      <p:sp>
        <p:nvSpPr>
          <p:cNvPr id="9240" name="Text Box 134"/>
          <p:cNvSpPr txBox="1">
            <a:spLocks noChangeArrowheads="1"/>
          </p:cNvSpPr>
          <p:nvPr/>
        </p:nvSpPr>
        <p:spPr bwMode="auto">
          <a:xfrm>
            <a:off x="34925" y="3490913"/>
            <a:ext cx="4151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Boendet uppfyller mina förväntningar</a:t>
            </a:r>
          </a:p>
        </p:txBody>
      </p:sp>
      <p:sp>
        <p:nvSpPr>
          <p:cNvPr id="9241" name="Text Box 135"/>
          <p:cNvSpPr txBox="1">
            <a:spLocks noChangeArrowheads="1"/>
          </p:cNvSpPr>
          <p:nvPr/>
        </p:nvSpPr>
        <p:spPr bwMode="auto">
          <a:xfrm>
            <a:off x="42863" y="4270375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känner mig trygg på mitt boende</a:t>
            </a:r>
          </a:p>
        </p:txBody>
      </p:sp>
      <p:graphicFrame>
        <p:nvGraphicFramePr>
          <p:cNvPr id="26862" name="Fr1gTABELL"/>
          <p:cNvGraphicFramePr>
            <a:graphicFrameLocks noGrp="1"/>
          </p:cNvGraphicFramePr>
          <p:nvPr/>
        </p:nvGraphicFramePr>
        <p:xfrm>
          <a:off x="8574088" y="1330325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874" name="Fr1hTABELL"/>
          <p:cNvGraphicFramePr>
            <a:graphicFrameLocks noGrp="1"/>
          </p:cNvGraphicFramePr>
          <p:nvPr/>
        </p:nvGraphicFramePr>
        <p:xfrm>
          <a:off x="8562975" y="2147888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886" name="Fr1iTABELL"/>
          <p:cNvGraphicFramePr>
            <a:graphicFrameLocks noGrp="1"/>
          </p:cNvGraphicFramePr>
          <p:nvPr/>
        </p:nvGraphicFramePr>
        <p:xfrm>
          <a:off x="8561388" y="2946400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898" name="Fr1jTABELL"/>
          <p:cNvGraphicFramePr>
            <a:graphicFrameLocks noGrp="1"/>
          </p:cNvGraphicFramePr>
          <p:nvPr/>
        </p:nvGraphicFramePr>
        <p:xfrm>
          <a:off x="8559800" y="3744913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910" name="Fr1kTABELL"/>
          <p:cNvGraphicFramePr>
            <a:graphicFrameLocks noGrp="1"/>
          </p:cNvGraphicFramePr>
          <p:nvPr/>
        </p:nvGraphicFramePr>
        <p:xfrm>
          <a:off x="8558213" y="4524375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2589270" y="5407917"/>
            <a:ext cx="6554729" cy="252413"/>
            <a:chOff x="497" y="3810"/>
            <a:chExt cx="4501" cy="159"/>
          </a:xfrm>
        </p:grpSpPr>
        <p:sp>
          <p:nvSpPr>
            <p:cNvPr id="51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2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3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54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55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6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7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8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59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0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72" y="5682580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40" y="568258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476" y="567305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37" y="568258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566353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Fr1g"/>
          <p:cNvGraphicFramePr>
            <a:graphicFrameLocks noChangeAspect="1"/>
          </p:cNvGraphicFramePr>
          <p:nvPr/>
        </p:nvGraphicFramePr>
        <p:xfrm>
          <a:off x="2381250" y="122396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5" name="Fr1h"/>
          <p:cNvGraphicFramePr>
            <a:graphicFrameLocks noChangeAspect="1"/>
          </p:cNvGraphicFramePr>
          <p:nvPr/>
        </p:nvGraphicFramePr>
        <p:xfrm>
          <a:off x="2389188" y="203200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6" name="Fr1i"/>
          <p:cNvGraphicFramePr>
            <a:graphicFrameLocks noChangeAspect="1"/>
          </p:cNvGraphicFramePr>
          <p:nvPr/>
        </p:nvGraphicFramePr>
        <p:xfrm>
          <a:off x="2382838" y="28257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7" name="Fr1j"/>
          <p:cNvGraphicFramePr>
            <a:graphicFrameLocks noChangeAspect="1"/>
          </p:cNvGraphicFramePr>
          <p:nvPr/>
        </p:nvGraphicFramePr>
        <p:xfrm>
          <a:off x="2390775" y="361950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8" name="Fr1k"/>
          <p:cNvGraphicFramePr>
            <a:graphicFrameLocks noChangeAspect="1"/>
          </p:cNvGraphicFramePr>
          <p:nvPr/>
        </p:nvGraphicFramePr>
        <p:xfrm>
          <a:off x="2411760" y="4437112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ubrik 1"/>
          <p:cNvSpPr>
            <a:spLocks noGrp="1"/>
          </p:cNvSpPr>
          <p:nvPr>
            <p:ph type="title" idx="4294967295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br>
              <a:rPr lang="sv-SE" dirty="0" smtClean="0"/>
            </a:br>
            <a:endParaRPr lang="en-US" dirty="0" smtClean="0"/>
          </a:p>
        </p:txBody>
      </p:sp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8389938" y="69269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ext Box 131"/>
          <p:cNvSpPr txBox="1">
            <a:spLocks noChangeArrowheads="1"/>
          </p:cNvSpPr>
          <p:nvPr/>
        </p:nvSpPr>
        <p:spPr bwMode="auto">
          <a:xfrm>
            <a:off x="111125" y="732036"/>
            <a:ext cx="39568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Om du gör en sammantagen bedömning av kvaliteten i ditt vård- och omsorgsboende, hur nöjd är du då?</a:t>
            </a:r>
            <a:endParaRPr lang="sv-SE" sz="1100" dirty="0"/>
          </a:p>
        </p:txBody>
      </p:sp>
      <p:sp>
        <p:nvSpPr>
          <p:cNvPr id="18443" name="Text Box 133"/>
          <p:cNvSpPr txBox="1">
            <a:spLocks noChangeArrowheads="1"/>
          </p:cNvSpPr>
          <p:nvPr/>
        </p:nvSpPr>
        <p:spPr bwMode="auto">
          <a:xfrm>
            <a:off x="1" y="2474714"/>
            <a:ext cx="436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100" dirty="0" smtClean="0"/>
              <a:t>Hur väl uppfyller ditt vård- och omsorgsboende dina förväntningar?</a:t>
            </a:r>
            <a:endParaRPr lang="sv-SE" sz="1100" dirty="0"/>
          </a:p>
        </p:txBody>
      </p:sp>
      <p:sp>
        <p:nvSpPr>
          <p:cNvPr id="18444" name="Text Box 135"/>
          <p:cNvSpPr txBox="1">
            <a:spLocks noChangeArrowheads="1"/>
          </p:cNvSpPr>
          <p:nvPr/>
        </p:nvSpPr>
        <p:spPr bwMode="auto">
          <a:xfrm>
            <a:off x="144463" y="3925490"/>
            <a:ext cx="428352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Tänk dig ett i alla avseenden perfekt vård- och omsorgsboende.                    Hur nära eller långt ifrån ett sådant vård- och omsorgsboende är ditt boende?</a:t>
            </a:r>
            <a:endParaRPr lang="en-GB" sz="1100" dirty="0"/>
          </a:p>
        </p:txBody>
      </p:sp>
      <p:graphicFrame>
        <p:nvGraphicFramePr>
          <p:cNvPr id="26944" name="FR12TABELL"/>
          <p:cNvGraphicFramePr>
            <a:graphicFrameLocks noGrp="1"/>
          </p:cNvGraphicFramePr>
          <p:nvPr/>
        </p:nvGraphicFramePr>
        <p:xfrm>
          <a:off x="8523288" y="1170533"/>
          <a:ext cx="423862" cy="713631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8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5685755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569210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159"/>
          <p:cNvSpPr txBox="1">
            <a:spLocks noChangeArrowheads="1"/>
          </p:cNvSpPr>
          <p:nvPr/>
        </p:nvSpPr>
        <p:spPr bwMode="auto">
          <a:xfrm>
            <a:off x="2930525" y="5401592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/>
              <a:t>10 </a:t>
            </a:r>
            <a:r>
              <a:rPr lang="en-GB" sz="1000" dirty="0" err="1"/>
              <a:t>Mycket</a:t>
            </a:r>
            <a:r>
              <a:rPr lang="en-GB" sz="1000" dirty="0"/>
              <a:t> </a:t>
            </a:r>
            <a:r>
              <a:rPr lang="en-GB" sz="1000" dirty="0" err="1"/>
              <a:t>långt</a:t>
            </a:r>
            <a:r>
              <a:rPr lang="en-GB" sz="1000" dirty="0"/>
              <a:t> </a:t>
            </a:r>
            <a:r>
              <a:rPr lang="en-GB" sz="1000" dirty="0" err="1"/>
              <a:t>ifrån</a:t>
            </a:r>
            <a:endParaRPr lang="en-GB" sz="1000" dirty="0"/>
          </a:p>
        </p:txBody>
      </p:sp>
      <p:sp>
        <p:nvSpPr>
          <p:cNvPr id="18453" name="Rectangle 161"/>
          <p:cNvSpPr>
            <a:spLocks noChangeArrowheads="1"/>
          </p:cNvSpPr>
          <p:nvPr/>
        </p:nvSpPr>
        <p:spPr bwMode="auto">
          <a:xfrm>
            <a:off x="4778375" y="5488905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4" name="Rectangle 161"/>
          <p:cNvSpPr>
            <a:spLocks noChangeArrowheads="1"/>
          </p:cNvSpPr>
          <p:nvPr/>
        </p:nvSpPr>
        <p:spPr bwMode="auto">
          <a:xfrm>
            <a:off x="4321175" y="5488905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5" name="Rectangle 160"/>
          <p:cNvSpPr>
            <a:spLocks noChangeArrowheads="1"/>
          </p:cNvSpPr>
          <p:nvPr/>
        </p:nvSpPr>
        <p:spPr bwMode="auto">
          <a:xfrm>
            <a:off x="2870200" y="5488905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6" name="Rectangle 162"/>
          <p:cNvSpPr>
            <a:spLocks noChangeArrowheads="1"/>
          </p:cNvSpPr>
          <p:nvPr/>
        </p:nvSpPr>
        <p:spPr bwMode="auto">
          <a:xfrm>
            <a:off x="7067550" y="5488905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7" name="Rectangle 163"/>
          <p:cNvSpPr>
            <a:spLocks noChangeArrowheads="1"/>
          </p:cNvSpPr>
          <p:nvPr/>
        </p:nvSpPr>
        <p:spPr bwMode="auto">
          <a:xfrm>
            <a:off x="7526338" y="5488905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8" name="Rectangle 164"/>
          <p:cNvSpPr>
            <a:spLocks noChangeArrowheads="1"/>
          </p:cNvSpPr>
          <p:nvPr/>
        </p:nvSpPr>
        <p:spPr bwMode="auto">
          <a:xfrm>
            <a:off x="7970838" y="5488905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59" name="Text Box 165"/>
          <p:cNvSpPr txBox="1">
            <a:spLocks noChangeArrowheads="1"/>
          </p:cNvSpPr>
          <p:nvPr/>
        </p:nvSpPr>
        <p:spPr bwMode="auto">
          <a:xfrm>
            <a:off x="8005763" y="5401592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Mycket nära</a:t>
            </a:r>
          </a:p>
        </p:txBody>
      </p:sp>
      <p:sp>
        <p:nvSpPr>
          <p:cNvPr id="18460" name="Rectangle 161"/>
          <p:cNvSpPr>
            <a:spLocks noChangeArrowheads="1"/>
          </p:cNvSpPr>
          <p:nvPr/>
        </p:nvSpPr>
        <p:spPr bwMode="auto">
          <a:xfrm>
            <a:off x="5237163" y="5488905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1" name="Rectangle 161"/>
          <p:cNvSpPr>
            <a:spLocks noChangeArrowheads="1"/>
          </p:cNvSpPr>
          <p:nvPr/>
        </p:nvSpPr>
        <p:spPr bwMode="auto">
          <a:xfrm>
            <a:off x="5694363" y="5488905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2" name="Rectangle 161"/>
          <p:cNvSpPr>
            <a:spLocks noChangeArrowheads="1"/>
          </p:cNvSpPr>
          <p:nvPr/>
        </p:nvSpPr>
        <p:spPr bwMode="auto">
          <a:xfrm>
            <a:off x="6151563" y="5488905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63" name="Text Box 159"/>
          <p:cNvSpPr txBox="1">
            <a:spLocks noChangeArrowheads="1"/>
          </p:cNvSpPr>
          <p:nvPr/>
        </p:nvSpPr>
        <p:spPr bwMode="auto">
          <a:xfrm>
            <a:off x="4381500" y="5401592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464" name="Text Box 159"/>
          <p:cNvSpPr txBox="1">
            <a:spLocks noChangeArrowheads="1"/>
          </p:cNvSpPr>
          <p:nvPr/>
        </p:nvSpPr>
        <p:spPr bwMode="auto">
          <a:xfrm>
            <a:off x="4862513" y="5401592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465" name="Text Box 159"/>
          <p:cNvSpPr txBox="1">
            <a:spLocks noChangeArrowheads="1"/>
          </p:cNvSpPr>
          <p:nvPr/>
        </p:nvSpPr>
        <p:spPr bwMode="auto">
          <a:xfrm>
            <a:off x="5294313" y="5401592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466" name="Text Box 159"/>
          <p:cNvSpPr txBox="1">
            <a:spLocks noChangeArrowheads="1"/>
          </p:cNvSpPr>
          <p:nvPr/>
        </p:nvSpPr>
        <p:spPr bwMode="auto">
          <a:xfrm>
            <a:off x="5764213" y="5401592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467" name="Text Box 159"/>
          <p:cNvSpPr txBox="1">
            <a:spLocks noChangeArrowheads="1"/>
          </p:cNvSpPr>
          <p:nvPr/>
        </p:nvSpPr>
        <p:spPr bwMode="auto">
          <a:xfrm>
            <a:off x="6216650" y="5401592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468" name="Text Box 159"/>
          <p:cNvSpPr txBox="1">
            <a:spLocks noChangeArrowheads="1"/>
          </p:cNvSpPr>
          <p:nvPr/>
        </p:nvSpPr>
        <p:spPr bwMode="auto">
          <a:xfrm>
            <a:off x="6673850" y="5401592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469" name="Text Box 159"/>
          <p:cNvSpPr txBox="1">
            <a:spLocks noChangeArrowheads="1"/>
          </p:cNvSpPr>
          <p:nvPr/>
        </p:nvSpPr>
        <p:spPr bwMode="auto">
          <a:xfrm>
            <a:off x="7586663" y="5401592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470" name="Text Box 159"/>
          <p:cNvSpPr txBox="1">
            <a:spLocks noChangeArrowheads="1"/>
          </p:cNvSpPr>
          <p:nvPr/>
        </p:nvSpPr>
        <p:spPr bwMode="auto">
          <a:xfrm>
            <a:off x="7143750" y="5401592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471" name="Rectangle 162"/>
          <p:cNvSpPr>
            <a:spLocks noChangeArrowheads="1"/>
          </p:cNvSpPr>
          <p:nvPr/>
        </p:nvSpPr>
        <p:spPr bwMode="auto">
          <a:xfrm>
            <a:off x="6610350" y="5488905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2" name="Text Box 159"/>
          <p:cNvSpPr txBox="1">
            <a:spLocks noChangeArrowheads="1"/>
          </p:cNvSpPr>
          <p:nvPr/>
        </p:nvSpPr>
        <p:spPr bwMode="auto">
          <a:xfrm>
            <a:off x="2803525" y="361235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I mycket låg grad</a:t>
            </a:r>
          </a:p>
        </p:txBody>
      </p:sp>
      <p:sp>
        <p:nvSpPr>
          <p:cNvPr id="18473" name="Rectangle 161"/>
          <p:cNvSpPr>
            <a:spLocks noChangeArrowheads="1"/>
          </p:cNvSpPr>
          <p:nvPr/>
        </p:nvSpPr>
        <p:spPr bwMode="auto">
          <a:xfrm>
            <a:off x="4651375" y="369966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4" name="Rectangle 161"/>
          <p:cNvSpPr>
            <a:spLocks noChangeArrowheads="1"/>
          </p:cNvSpPr>
          <p:nvPr/>
        </p:nvSpPr>
        <p:spPr bwMode="auto">
          <a:xfrm>
            <a:off x="4194175" y="369966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5" name="Rectangle 160"/>
          <p:cNvSpPr>
            <a:spLocks noChangeArrowheads="1"/>
          </p:cNvSpPr>
          <p:nvPr/>
        </p:nvSpPr>
        <p:spPr bwMode="auto">
          <a:xfrm>
            <a:off x="2743200" y="369966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6" name="Rectangle 162"/>
          <p:cNvSpPr>
            <a:spLocks noChangeArrowheads="1"/>
          </p:cNvSpPr>
          <p:nvPr/>
        </p:nvSpPr>
        <p:spPr bwMode="auto">
          <a:xfrm>
            <a:off x="6940550" y="369966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7" name="Rectangle 163"/>
          <p:cNvSpPr>
            <a:spLocks noChangeArrowheads="1"/>
          </p:cNvSpPr>
          <p:nvPr/>
        </p:nvSpPr>
        <p:spPr bwMode="auto">
          <a:xfrm>
            <a:off x="7399338" y="369966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8" name="Rectangle 164"/>
          <p:cNvSpPr>
            <a:spLocks noChangeArrowheads="1"/>
          </p:cNvSpPr>
          <p:nvPr/>
        </p:nvSpPr>
        <p:spPr bwMode="auto">
          <a:xfrm>
            <a:off x="7843838" y="369966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79" name="Text Box 165"/>
          <p:cNvSpPr txBox="1">
            <a:spLocks noChangeArrowheads="1"/>
          </p:cNvSpPr>
          <p:nvPr/>
        </p:nvSpPr>
        <p:spPr bwMode="auto">
          <a:xfrm>
            <a:off x="7878763" y="3612356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 I mycket hög grad</a:t>
            </a:r>
          </a:p>
        </p:txBody>
      </p:sp>
      <p:sp>
        <p:nvSpPr>
          <p:cNvPr id="18480" name="Rectangle 161"/>
          <p:cNvSpPr>
            <a:spLocks noChangeArrowheads="1"/>
          </p:cNvSpPr>
          <p:nvPr/>
        </p:nvSpPr>
        <p:spPr bwMode="auto">
          <a:xfrm>
            <a:off x="5110163" y="369966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1" name="Rectangle 161"/>
          <p:cNvSpPr>
            <a:spLocks noChangeArrowheads="1"/>
          </p:cNvSpPr>
          <p:nvPr/>
        </p:nvSpPr>
        <p:spPr bwMode="auto">
          <a:xfrm>
            <a:off x="5567363" y="369966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2" name="Rectangle 161"/>
          <p:cNvSpPr>
            <a:spLocks noChangeArrowheads="1"/>
          </p:cNvSpPr>
          <p:nvPr/>
        </p:nvSpPr>
        <p:spPr bwMode="auto">
          <a:xfrm>
            <a:off x="6024563" y="369966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83" name="Text Box 159"/>
          <p:cNvSpPr txBox="1">
            <a:spLocks noChangeArrowheads="1"/>
          </p:cNvSpPr>
          <p:nvPr/>
        </p:nvSpPr>
        <p:spPr bwMode="auto">
          <a:xfrm>
            <a:off x="4254500" y="36123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484" name="Text Box 159"/>
          <p:cNvSpPr txBox="1">
            <a:spLocks noChangeArrowheads="1"/>
          </p:cNvSpPr>
          <p:nvPr/>
        </p:nvSpPr>
        <p:spPr bwMode="auto">
          <a:xfrm>
            <a:off x="4735513" y="36123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485" name="Text Box 159"/>
          <p:cNvSpPr txBox="1">
            <a:spLocks noChangeArrowheads="1"/>
          </p:cNvSpPr>
          <p:nvPr/>
        </p:nvSpPr>
        <p:spPr bwMode="auto">
          <a:xfrm>
            <a:off x="5167313" y="36123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486" name="Text Box 159"/>
          <p:cNvSpPr txBox="1">
            <a:spLocks noChangeArrowheads="1"/>
          </p:cNvSpPr>
          <p:nvPr/>
        </p:nvSpPr>
        <p:spPr bwMode="auto">
          <a:xfrm>
            <a:off x="5637213" y="36123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487" name="Text Box 159"/>
          <p:cNvSpPr txBox="1">
            <a:spLocks noChangeArrowheads="1"/>
          </p:cNvSpPr>
          <p:nvPr/>
        </p:nvSpPr>
        <p:spPr bwMode="auto">
          <a:xfrm>
            <a:off x="6089650" y="36123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488" name="Text Box 159"/>
          <p:cNvSpPr txBox="1">
            <a:spLocks noChangeArrowheads="1"/>
          </p:cNvSpPr>
          <p:nvPr/>
        </p:nvSpPr>
        <p:spPr bwMode="auto">
          <a:xfrm>
            <a:off x="6546850" y="36123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489" name="Text Box 159"/>
          <p:cNvSpPr txBox="1">
            <a:spLocks noChangeArrowheads="1"/>
          </p:cNvSpPr>
          <p:nvPr/>
        </p:nvSpPr>
        <p:spPr bwMode="auto">
          <a:xfrm>
            <a:off x="7459663" y="36123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490" name="Text Box 159"/>
          <p:cNvSpPr txBox="1">
            <a:spLocks noChangeArrowheads="1"/>
          </p:cNvSpPr>
          <p:nvPr/>
        </p:nvSpPr>
        <p:spPr bwMode="auto">
          <a:xfrm>
            <a:off x="7016750" y="361235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491" name="Rectangle 162"/>
          <p:cNvSpPr>
            <a:spLocks noChangeArrowheads="1"/>
          </p:cNvSpPr>
          <p:nvPr/>
        </p:nvSpPr>
        <p:spPr bwMode="auto">
          <a:xfrm>
            <a:off x="6483350" y="369966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2" name="Text Box 159"/>
          <p:cNvSpPr txBox="1">
            <a:spLocks noChangeArrowheads="1"/>
          </p:cNvSpPr>
          <p:nvPr/>
        </p:nvSpPr>
        <p:spPr bwMode="auto">
          <a:xfrm>
            <a:off x="2816225" y="2172196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10 Mycket missnöjd</a:t>
            </a:r>
          </a:p>
        </p:txBody>
      </p:sp>
      <p:sp>
        <p:nvSpPr>
          <p:cNvPr id="18493" name="Rectangle 161"/>
          <p:cNvSpPr>
            <a:spLocks noChangeArrowheads="1"/>
          </p:cNvSpPr>
          <p:nvPr/>
        </p:nvSpPr>
        <p:spPr bwMode="auto">
          <a:xfrm>
            <a:off x="4664075" y="2259509"/>
            <a:ext cx="114300" cy="95250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4" name="Rectangle 161"/>
          <p:cNvSpPr>
            <a:spLocks noChangeArrowheads="1"/>
          </p:cNvSpPr>
          <p:nvPr/>
        </p:nvSpPr>
        <p:spPr bwMode="auto">
          <a:xfrm>
            <a:off x="4206875" y="2259509"/>
            <a:ext cx="114300" cy="9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5" name="Rectangle 160"/>
          <p:cNvSpPr>
            <a:spLocks noChangeArrowheads="1"/>
          </p:cNvSpPr>
          <p:nvPr/>
        </p:nvSpPr>
        <p:spPr bwMode="auto">
          <a:xfrm>
            <a:off x="2755900" y="2259509"/>
            <a:ext cx="114300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6" name="Rectangle 162"/>
          <p:cNvSpPr>
            <a:spLocks noChangeArrowheads="1"/>
          </p:cNvSpPr>
          <p:nvPr/>
        </p:nvSpPr>
        <p:spPr bwMode="auto">
          <a:xfrm>
            <a:off x="6953250" y="2259509"/>
            <a:ext cx="114300" cy="95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7" name="Rectangle 163"/>
          <p:cNvSpPr>
            <a:spLocks noChangeArrowheads="1"/>
          </p:cNvSpPr>
          <p:nvPr/>
        </p:nvSpPr>
        <p:spPr bwMode="auto">
          <a:xfrm>
            <a:off x="7412038" y="2259509"/>
            <a:ext cx="114300" cy="95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8" name="Rectangle 164"/>
          <p:cNvSpPr>
            <a:spLocks noChangeArrowheads="1"/>
          </p:cNvSpPr>
          <p:nvPr/>
        </p:nvSpPr>
        <p:spPr bwMode="auto">
          <a:xfrm>
            <a:off x="7856538" y="2259509"/>
            <a:ext cx="114300" cy="952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499" name="Text Box 165"/>
          <p:cNvSpPr txBox="1">
            <a:spLocks noChangeArrowheads="1"/>
          </p:cNvSpPr>
          <p:nvPr/>
        </p:nvSpPr>
        <p:spPr bwMode="auto">
          <a:xfrm>
            <a:off x="7891463" y="2420888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/>
              <a:t>1 </a:t>
            </a:r>
            <a:r>
              <a:rPr lang="en-GB" sz="1000" dirty="0" err="1"/>
              <a:t>Mycket</a:t>
            </a:r>
            <a:r>
              <a:rPr lang="en-GB" sz="1000" dirty="0"/>
              <a:t> </a:t>
            </a:r>
            <a:r>
              <a:rPr lang="en-GB" sz="1000" dirty="0" err="1"/>
              <a:t>nöjd</a:t>
            </a:r>
            <a:endParaRPr lang="en-GB" sz="1000" dirty="0"/>
          </a:p>
        </p:txBody>
      </p:sp>
      <p:sp>
        <p:nvSpPr>
          <p:cNvPr id="18500" name="Rectangle 161"/>
          <p:cNvSpPr>
            <a:spLocks noChangeArrowheads="1"/>
          </p:cNvSpPr>
          <p:nvPr/>
        </p:nvSpPr>
        <p:spPr bwMode="auto">
          <a:xfrm>
            <a:off x="5122863" y="2259509"/>
            <a:ext cx="114300" cy="952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1" name="Rectangle 161"/>
          <p:cNvSpPr>
            <a:spLocks noChangeArrowheads="1"/>
          </p:cNvSpPr>
          <p:nvPr/>
        </p:nvSpPr>
        <p:spPr bwMode="auto">
          <a:xfrm>
            <a:off x="5580063" y="2259509"/>
            <a:ext cx="114300" cy="95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2" name="Rectangle 161"/>
          <p:cNvSpPr>
            <a:spLocks noChangeArrowheads="1"/>
          </p:cNvSpPr>
          <p:nvPr/>
        </p:nvSpPr>
        <p:spPr bwMode="auto">
          <a:xfrm>
            <a:off x="6037263" y="2259509"/>
            <a:ext cx="114300" cy="95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sp>
        <p:nvSpPr>
          <p:cNvPr id="18503" name="Text Box 159"/>
          <p:cNvSpPr txBox="1">
            <a:spLocks noChangeArrowheads="1"/>
          </p:cNvSpPr>
          <p:nvPr/>
        </p:nvSpPr>
        <p:spPr bwMode="auto">
          <a:xfrm>
            <a:off x="4267200" y="217219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9</a:t>
            </a:r>
          </a:p>
        </p:txBody>
      </p:sp>
      <p:sp>
        <p:nvSpPr>
          <p:cNvPr id="18504" name="Text Box 159"/>
          <p:cNvSpPr txBox="1">
            <a:spLocks noChangeArrowheads="1"/>
          </p:cNvSpPr>
          <p:nvPr/>
        </p:nvSpPr>
        <p:spPr bwMode="auto">
          <a:xfrm>
            <a:off x="4748213" y="217219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8</a:t>
            </a:r>
          </a:p>
        </p:txBody>
      </p:sp>
      <p:sp>
        <p:nvSpPr>
          <p:cNvPr id="18505" name="Text Box 159"/>
          <p:cNvSpPr txBox="1">
            <a:spLocks noChangeArrowheads="1"/>
          </p:cNvSpPr>
          <p:nvPr/>
        </p:nvSpPr>
        <p:spPr bwMode="auto">
          <a:xfrm>
            <a:off x="5180013" y="217219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7</a:t>
            </a:r>
            <a:endParaRPr lang="en-GB" sz="1000"/>
          </a:p>
        </p:txBody>
      </p:sp>
      <p:sp>
        <p:nvSpPr>
          <p:cNvPr id="18506" name="Text Box 159"/>
          <p:cNvSpPr txBox="1">
            <a:spLocks noChangeArrowheads="1"/>
          </p:cNvSpPr>
          <p:nvPr/>
        </p:nvSpPr>
        <p:spPr bwMode="auto">
          <a:xfrm>
            <a:off x="5649913" y="217219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6</a:t>
            </a:r>
            <a:endParaRPr lang="en-GB" sz="1000"/>
          </a:p>
        </p:txBody>
      </p:sp>
      <p:sp>
        <p:nvSpPr>
          <p:cNvPr id="18507" name="Text Box 159"/>
          <p:cNvSpPr txBox="1">
            <a:spLocks noChangeArrowheads="1"/>
          </p:cNvSpPr>
          <p:nvPr/>
        </p:nvSpPr>
        <p:spPr bwMode="auto">
          <a:xfrm>
            <a:off x="6102350" y="217219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5</a:t>
            </a:r>
            <a:endParaRPr lang="en-GB" sz="1000"/>
          </a:p>
        </p:txBody>
      </p:sp>
      <p:sp>
        <p:nvSpPr>
          <p:cNvPr id="18508" name="Text Box 159"/>
          <p:cNvSpPr txBox="1">
            <a:spLocks noChangeArrowheads="1"/>
          </p:cNvSpPr>
          <p:nvPr/>
        </p:nvSpPr>
        <p:spPr bwMode="auto">
          <a:xfrm>
            <a:off x="6559550" y="217219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4</a:t>
            </a:r>
            <a:endParaRPr lang="en-GB" sz="1000"/>
          </a:p>
        </p:txBody>
      </p:sp>
      <p:sp>
        <p:nvSpPr>
          <p:cNvPr id="18509" name="Text Box 159"/>
          <p:cNvSpPr txBox="1">
            <a:spLocks noChangeArrowheads="1"/>
          </p:cNvSpPr>
          <p:nvPr/>
        </p:nvSpPr>
        <p:spPr bwMode="auto">
          <a:xfrm>
            <a:off x="7472363" y="217219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2</a:t>
            </a:r>
            <a:endParaRPr lang="en-GB" sz="1000"/>
          </a:p>
        </p:txBody>
      </p:sp>
      <p:sp>
        <p:nvSpPr>
          <p:cNvPr id="18510" name="Text Box 159"/>
          <p:cNvSpPr txBox="1">
            <a:spLocks noChangeArrowheads="1"/>
          </p:cNvSpPr>
          <p:nvPr/>
        </p:nvSpPr>
        <p:spPr bwMode="auto">
          <a:xfrm>
            <a:off x="7029450" y="2172196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/>
              <a:t>3</a:t>
            </a:r>
            <a:endParaRPr lang="en-GB" sz="1000"/>
          </a:p>
        </p:txBody>
      </p:sp>
      <p:sp>
        <p:nvSpPr>
          <p:cNvPr id="18511" name="Rectangle 162"/>
          <p:cNvSpPr>
            <a:spLocks noChangeArrowheads="1"/>
          </p:cNvSpPr>
          <p:nvPr/>
        </p:nvSpPr>
        <p:spPr bwMode="auto">
          <a:xfrm>
            <a:off x="6496050" y="2259509"/>
            <a:ext cx="114300" cy="95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/>
          </a:p>
        </p:txBody>
      </p:sp>
      <p:graphicFrame>
        <p:nvGraphicFramePr>
          <p:cNvPr id="79" name="FR14TABELL"/>
          <p:cNvGraphicFramePr>
            <a:graphicFrameLocks noGrp="1"/>
          </p:cNvGraphicFramePr>
          <p:nvPr/>
        </p:nvGraphicFramePr>
        <p:xfrm>
          <a:off x="8523288" y="4456856"/>
          <a:ext cx="423862" cy="746816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35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FR13TABELL"/>
          <p:cNvGraphicFramePr>
            <a:graphicFrameLocks noGrp="1"/>
          </p:cNvGraphicFramePr>
          <p:nvPr/>
        </p:nvGraphicFramePr>
        <p:xfrm>
          <a:off x="8523288" y="2618730"/>
          <a:ext cx="423862" cy="743068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" name="Text Box 40"/>
          <p:cNvSpPr txBox="1">
            <a:spLocks noChangeArrowheads="1"/>
          </p:cNvSpPr>
          <p:nvPr/>
        </p:nvSpPr>
        <p:spPr bwMode="auto">
          <a:xfrm>
            <a:off x="2288729" y="1308100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2267744" y="1596132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89" name="Text Box 40"/>
          <p:cNvSpPr txBox="1">
            <a:spLocks noChangeArrowheads="1"/>
          </p:cNvSpPr>
          <p:nvPr/>
        </p:nvSpPr>
        <p:spPr bwMode="auto">
          <a:xfrm>
            <a:off x="2267744" y="1020068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r>
              <a:rPr lang="en-GB" sz="1100" dirty="0" smtClean="0"/>
              <a:t> </a:t>
            </a:r>
            <a:r>
              <a:rPr lang="en-GB" sz="1100" dirty="0" err="1" smtClean="0"/>
              <a:t>i</a:t>
            </a:r>
            <a:r>
              <a:rPr lang="en-GB" sz="1100" dirty="0" smtClean="0"/>
              <a:t> </a:t>
            </a:r>
            <a:r>
              <a:rPr lang="en-GB" sz="1100" dirty="0" err="1" smtClean="0"/>
              <a:t>staden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graphicFrame>
        <p:nvGraphicFramePr>
          <p:cNvPr id="92" name="FR14"/>
          <p:cNvGraphicFramePr>
            <a:graphicFrameLocks noChangeAspect="1"/>
          </p:cNvGraphicFramePr>
          <p:nvPr/>
        </p:nvGraphicFramePr>
        <p:xfrm>
          <a:off x="2339752" y="426164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3" name="FR13"/>
          <p:cNvGraphicFramePr>
            <a:graphicFrameLocks noChangeAspect="1"/>
          </p:cNvGraphicFramePr>
          <p:nvPr/>
        </p:nvGraphicFramePr>
        <p:xfrm>
          <a:off x="2382838" y="2460228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5" name="Text Box 40"/>
          <p:cNvSpPr txBox="1">
            <a:spLocks noChangeArrowheads="1"/>
          </p:cNvSpPr>
          <p:nvPr/>
        </p:nvSpPr>
        <p:spPr bwMode="auto">
          <a:xfrm>
            <a:off x="2288729" y="2840732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96" name="Text Box 40"/>
          <p:cNvSpPr txBox="1">
            <a:spLocks noChangeArrowheads="1"/>
          </p:cNvSpPr>
          <p:nvPr/>
        </p:nvSpPr>
        <p:spPr bwMode="auto">
          <a:xfrm>
            <a:off x="2267744" y="3128764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97" name="Text Box 40"/>
          <p:cNvSpPr txBox="1">
            <a:spLocks noChangeArrowheads="1"/>
          </p:cNvSpPr>
          <p:nvPr/>
        </p:nvSpPr>
        <p:spPr bwMode="auto">
          <a:xfrm>
            <a:off x="2267744" y="2552700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r>
              <a:rPr lang="en-GB" sz="1100" dirty="0" smtClean="0"/>
              <a:t> </a:t>
            </a:r>
            <a:r>
              <a:rPr lang="en-GB" sz="1100" dirty="0" err="1" smtClean="0"/>
              <a:t>i</a:t>
            </a:r>
            <a:r>
              <a:rPr lang="en-GB" sz="1100" dirty="0" smtClean="0"/>
              <a:t> </a:t>
            </a:r>
            <a:r>
              <a:rPr lang="en-GB" sz="1100" dirty="0" err="1" smtClean="0"/>
              <a:t>staden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98" name="Text Box 40"/>
          <p:cNvSpPr txBox="1">
            <a:spLocks noChangeArrowheads="1"/>
          </p:cNvSpPr>
          <p:nvPr/>
        </p:nvSpPr>
        <p:spPr bwMode="auto">
          <a:xfrm>
            <a:off x="2308101" y="4603350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Kommunal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99" name="Text Box 40"/>
          <p:cNvSpPr txBox="1">
            <a:spLocks noChangeArrowheads="1"/>
          </p:cNvSpPr>
          <p:nvPr/>
        </p:nvSpPr>
        <p:spPr bwMode="auto">
          <a:xfrm>
            <a:off x="2287116" y="4891382"/>
            <a:ext cx="2047875" cy="3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Privat</a:t>
            </a:r>
            <a:r>
              <a:rPr lang="en-GB" sz="1100" dirty="0" smtClean="0"/>
              <a:t> </a:t>
            </a:r>
            <a:r>
              <a:rPr lang="en-GB" sz="1100" dirty="0" err="1" smtClean="0"/>
              <a:t>regi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2287116" y="4315318"/>
            <a:ext cx="2047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ct val="40000"/>
              </a:spcBef>
            </a:pPr>
            <a:r>
              <a:rPr lang="en-GB" sz="1100" dirty="0" err="1" smtClean="0"/>
              <a:t>Totalt</a:t>
            </a:r>
            <a:r>
              <a:rPr lang="en-GB" sz="1100" dirty="0" smtClean="0"/>
              <a:t> </a:t>
            </a:r>
            <a:r>
              <a:rPr lang="en-GB" sz="1100" dirty="0" err="1" smtClean="0"/>
              <a:t>i</a:t>
            </a:r>
            <a:r>
              <a:rPr lang="en-GB" sz="1100" dirty="0" smtClean="0"/>
              <a:t> </a:t>
            </a:r>
            <a:r>
              <a:rPr lang="en-GB" sz="1100" dirty="0" err="1" smtClean="0"/>
              <a:t>staden</a:t>
            </a:r>
            <a:r>
              <a:rPr lang="en-GB" sz="1100" dirty="0" smtClean="0"/>
              <a:t> 2011</a:t>
            </a:r>
            <a:endParaRPr lang="en-GB" sz="1100" dirty="0"/>
          </a:p>
        </p:txBody>
      </p:sp>
      <p:sp>
        <p:nvSpPr>
          <p:cNvPr id="90" name="Platshållare för bildnummer 86"/>
          <p:cNvSpPr>
            <a:spLocks noGrp="1"/>
          </p:cNvSpPr>
          <p:nvPr>
            <p:ph type="sldNum" sz="quarter" idx="11"/>
          </p:nvPr>
        </p:nvSpPr>
        <p:spPr>
          <a:xfrm>
            <a:off x="6116638" y="6616526"/>
            <a:ext cx="2890837" cy="196850"/>
          </a:xfrm>
        </p:spPr>
        <p:txBody>
          <a:bodyPr/>
          <a:lstStyle/>
          <a:p>
            <a:r>
              <a:rPr lang="sv-SE" dirty="0" smtClean="0"/>
              <a:t>SIDAN </a:t>
            </a:r>
            <a:fld id="{19223490-3E74-4ADB-AF3E-EAC6C1B8C2B3}" type="slidenum">
              <a:rPr lang="sv-SE" smtClean="0"/>
              <a:pPr/>
              <a:t>22</a:t>
            </a:fld>
            <a:endParaRPr lang="sv-SE" dirty="0"/>
          </a:p>
        </p:txBody>
      </p:sp>
      <p:graphicFrame>
        <p:nvGraphicFramePr>
          <p:cNvPr id="87" name="FR13"/>
          <p:cNvGraphicFramePr>
            <a:graphicFrameLocks noChangeAspect="1"/>
          </p:cNvGraphicFramePr>
          <p:nvPr/>
        </p:nvGraphicFramePr>
        <p:xfrm>
          <a:off x="2339752" y="1020068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Andel som anger att följande påståenden ”stämmer ganska bra eller helt” per stadsdel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Personalen bemöter mig på ett bra sätt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13315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Personalen är lyhörd och frågar hur jag vill att hjälpen ska utföras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14339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Jag har möjlighet att påverka min vardag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15363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Jag kommer ut i friska luften när jag vill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16387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Jag är nöjd med de aktiviteter som erbjuds på mitt boende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17411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Jag har själv haft möjlighet att välja vilket boende jag ska bo på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18435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99914"/>
            <a:ext cx="7488238" cy="4897438"/>
          </a:xfrm>
        </p:spPr>
        <p:txBody>
          <a:bodyPr/>
          <a:lstStyle/>
          <a:p>
            <a:r>
              <a:rPr lang="sv-SE" sz="1800" dirty="0" smtClean="0"/>
              <a:t>TNS SIFO har på uppdrag av Stadsledningskontoret Stockholms stad genomfört en </a:t>
            </a:r>
            <a:r>
              <a:rPr lang="sv-SE" sz="1800" b="1" dirty="0" smtClean="0"/>
              <a:t>uppföljning av två brukarundersökningar</a:t>
            </a:r>
            <a:r>
              <a:rPr lang="sv-SE" sz="1800" dirty="0" smtClean="0"/>
              <a:t> som genomfördes 2010 (brukarundersökning inom hemtjänsten och brukarundersökning inom stadens vård- och omsorgsboenden). </a:t>
            </a:r>
          </a:p>
          <a:p>
            <a:pPr>
              <a:buNone/>
            </a:pPr>
            <a:endParaRPr lang="sv-SE" sz="1800" dirty="0" smtClean="0"/>
          </a:p>
          <a:p>
            <a:r>
              <a:rPr lang="sv-SE" sz="1800" dirty="0" smtClean="0"/>
              <a:t>Undersökningarna är </a:t>
            </a:r>
            <a:r>
              <a:rPr lang="sv-SE" sz="1800" b="1" dirty="0" smtClean="0"/>
              <a:t>totalundersökningar</a:t>
            </a:r>
            <a:r>
              <a:rPr lang="sv-SE" sz="1800" dirty="0" smtClean="0"/>
              <a:t> och riktas till samtliga personer i vård- och omsorgsboenden i staden samt äldre som vid undersökningstillfället har någon form av hemtjänstinsats. </a:t>
            </a:r>
          </a:p>
          <a:p>
            <a:pPr>
              <a:buNone/>
            </a:pPr>
            <a:endParaRPr lang="sv-SE" sz="1800" dirty="0" smtClean="0"/>
          </a:p>
          <a:p>
            <a:pPr>
              <a:lnSpc>
                <a:spcPct val="90000"/>
              </a:lnSpc>
            </a:pPr>
            <a:r>
              <a:rPr lang="sv-SE" sz="1800" dirty="0" smtClean="0"/>
              <a:t>Syftet med undersökningen är att </a:t>
            </a:r>
            <a:r>
              <a:rPr lang="sv-SE" sz="1800" b="1" dirty="0" smtClean="0"/>
              <a:t>följa upp</a:t>
            </a:r>
            <a:r>
              <a:rPr lang="sv-SE" sz="1800" dirty="0" smtClean="0"/>
              <a:t> de av Kommunfullmäktige uppsatta målen inom området.</a:t>
            </a:r>
          </a:p>
          <a:p>
            <a:pPr eaLnBrk="1" hangingPunct="1">
              <a:lnSpc>
                <a:spcPct val="90000"/>
              </a:lnSpc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</a:pPr>
            <a:endParaRPr lang="sv-SE" sz="1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5320"/>
            <a:ext cx="7772400" cy="533400"/>
          </a:xfrm>
        </p:spPr>
        <p:txBody>
          <a:bodyPr/>
          <a:lstStyle/>
          <a:p>
            <a:r>
              <a:rPr lang="sv-SE" dirty="0" smtClean="0"/>
              <a:t>Bakgrund och syfte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Maten smakar bra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19459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Måltiderna är en trevlig stund på dagen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20483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Jag är nöjd med mitt boende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21507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Boendet uppfyller mina förväntningar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22531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>
                <a:solidFill>
                  <a:schemeClr val="tx1"/>
                </a:solidFill>
              </a:rPr>
              <a:t>Jag känner mig trygg på mitt boende</a:t>
            </a:r>
            <a:endParaRPr lang="en-US" sz="2000" i="1" smtClean="0">
              <a:solidFill>
                <a:schemeClr val="tx1"/>
              </a:solidFill>
            </a:endParaRPr>
          </a:p>
        </p:txBody>
      </p:sp>
      <p:sp>
        <p:nvSpPr>
          <p:cNvPr id="23555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397000"/>
          <a:ext cx="748823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/>
              <a:t>Om du gör en sammantagen bedömning av kvaliteten i ditt vård- och omsorgsboende, hur nöjd är du då? </a:t>
            </a:r>
            <a:r>
              <a:rPr lang="en-GB" sz="2000" i="1" smtClean="0"/>
              <a:t>(betyg 1-4)</a:t>
            </a:r>
            <a:endParaRPr lang="sv-SE" sz="2000" i="1" smtClean="0"/>
          </a:p>
        </p:txBody>
      </p:sp>
      <p:sp>
        <p:nvSpPr>
          <p:cNvPr id="24579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557338"/>
          <a:ext cx="7488238" cy="455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/>
              <a:t>Hur väl uppfyller ditt vård- och omsorgsboende dina förväntningar? </a:t>
            </a:r>
            <a:r>
              <a:rPr lang="en-GB" sz="2000" i="1" smtClean="0"/>
              <a:t>(betyg 1-4) </a:t>
            </a:r>
            <a:r>
              <a:rPr lang="sv-SE" sz="2000" i="1" smtClean="0"/>
              <a:t/>
            </a:r>
            <a:br>
              <a:rPr lang="sv-SE" sz="2000" i="1" smtClean="0"/>
            </a:br>
            <a:endParaRPr lang="sv-SE" sz="2000" i="1" smtClean="0"/>
          </a:p>
        </p:txBody>
      </p:sp>
      <p:sp>
        <p:nvSpPr>
          <p:cNvPr id="25603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557338"/>
          <a:ext cx="7488238" cy="455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862012"/>
          </a:xfrm>
        </p:spPr>
        <p:txBody>
          <a:bodyPr/>
          <a:lstStyle/>
          <a:p>
            <a:r>
              <a:rPr lang="sv-SE" smtClean="0"/>
              <a:t>Resultat</a:t>
            </a:r>
            <a:br>
              <a:rPr lang="sv-SE" smtClean="0"/>
            </a:br>
            <a:r>
              <a:rPr lang="sv-SE" i="1" smtClean="0">
                <a:solidFill>
                  <a:schemeClr val="accent2"/>
                </a:solidFill>
              </a:rPr>
              <a:t>Vård och omsorgsboende</a:t>
            </a:r>
            <a:br>
              <a:rPr lang="sv-SE" i="1" smtClean="0">
                <a:solidFill>
                  <a:schemeClr val="accent2"/>
                </a:solidFill>
              </a:rPr>
            </a:br>
            <a:r>
              <a:rPr lang="sv-SE" sz="2000" i="1" smtClean="0"/>
              <a:t>Tänk dig ett i alla avseenden perfekt vård- och omsorgsboende. Hur nära eller långt ifrån ett sådant vård- och omsorgsboende är ditt boende? </a:t>
            </a:r>
            <a:r>
              <a:rPr lang="en-GB" sz="2000" i="1" smtClean="0"/>
              <a:t>(betyg 1-4) </a:t>
            </a:r>
            <a:r>
              <a:rPr lang="sv-SE" sz="2000" smtClean="0"/>
              <a:t/>
            </a:r>
            <a:br>
              <a:rPr lang="sv-SE" sz="2000" smtClean="0"/>
            </a:br>
            <a:endParaRPr lang="sv-SE" sz="2000" i="1" smtClean="0"/>
          </a:p>
        </p:txBody>
      </p:sp>
      <p:sp>
        <p:nvSpPr>
          <p:cNvPr id="26627" name="Rectangle 28"/>
          <p:cNvSpPr>
            <a:spLocks noChangeArrowheads="1"/>
          </p:cNvSpPr>
          <p:nvPr/>
        </p:nvSpPr>
        <p:spPr bwMode="auto">
          <a:xfrm>
            <a:off x="7681913" y="6529388"/>
            <a:ext cx="839787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>
                <a:solidFill>
                  <a:srgbClr val="A7A9AC"/>
                </a:solidFill>
                <a:latin typeface="Gill Sans MT"/>
              </a:rPr>
              <a:t>© TNS SIFO 2011</a:t>
            </a:r>
          </a:p>
        </p:txBody>
      </p:sp>
      <p:graphicFrame>
        <p:nvGraphicFramePr>
          <p:cNvPr id="5" name="Diagram 3"/>
          <p:cNvGraphicFramePr>
            <a:graphicFrameLocks/>
          </p:cNvGraphicFramePr>
          <p:nvPr/>
        </p:nvGraphicFramePr>
        <p:xfrm>
          <a:off x="971550" y="1916113"/>
          <a:ext cx="7488238" cy="419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340768"/>
            <a:ext cx="7488238" cy="4897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 b="1" dirty="0" smtClean="0"/>
              <a:t>Målgrupp: </a:t>
            </a:r>
            <a:r>
              <a:rPr lang="sv-SE" sz="1800" dirty="0" smtClean="0"/>
              <a:t>samtliga vård- och omsorgsboenden som drivs i egen regi, på entreprenad samt privata anordnare som staden idag har avtal med. Totalt rör det sig om ca 6000 personer fördelade på drygt 100 vård- och omsorgsboenden. </a:t>
            </a:r>
          </a:p>
          <a:p>
            <a:pPr>
              <a:lnSpc>
                <a:spcPct val="100000"/>
              </a:lnSpc>
            </a:pPr>
            <a:endParaRPr lang="sv-SE" sz="1800" dirty="0" smtClean="0"/>
          </a:p>
          <a:p>
            <a:pPr>
              <a:lnSpc>
                <a:spcPct val="100000"/>
              </a:lnSpc>
            </a:pPr>
            <a:r>
              <a:rPr lang="sv-SE" sz="1800" b="1" dirty="0" smtClean="0"/>
              <a:t>Metod:</a:t>
            </a:r>
            <a:r>
              <a:rPr lang="sv-SE" sz="1800" dirty="0" smtClean="0"/>
              <a:t> Postal enkätundersökning. Två påminnelser skickades ut med ett nytt formulär vid varje påminnelse. </a:t>
            </a:r>
          </a:p>
          <a:p>
            <a:pPr>
              <a:lnSpc>
                <a:spcPct val="100000"/>
              </a:lnSpc>
              <a:buNone/>
            </a:pPr>
            <a:endParaRPr lang="sv-SE" sz="1800" dirty="0" smtClean="0"/>
          </a:p>
          <a:p>
            <a:pPr>
              <a:lnSpc>
                <a:spcPct val="100000"/>
              </a:lnSpc>
            </a:pPr>
            <a:r>
              <a:rPr lang="sv-SE" sz="1800" b="1" dirty="0" smtClean="0"/>
              <a:t>Urval:</a:t>
            </a:r>
            <a:r>
              <a:rPr lang="sv-SE" sz="1800" dirty="0" smtClean="0"/>
              <a:t> Stockholm stad bistod med urval som hämtats från stadens eget register. </a:t>
            </a:r>
          </a:p>
          <a:p>
            <a:pPr eaLnBrk="1" hangingPunct="1">
              <a:lnSpc>
                <a:spcPct val="100000"/>
              </a:lnSpc>
            </a:pPr>
            <a:endParaRPr lang="sv-SE" sz="1800" b="1" dirty="0" smtClean="0"/>
          </a:p>
          <a:p>
            <a:pPr>
              <a:lnSpc>
                <a:spcPct val="100000"/>
              </a:lnSpc>
            </a:pPr>
            <a:r>
              <a:rPr lang="sv-SE" sz="1800" b="1" dirty="0" smtClean="0"/>
              <a:t>Fältperiod: </a:t>
            </a:r>
            <a:r>
              <a:rPr lang="sv-SE" sz="1800" dirty="0" smtClean="0"/>
              <a:t>vecka 39 - 43 2011</a:t>
            </a:r>
            <a:endParaRPr lang="sv-SE" sz="1800" b="1" dirty="0" smtClean="0"/>
          </a:p>
          <a:p>
            <a:pPr eaLnBrk="1" hangingPunct="1">
              <a:lnSpc>
                <a:spcPct val="100000"/>
              </a:lnSpc>
            </a:pPr>
            <a:endParaRPr lang="sv-SE" sz="1800" b="1" dirty="0" smtClean="0"/>
          </a:p>
          <a:p>
            <a:pPr eaLnBrk="1" hangingPunct="1">
              <a:lnSpc>
                <a:spcPct val="100000"/>
              </a:lnSpc>
            </a:pPr>
            <a:r>
              <a:rPr lang="sv-SE" sz="1800" b="1" dirty="0" smtClean="0"/>
              <a:t>Svarsfrekvens totalt: </a:t>
            </a:r>
            <a:r>
              <a:rPr lang="sv-SE" sz="1800" dirty="0" smtClean="0"/>
              <a:t>55%</a:t>
            </a:r>
          </a:p>
          <a:p>
            <a:pPr eaLnBrk="1" hangingPunct="1">
              <a:lnSpc>
                <a:spcPct val="100000"/>
              </a:lnSpc>
            </a:pPr>
            <a:endParaRPr lang="sv-SE" sz="1800" b="1" dirty="0" smtClean="0"/>
          </a:p>
          <a:p>
            <a:pPr eaLnBrk="1" hangingPunct="1">
              <a:lnSpc>
                <a:spcPct val="100000"/>
              </a:lnSpc>
            </a:pPr>
            <a:r>
              <a:rPr lang="sv-SE" sz="1800" b="1" dirty="0" smtClean="0"/>
              <a:t>Projektansvariga på TNS SIFO: </a:t>
            </a:r>
            <a:r>
              <a:rPr lang="sv-SE" sz="1800" dirty="0" smtClean="0"/>
              <a:t>Anita Bergsveen och Per Nellevad</a:t>
            </a:r>
          </a:p>
          <a:p>
            <a:pPr>
              <a:lnSpc>
                <a:spcPct val="100000"/>
              </a:lnSpc>
              <a:buFontTx/>
              <a:buNone/>
            </a:pPr>
            <a:endParaRPr lang="sv-SE" sz="1800" dirty="0" smtClean="0"/>
          </a:p>
          <a:p>
            <a:pPr eaLnBrk="1" hangingPunct="1">
              <a:lnSpc>
                <a:spcPct val="100000"/>
              </a:lnSpc>
            </a:pPr>
            <a:endParaRPr lang="sv-SE" sz="1800" dirty="0" smtClean="0"/>
          </a:p>
          <a:p>
            <a:pPr eaLnBrk="1" hangingPunct="1">
              <a:lnSpc>
                <a:spcPct val="100000"/>
              </a:lnSpc>
              <a:buNone/>
            </a:pPr>
            <a:endParaRPr lang="sv-SE" sz="1800" dirty="0" smtClean="0"/>
          </a:p>
          <a:p>
            <a:pPr eaLnBrk="1" hangingPunct="1">
              <a:lnSpc>
                <a:spcPct val="100000"/>
              </a:lnSpc>
              <a:buNone/>
            </a:pPr>
            <a:endParaRPr lang="sv-SE" sz="1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5320"/>
            <a:ext cx="7772400" cy="533400"/>
          </a:xfrm>
        </p:spPr>
        <p:txBody>
          <a:bodyPr/>
          <a:lstStyle/>
          <a:p>
            <a:r>
              <a:rPr lang="sv-SE" dirty="0" smtClean="0"/>
              <a:t>Genomförande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3545FD92-0447-41AD-A943-35CD54666D65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5320"/>
            <a:ext cx="7772400" cy="533400"/>
          </a:xfrm>
        </p:spPr>
        <p:txBody>
          <a:bodyPr/>
          <a:lstStyle/>
          <a:p>
            <a:r>
              <a:rPr lang="sv-SE" dirty="0" smtClean="0"/>
              <a:t>Bakgrundsfrågor</a:t>
            </a:r>
          </a:p>
        </p:txBody>
      </p:sp>
      <p:sp>
        <p:nvSpPr>
          <p:cNvPr id="10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SIDAN </a:t>
            </a:r>
            <a:fld id="{3CCCEC06-06F8-44FF-A2BB-299424E82BF4}" type="slidenum">
              <a:rPr lang="sv-SE"/>
              <a:pPr/>
              <a:t>5</a:t>
            </a:fld>
            <a:endParaRPr lang="sv-SE"/>
          </a:p>
        </p:txBody>
      </p:sp>
      <p:graphicFrame>
        <p:nvGraphicFramePr>
          <p:cNvPr id="11" name="Diagram 10"/>
          <p:cNvGraphicFramePr/>
          <p:nvPr/>
        </p:nvGraphicFramePr>
        <p:xfrm>
          <a:off x="5568286" y="632678"/>
          <a:ext cx="3316406" cy="236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04716" y="874379"/>
          <a:ext cx="2532511" cy="22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606722" y="3092295"/>
          <a:ext cx="3352162" cy="309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5997977" y="3028538"/>
          <a:ext cx="3146023" cy="309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3032079" y="903949"/>
          <a:ext cx="2532511" cy="22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93343" y="4001991"/>
          <a:ext cx="2713630" cy="213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 idx="4294967295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NKI </a:t>
            </a:r>
            <a:br>
              <a:rPr lang="sv-SE" dirty="0" smtClean="0"/>
            </a:br>
            <a:r>
              <a:rPr lang="sv-SE" dirty="0" smtClean="0"/>
              <a:t>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(alla svar oavsett regiform)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 bwMode="auto">
          <a:xfrm>
            <a:off x="395537" y="1713216"/>
            <a:ext cx="3468036" cy="859536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400" b="1" dirty="0" smtClean="0"/>
              <a:t>Om du gör en sammantagen bedömning av kvaliteten i ditt vård- och omsorgsboende, hur nöjd är du då?</a:t>
            </a:r>
            <a:endParaRPr lang="sv-SE" sz="1400" dirty="0"/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395537" y="2908032"/>
            <a:ext cx="3464988" cy="859536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400" b="1" dirty="0" smtClean="0"/>
              <a:t>Hur väl uppfyller ditt vård- och omsorgsboende dina förväntningar?</a:t>
            </a:r>
            <a:endParaRPr lang="sv-SE" sz="1400" dirty="0"/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395537" y="4111992"/>
            <a:ext cx="3471084" cy="859536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400" b="1" dirty="0" smtClean="0"/>
              <a:t>Tänk dig ett i alla avseenden perfekt vård- och omsorgsboende. Hur nära eller långt ifrån ett sådant vård- och omsorgsboende är ditt boende?</a:t>
            </a:r>
            <a:endParaRPr lang="sv-SE" sz="1400" dirty="0"/>
          </a:p>
        </p:txBody>
      </p:sp>
      <p:cxnSp>
        <p:nvCxnSpPr>
          <p:cNvPr id="8" name="Rak pil 7"/>
          <p:cNvCxnSpPr/>
          <p:nvPr/>
        </p:nvCxnSpPr>
        <p:spPr bwMode="auto">
          <a:xfrm rot="-1020000">
            <a:off x="5053816" y="2123680"/>
            <a:ext cx="900000" cy="752856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ak pil 8"/>
          <p:cNvCxnSpPr/>
          <p:nvPr/>
        </p:nvCxnSpPr>
        <p:spPr bwMode="auto">
          <a:xfrm>
            <a:off x="4986760" y="3355072"/>
            <a:ext cx="900000" cy="1524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Rak pil 9"/>
          <p:cNvCxnSpPr/>
          <p:nvPr/>
        </p:nvCxnSpPr>
        <p:spPr bwMode="auto">
          <a:xfrm rot="960000" flipV="1">
            <a:off x="5066008" y="3992104"/>
            <a:ext cx="900000" cy="758952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Ellips 11"/>
          <p:cNvSpPr/>
          <p:nvPr/>
        </p:nvSpPr>
        <p:spPr bwMode="auto">
          <a:xfrm>
            <a:off x="3954504" y="1737092"/>
            <a:ext cx="914400" cy="914400"/>
          </a:xfrm>
          <a:prstGeom prst="ellipse">
            <a:avLst/>
          </a:prstGeom>
          <a:solidFill>
            <a:srgbClr val="FF00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dirty="0" smtClean="0">
                <a:solidFill>
                  <a:schemeClr val="bg1"/>
                </a:solidFill>
              </a:rPr>
              <a:t>58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Ellips 12"/>
          <p:cNvSpPr/>
          <p:nvPr/>
        </p:nvSpPr>
        <p:spPr bwMode="auto">
          <a:xfrm>
            <a:off x="3954504" y="2930892"/>
            <a:ext cx="914400" cy="914400"/>
          </a:xfrm>
          <a:prstGeom prst="ellipse">
            <a:avLst/>
          </a:prstGeom>
          <a:solidFill>
            <a:srgbClr val="FF00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dirty="0" smtClean="0">
                <a:solidFill>
                  <a:schemeClr val="bg1"/>
                </a:solidFill>
              </a:rPr>
              <a:t>51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3941804" y="4099292"/>
            <a:ext cx="914400" cy="914400"/>
          </a:xfrm>
          <a:prstGeom prst="ellipse">
            <a:avLst/>
          </a:prstGeom>
          <a:solidFill>
            <a:srgbClr val="FF00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dirty="0" smtClean="0">
                <a:solidFill>
                  <a:schemeClr val="bg1"/>
                </a:solidFill>
              </a:rPr>
              <a:t>56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7139030" y="2981693"/>
            <a:ext cx="734360" cy="730512"/>
          </a:xfrm>
          <a:prstGeom prst="ellipse">
            <a:avLst/>
          </a:prstGeom>
          <a:solidFill>
            <a:srgbClr val="FF0099">
              <a:alpha val="50000"/>
            </a:srgbClr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sv-SE" b="1" dirty="0" smtClean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995860" y="2241228"/>
            <a:ext cx="1159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sv-SE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NKI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sv-SE" sz="1400" b="1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2010</a:t>
            </a:r>
          </a:p>
        </p:txBody>
      </p:sp>
      <p:sp>
        <p:nvSpPr>
          <p:cNvPr id="17" name="Ellips 16"/>
          <p:cNvSpPr/>
          <p:nvPr/>
        </p:nvSpPr>
        <p:spPr bwMode="auto">
          <a:xfrm>
            <a:off x="5938879" y="2829292"/>
            <a:ext cx="1080000" cy="1080000"/>
          </a:xfrm>
          <a:prstGeom prst="ellipse">
            <a:avLst/>
          </a:prstGeom>
          <a:solidFill>
            <a:srgbClr val="FF00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b="1" dirty="0" smtClean="0">
                <a:solidFill>
                  <a:schemeClr val="bg1"/>
                </a:solidFill>
              </a:rPr>
              <a:t>55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900485" y="2250753"/>
            <a:ext cx="1159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sv-SE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NKI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sv-SE" sz="1400" b="1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2011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85800" y="375320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Nöjd Kund Index</a:t>
            </a:r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19223490-3E74-4ADB-AF3E-EAC6C1B8C2B3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4213" y="2205038"/>
            <a:ext cx="7772400" cy="533400"/>
          </a:xfrm>
        </p:spPr>
        <p:txBody>
          <a:bodyPr/>
          <a:lstStyle/>
          <a:p>
            <a:r>
              <a:rPr lang="sv-SE" dirty="0" smtClean="0"/>
              <a:t>Resultat totalt </a:t>
            </a:r>
            <a:br>
              <a:rPr lang="sv-SE" dirty="0" smtClean="0"/>
            </a:br>
            <a:r>
              <a:rPr lang="sv-SE" dirty="0" smtClean="0"/>
              <a:t>2009, 2010, 2011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(alla svar oavsett regiform)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F7278071-D763-4A04-A83C-09E84326A587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Fr1c"/>
          <p:cNvGraphicFramePr>
            <a:graphicFrameLocks noChangeAspect="1"/>
          </p:cNvGraphicFramePr>
          <p:nvPr/>
        </p:nvGraphicFramePr>
        <p:xfrm>
          <a:off x="2382838" y="281818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4" name="Fr1d"/>
          <p:cNvGraphicFramePr>
            <a:graphicFrameLocks noChangeAspect="1"/>
          </p:cNvGraphicFramePr>
          <p:nvPr/>
        </p:nvGraphicFramePr>
        <p:xfrm>
          <a:off x="2390775" y="361193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5" name="Fr1e"/>
          <p:cNvGraphicFramePr>
            <a:graphicFrameLocks noChangeAspect="1"/>
          </p:cNvGraphicFramePr>
          <p:nvPr/>
        </p:nvGraphicFramePr>
        <p:xfrm>
          <a:off x="2384425" y="4413250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200" name="Text Box 203"/>
          <p:cNvSpPr txBox="1">
            <a:spLocks noChangeArrowheads="1"/>
          </p:cNvSpPr>
          <p:nvPr/>
        </p:nvSpPr>
        <p:spPr bwMode="auto">
          <a:xfrm>
            <a:off x="41275" y="5051796"/>
            <a:ext cx="4151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har själv haft möjlighet att välja vilket boende jag ska bo på</a:t>
            </a:r>
          </a:p>
        </p:txBody>
      </p:sp>
      <p:sp>
        <p:nvSpPr>
          <p:cNvPr id="8201" name="Line 225"/>
          <p:cNvSpPr>
            <a:spLocks noChangeShapeType="1"/>
          </p:cNvSpPr>
          <p:nvPr/>
        </p:nvSpPr>
        <p:spPr bwMode="auto">
          <a:xfrm>
            <a:off x="4191000" y="5783633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2" name="Line 226"/>
          <p:cNvSpPr>
            <a:spLocks noChangeShapeType="1"/>
          </p:cNvSpPr>
          <p:nvPr/>
        </p:nvSpPr>
        <p:spPr bwMode="auto">
          <a:xfrm>
            <a:off x="8366125" y="5782046"/>
            <a:ext cx="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3" name="Text Box 45"/>
          <p:cNvSpPr txBox="1">
            <a:spLocks noChangeArrowheads="1"/>
          </p:cNvSpPr>
          <p:nvPr/>
        </p:nvSpPr>
        <p:spPr bwMode="auto">
          <a:xfrm>
            <a:off x="2141538" y="5286746"/>
            <a:ext cx="2047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04" name="Text Box 224"/>
          <p:cNvSpPr txBox="1">
            <a:spLocks noChangeArrowheads="1"/>
          </p:cNvSpPr>
          <p:nvPr/>
        </p:nvSpPr>
        <p:spPr bwMode="auto">
          <a:xfrm>
            <a:off x="4027488" y="5805264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/>
              <a:t>0%</a:t>
            </a:r>
          </a:p>
        </p:txBody>
      </p:sp>
      <p:sp>
        <p:nvSpPr>
          <p:cNvPr id="8205" name="Text Box 223"/>
          <p:cNvSpPr txBox="1">
            <a:spLocks noChangeArrowheads="1"/>
          </p:cNvSpPr>
          <p:nvPr/>
        </p:nvSpPr>
        <p:spPr bwMode="auto">
          <a:xfrm>
            <a:off x="8153400" y="5806851"/>
            <a:ext cx="54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100%</a:t>
            </a:r>
          </a:p>
        </p:txBody>
      </p:sp>
      <p:sp>
        <p:nvSpPr>
          <p:cNvPr id="8206" name="Rubrik 1"/>
          <p:cNvSpPr>
            <a:spLocks noGrp="1"/>
          </p:cNvSpPr>
          <p:nvPr>
            <p:ph type="title"/>
          </p:nvPr>
        </p:nvSpPr>
        <p:spPr>
          <a:xfrm>
            <a:off x="303213" y="115888"/>
            <a:ext cx="8461375" cy="430212"/>
          </a:xfrm>
        </p:spPr>
        <p:txBody>
          <a:bodyPr/>
          <a:lstStyle/>
          <a:p>
            <a:pPr eaLnBrk="1" hangingPunct="1"/>
            <a:r>
              <a:rPr lang="sv-SE" dirty="0" smtClean="0"/>
              <a:t>Resultat</a:t>
            </a:r>
            <a:endParaRPr lang="en-US" dirty="0" smtClean="0"/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8428038" y="924296"/>
          <a:ext cx="646112" cy="344487"/>
        </p:xfrm>
        <a:graphic>
          <a:graphicData uri="http://schemas.openxmlformats.org/drawingml/2006/table">
            <a:tbl>
              <a:tblPr/>
              <a:tblGrid>
                <a:gridCol w="646112"/>
              </a:tblGrid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Vet ej / Ej svar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1" name="Text Box 40"/>
          <p:cNvSpPr txBox="1">
            <a:spLocks noChangeArrowheads="1"/>
          </p:cNvSpPr>
          <p:nvPr/>
        </p:nvSpPr>
        <p:spPr bwMode="auto">
          <a:xfrm>
            <a:off x="2144713" y="1317996"/>
            <a:ext cx="20478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</p:txBody>
      </p:sp>
      <p:sp>
        <p:nvSpPr>
          <p:cNvPr id="8212" name="Text Box 41"/>
          <p:cNvSpPr txBox="1">
            <a:spLocks noChangeArrowheads="1"/>
          </p:cNvSpPr>
          <p:nvPr/>
        </p:nvSpPr>
        <p:spPr bwMode="auto">
          <a:xfrm>
            <a:off x="2152650" y="2111746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13" name="Text Box 42"/>
          <p:cNvSpPr txBox="1">
            <a:spLocks noChangeArrowheads="1"/>
          </p:cNvSpPr>
          <p:nvPr/>
        </p:nvSpPr>
        <p:spPr bwMode="auto">
          <a:xfrm>
            <a:off x="2146300" y="2919783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14" name="Text Box 43"/>
          <p:cNvSpPr txBox="1">
            <a:spLocks noChangeArrowheads="1"/>
          </p:cNvSpPr>
          <p:nvPr/>
        </p:nvSpPr>
        <p:spPr bwMode="auto">
          <a:xfrm>
            <a:off x="2139950" y="3699246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15" name="Text Box 44"/>
          <p:cNvSpPr txBox="1">
            <a:spLocks noChangeArrowheads="1"/>
          </p:cNvSpPr>
          <p:nvPr/>
        </p:nvSpPr>
        <p:spPr bwMode="auto">
          <a:xfrm>
            <a:off x="2147888" y="4478708"/>
            <a:ext cx="2047875" cy="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2011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2010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r>
              <a:rPr lang="en-GB" sz="1100" dirty="0" smtClean="0"/>
              <a:t>2009</a:t>
            </a:r>
            <a:endParaRPr lang="en-GB" sz="1100" dirty="0"/>
          </a:p>
          <a:p>
            <a:pPr algn="r">
              <a:lnSpc>
                <a:spcPct val="70000"/>
              </a:lnSpc>
              <a:spcBef>
                <a:spcPct val="40000"/>
              </a:spcBef>
            </a:pPr>
            <a:endParaRPr lang="en-GB" sz="1100" dirty="0"/>
          </a:p>
        </p:txBody>
      </p:sp>
      <p:sp>
        <p:nvSpPr>
          <p:cNvPr id="8216" name="Text Box 197"/>
          <p:cNvSpPr txBox="1">
            <a:spLocks noChangeArrowheads="1"/>
          </p:cNvSpPr>
          <p:nvPr/>
        </p:nvSpPr>
        <p:spPr bwMode="auto">
          <a:xfrm>
            <a:off x="1343025" y="1078283"/>
            <a:ext cx="284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Personalen bemöter mig på ett bra sätt</a:t>
            </a:r>
          </a:p>
        </p:txBody>
      </p:sp>
      <p:sp>
        <p:nvSpPr>
          <p:cNvPr id="8217" name="Text Box 199"/>
          <p:cNvSpPr txBox="1">
            <a:spLocks noChangeArrowheads="1"/>
          </p:cNvSpPr>
          <p:nvPr/>
        </p:nvSpPr>
        <p:spPr bwMode="auto">
          <a:xfrm>
            <a:off x="-57150" y="1859582"/>
            <a:ext cx="4246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Personalen är lyhörd och frågar hur jag vill att hjälpen ska utföras</a:t>
            </a:r>
          </a:p>
        </p:txBody>
      </p:sp>
      <p:sp>
        <p:nvSpPr>
          <p:cNvPr id="8218" name="Text Box 200"/>
          <p:cNvSpPr txBox="1">
            <a:spLocks noChangeArrowheads="1"/>
          </p:cNvSpPr>
          <p:nvPr/>
        </p:nvSpPr>
        <p:spPr bwMode="auto">
          <a:xfrm>
            <a:off x="36513" y="2677144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har möjlighet att påverka min vardag</a:t>
            </a:r>
          </a:p>
        </p:txBody>
      </p:sp>
      <p:sp>
        <p:nvSpPr>
          <p:cNvPr id="8219" name="Text Box 201"/>
          <p:cNvSpPr txBox="1">
            <a:spLocks noChangeArrowheads="1"/>
          </p:cNvSpPr>
          <p:nvPr/>
        </p:nvSpPr>
        <p:spPr bwMode="auto">
          <a:xfrm>
            <a:off x="34925" y="3456607"/>
            <a:ext cx="4151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kommer ut i friska luften när jag vill</a:t>
            </a:r>
          </a:p>
        </p:txBody>
      </p:sp>
      <p:sp>
        <p:nvSpPr>
          <p:cNvPr id="8220" name="Text Box 202"/>
          <p:cNvSpPr txBox="1">
            <a:spLocks noChangeArrowheads="1"/>
          </p:cNvSpPr>
          <p:nvPr/>
        </p:nvSpPr>
        <p:spPr bwMode="auto">
          <a:xfrm>
            <a:off x="42863" y="4262808"/>
            <a:ext cx="4151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/>
              <a:t>Jag är nöjd med de aktiviteter som erbjuds på mitt boende</a:t>
            </a:r>
          </a:p>
        </p:txBody>
      </p:sp>
      <p:graphicFrame>
        <p:nvGraphicFramePr>
          <p:cNvPr id="5472" name="Fr1aTABELL"/>
          <p:cNvGraphicFramePr>
            <a:graphicFrameLocks noGrp="1"/>
          </p:cNvGraphicFramePr>
          <p:nvPr/>
        </p:nvGraphicFramePr>
        <p:xfrm>
          <a:off x="8574088" y="1322758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73" name="Fr1bTABELL"/>
          <p:cNvGraphicFramePr>
            <a:graphicFrameLocks noGrp="1"/>
          </p:cNvGraphicFramePr>
          <p:nvPr/>
        </p:nvGraphicFramePr>
        <p:xfrm>
          <a:off x="8562975" y="2140321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85" name="Fr1cTABELL"/>
          <p:cNvGraphicFramePr>
            <a:graphicFrameLocks noGrp="1"/>
          </p:cNvGraphicFramePr>
          <p:nvPr/>
        </p:nvGraphicFramePr>
        <p:xfrm>
          <a:off x="8561388" y="2938833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97" name="Fr1dTABELL"/>
          <p:cNvGraphicFramePr>
            <a:graphicFrameLocks noGrp="1"/>
          </p:cNvGraphicFramePr>
          <p:nvPr/>
        </p:nvGraphicFramePr>
        <p:xfrm>
          <a:off x="8559800" y="3737346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09" name="Fr1eTABELL"/>
          <p:cNvGraphicFramePr>
            <a:graphicFrameLocks noGrp="1"/>
          </p:cNvGraphicFramePr>
          <p:nvPr/>
        </p:nvGraphicFramePr>
        <p:xfrm>
          <a:off x="8558213" y="4516808"/>
          <a:ext cx="423862" cy="55245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21" name="Fr1fTABELL"/>
          <p:cNvGraphicFramePr>
            <a:graphicFrameLocks noGrp="1"/>
          </p:cNvGraphicFramePr>
          <p:nvPr/>
        </p:nvGraphicFramePr>
        <p:xfrm>
          <a:off x="8566150" y="5305796"/>
          <a:ext cx="423863" cy="552450"/>
        </p:xfrm>
        <a:graphic>
          <a:graphicData uri="http://schemas.openxmlformats.org/drawingml/2006/table">
            <a:tbl>
              <a:tblPr/>
              <a:tblGrid>
                <a:gridCol w="4238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FF008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0" marR="0" marT="14400" marB="144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5" name="Group 238"/>
          <p:cNvGrpSpPr>
            <a:grpSpLocks/>
          </p:cNvGrpSpPr>
          <p:nvPr/>
        </p:nvGrpSpPr>
        <p:grpSpPr bwMode="auto">
          <a:xfrm>
            <a:off x="2589270" y="6120430"/>
            <a:ext cx="6554729" cy="252413"/>
            <a:chOff x="497" y="3810"/>
            <a:chExt cx="4501" cy="159"/>
          </a:xfrm>
        </p:grpSpPr>
        <p:sp>
          <p:nvSpPr>
            <p:cNvPr id="56" name="Text Box 235"/>
            <p:cNvSpPr txBox="1">
              <a:spLocks noChangeArrowheads="1"/>
            </p:cNvSpPr>
            <p:nvPr/>
          </p:nvSpPr>
          <p:spPr bwMode="auto">
            <a:xfrm>
              <a:off x="3040" y="3814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bra</a:t>
              </a:r>
            </a:p>
          </p:txBody>
        </p:sp>
        <p:sp>
          <p:nvSpPr>
            <p:cNvPr id="57" name="Text Box 234"/>
            <p:cNvSpPr txBox="1">
              <a:spLocks noChangeArrowheads="1"/>
            </p:cNvSpPr>
            <p:nvPr/>
          </p:nvSpPr>
          <p:spPr bwMode="auto">
            <a:xfrm>
              <a:off x="2388" y="3814"/>
              <a:ext cx="9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Varken</a:t>
              </a:r>
              <a:r>
                <a:rPr lang="en-GB" sz="1000" dirty="0"/>
                <a:t> </a:t>
              </a:r>
              <a:r>
                <a:rPr lang="en-GB" sz="1000" dirty="0" err="1"/>
                <a:t>eller</a:t>
              </a:r>
              <a:endParaRPr lang="en-GB" sz="1000" dirty="0"/>
            </a:p>
          </p:txBody>
        </p:sp>
        <p:sp>
          <p:nvSpPr>
            <p:cNvPr id="58" name="Text Box 233"/>
            <p:cNvSpPr txBox="1">
              <a:spLocks noChangeArrowheads="1"/>
            </p:cNvSpPr>
            <p:nvPr/>
          </p:nvSpPr>
          <p:spPr bwMode="auto">
            <a:xfrm>
              <a:off x="1340" y="3815"/>
              <a:ext cx="12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ganska</a:t>
              </a:r>
              <a:r>
                <a:rPr lang="en-GB" sz="1000" dirty="0"/>
                <a:t> </a:t>
              </a:r>
              <a:r>
                <a:rPr lang="en-GB" sz="1000" dirty="0" err="1" smtClean="0"/>
                <a:t>dåligt</a:t>
              </a:r>
              <a:endParaRPr lang="en-GB" sz="1000" dirty="0"/>
            </a:p>
          </p:txBody>
        </p:sp>
        <p:sp>
          <p:nvSpPr>
            <p:cNvPr id="59" name="Text Box 232"/>
            <p:cNvSpPr txBox="1">
              <a:spLocks noChangeArrowheads="1"/>
            </p:cNvSpPr>
            <p:nvPr/>
          </p:nvSpPr>
          <p:spPr bwMode="auto">
            <a:xfrm>
              <a:off x="497" y="3810"/>
              <a:ext cx="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inte</a:t>
              </a:r>
              <a:r>
                <a:rPr lang="en-GB" sz="1000" dirty="0"/>
                <a:t> alls</a:t>
              </a:r>
            </a:p>
          </p:txBody>
        </p:sp>
        <p:sp>
          <p:nvSpPr>
            <p:cNvPr id="60" name="Rectangle 227"/>
            <p:cNvSpPr>
              <a:spLocks noChangeArrowheads="1"/>
            </p:cNvSpPr>
            <p:nvPr/>
          </p:nvSpPr>
          <p:spPr bwMode="auto">
            <a:xfrm>
              <a:off x="558" y="3870"/>
              <a:ext cx="72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1" name="Rectangle 228"/>
            <p:cNvSpPr>
              <a:spLocks noChangeArrowheads="1"/>
            </p:cNvSpPr>
            <p:nvPr/>
          </p:nvSpPr>
          <p:spPr bwMode="auto">
            <a:xfrm>
              <a:off x="1421" y="3869"/>
              <a:ext cx="72" cy="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2" name="Rectangle 229"/>
            <p:cNvSpPr>
              <a:spLocks noChangeArrowheads="1"/>
            </p:cNvSpPr>
            <p:nvPr/>
          </p:nvSpPr>
          <p:spPr bwMode="auto">
            <a:xfrm>
              <a:off x="2512" y="3868"/>
              <a:ext cx="72" cy="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3" name="Rectangle 230"/>
            <p:cNvSpPr>
              <a:spLocks noChangeArrowheads="1"/>
            </p:cNvSpPr>
            <p:nvPr/>
          </p:nvSpPr>
          <p:spPr bwMode="auto">
            <a:xfrm>
              <a:off x="3171" y="3867"/>
              <a:ext cx="72" cy="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4" name="Rectangle 231"/>
            <p:cNvSpPr>
              <a:spLocks noChangeArrowheads="1"/>
            </p:cNvSpPr>
            <p:nvPr/>
          </p:nvSpPr>
          <p:spPr bwMode="auto">
            <a:xfrm>
              <a:off x="4220" y="3872"/>
              <a:ext cx="72" cy="6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000"/>
            </a:p>
          </p:txBody>
        </p:sp>
        <p:sp>
          <p:nvSpPr>
            <p:cNvPr id="65" name="Text Box 236"/>
            <p:cNvSpPr txBox="1">
              <a:spLocks noChangeArrowheads="1"/>
            </p:cNvSpPr>
            <p:nvPr/>
          </p:nvSpPr>
          <p:spPr bwMode="auto">
            <a:xfrm>
              <a:off x="4176" y="3813"/>
              <a:ext cx="8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/>
                <a:t>Stämmer</a:t>
              </a:r>
              <a:r>
                <a:rPr lang="en-GB" sz="1000" dirty="0"/>
                <a:t> </a:t>
              </a:r>
              <a:r>
                <a:rPr lang="en-GB" sz="1000" dirty="0" err="1"/>
                <a:t>helt</a:t>
              </a:r>
              <a:endParaRPr lang="en-GB" sz="1000" dirty="0"/>
            </a:p>
          </p:txBody>
        </p:sp>
      </p:grp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3172" y="6395093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5340" y="639509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9476" y="638556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3137" y="639509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0432" y="6376043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" name="Fr1a"/>
          <p:cNvGraphicFramePr>
            <a:graphicFrameLocks noChangeAspect="1"/>
          </p:cNvGraphicFramePr>
          <p:nvPr/>
        </p:nvGraphicFramePr>
        <p:xfrm>
          <a:off x="2381250" y="1216396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3" name="Fr1f"/>
          <p:cNvGraphicFramePr>
            <a:graphicFrameLocks noChangeAspect="1"/>
          </p:cNvGraphicFramePr>
          <p:nvPr/>
        </p:nvGraphicFramePr>
        <p:xfrm>
          <a:off x="2392363" y="5158407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4" name="Fr1b"/>
          <p:cNvGraphicFramePr>
            <a:graphicFrameLocks noChangeAspect="1"/>
          </p:cNvGraphicFramePr>
          <p:nvPr/>
        </p:nvGraphicFramePr>
        <p:xfrm>
          <a:off x="2389188" y="2024433"/>
          <a:ext cx="597852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hlm_pres_stadsvy">
  <a:themeElements>
    <a:clrScheme name="sthlm_pres_stadsvy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sthlm_pres_stadsvy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sthlm_pres_stadsvy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t">
  <a:themeElements>
    <a:clrScheme name="Vit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Vi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Vit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å">
  <a:themeElements>
    <a:clrScheme name="Blå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Blå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Blå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å">
  <a:themeElements>
    <a:clrScheme name="Grå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Grå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rå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ön">
  <a:themeElements>
    <a:clrScheme name="Grön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Grö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rön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sthlm_pres_stadsvy</Template>
  <TotalTime>504</TotalTime>
  <Words>1804</Words>
  <Application>Microsoft Office PowerPoint</Application>
  <PresentationFormat>Bildspel på skärmen (4:3)</PresentationFormat>
  <Paragraphs>622</Paragraphs>
  <Slides>37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37</vt:i4>
      </vt:variant>
    </vt:vector>
  </HeadingPairs>
  <TitlesOfParts>
    <vt:vector size="42" baseType="lpstr">
      <vt:lpstr>sthlm_pres_stadsvy</vt:lpstr>
      <vt:lpstr>Vit</vt:lpstr>
      <vt:lpstr>Blå</vt:lpstr>
      <vt:lpstr>Grå</vt:lpstr>
      <vt:lpstr>Grön</vt:lpstr>
      <vt:lpstr>Kvaliteten i ditt vård- och omsorgsboende Brukarundersökning 2011</vt:lpstr>
      <vt:lpstr>Innehåll</vt:lpstr>
      <vt:lpstr>Bakgrund och syfte</vt:lpstr>
      <vt:lpstr>Genomförande</vt:lpstr>
      <vt:lpstr>Bakgrundsfrågor</vt:lpstr>
      <vt:lpstr>Resultat NKI  2011  (alla svar oavsett regiform)</vt:lpstr>
      <vt:lpstr>Bild 7</vt:lpstr>
      <vt:lpstr>Resultat totalt  2009, 2010, 2011  (alla svar oavsett regiform)</vt:lpstr>
      <vt:lpstr>Resultat</vt:lpstr>
      <vt:lpstr>Resultat</vt:lpstr>
      <vt:lpstr>Resultat </vt:lpstr>
      <vt:lpstr>Resultat 2011  De som besvarat enkäten själv jämfört med totalt</vt:lpstr>
      <vt:lpstr>Resultat</vt:lpstr>
      <vt:lpstr>Resultat</vt:lpstr>
      <vt:lpstr>Resultat</vt:lpstr>
      <vt:lpstr>Resultat </vt:lpstr>
      <vt:lpstr>Resultat </vt:lpstr>
      <vt:lpstr>Resultat </vt:lpstr>
      <vt:lpstr>Resultat 2011  Kommunal regi och privat regi jämfört med totalt  </vt:lpstr>
      <vt:lpstr>Resultat</vt:lpstr>
      <vt:lpstr>Resultat</vt:lpstr>
      <vt:lpstr>Resultat </vt:lpstr>
      <vt:lpstr>Resultat 2011  Andel som anger att följande påståenden ”stämmer ganska bra eller helt” per stadsdel</vt:lpstr>
      <vt:lpstr>Resultat Vård och omsorgsboende Personalen bemöter mig på ett bra sätt</vt:lpstr>
      <vt:lpstr>Resultat Vård och omsorgsboende Personalen är lyhörd och frågar hur jag vill att hjälpen ska utföras</vt:lpstr>
      <vt:lpstr>Resultat Vård och omsorgsboende Jag har möjlighet att påverka min vardag</vt:lpstr>
      <vt:lpstr>Resultat Vård och omsorgsboende Jag kommer ut i friska luften när jag vill</vt:lpstr>
      <vt:lpstr>Resultat Vård och omsorgsboende Jag är nöjd med de aktiviteter som erbjuds på mitt boende</vt:lpstr>
      <vt:lpstr>Resultat Vård och omsorgsboende Jag har själv haft möjlighet att välja vilket boende jag ska bo på</vt:lpstr>
      <vt:lpstr>Resultat Vård och omsorgsboende Maten smakar bra</vt:lpstr>
      <vt:lpstr>Resultat Vård och omsorgsboende Måltiderna är en trevlig stund på dagen</vt:lpstr>
      <vt:lpstr>Resultat Vård och omsorgsboende Jag är nöjd med mitt boende</vt:lpstr>
      <vt:lpstr>Resultat Vård och omsorgsboende Boendet uppfyller mina förväntningar</vt:lpstr>
      <vt:lpstr>Resultat Vård och omsorgsboende Jag känner mig trygg på mitt boende</vt:lpstr>
      <vt:lpstr>Resultat Vård och omsorgsboende Om du gör en sammantagen bedömning av kvaliteten i ditt vård- och omsorgsboende, hur nöjd är du då? (betyg 1-4)</vt:lpstr>
      <vt:lpstr>Resultat Vård och omsorgsboende Hur väl uppfyller ditt vård- och omsorgsboende dina förväntningar? (betyg 1-4)  </vt:lpstr>
      <vt:lpstr>Resultat Vård och omsorgsboende Tänk dig ett i alla avseenden perfekt vård- och omsorgsboende. Hur nära eller långt ifrån ett sådant vård- och omsorgsboende är ditt boende? (betyg 1-4)  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aa64514</dc:creator>
  <cp:lastModifiedBy>AC57277</cp:lastModifiedBy>
  <cp:revision>112</cp:revision>
  <dcterms:created xsi:type="dcterms:W3CDTF">2010-11-24T11:34:46Z</dcterms:created>
  <dcterms:modified xsi:type="dcterms:W3CDTF">2012-01-04T12:34:15Z</dcterms:modified>
</cp:coreProperties>
</file>