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9" r:id="rId2"/>
    <p:sldMasterId id="2147483671" r:id="rId3"/>
    <p:sldMasterId id="2147483673" r:id="rId4"/>
    <p:sldMasterId id="2147483675" r:id="rId5"/>
    <p:sldMasterId id="2147483650" r:id="rId6"/>
    <p:sldMasterId id="2147483652" r:id="rId7"/>
    <p:sldMasterId id="2147483654" r:id="rId8"/>
    <p:sldMasterId id="2147483656" r:id="rId9"/>
    <p:sldMasterId id="2147483663" r:id="rId10"/>
    <p:sldMasterId id="2147483665" r:id="rId11"/>
  </p:sldMasterIdLst>
  <p:sldIdLst>
    <p:sldId id="301" r:id="rId12"/>
    <p:sldId id="302" r:id="rId13"/>
    <p:sldId id="300" r:id="rId14"/>
    <p:sldId id="299" r:id="rId15"/>
    <p:sldId id="285" r:id="rId16"/>
    <p:sldId id="287" r:id="rId17"/>
    <p:sldId id="288" r:id="rId18"/>
    <p:sldId id="290" r:id="rId19"/>
    <p:sldId id="292" r:id="rId20"/>
    <p:sldId id="293" r:id="rId21"/>
    <p:sldId id="294" r:id="rId22"/>
    <p:sldId id="295" r:id="rId23"/>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66FF66"/>
    <a:srgbClr val="D9D9D9"/>
    <a:srgbClr val="A3A19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9264" autoAdjust="0"/>
  </p:normalViewPr>
  <p:slideViewPr>
    <p:cSldViewPr>
      <p:cViewPr>
        <p:scale>
          <a:sx n="100" d="100"/>
          <a:sy n="100" d="100"/>
        </p:scale>
        <p:origin x="-300" y="-330"/>
      </p:cViewPr>
      <p:guideLst>
        <p:guide orient="horz" pos="2160"/>
        <p:guide pos="2880"/>
        <p:guide pos="249"/>
        <p:guide pos="5511"/>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ad.stockholm.se\cli-sd\cc2sd006\004314\Team%20Omv&#228;rld%20&amp;%20Kundkontakter\Internationell%20Statistik\SBR%20BI-databa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stockholm.se\cli-sd\cc2sd006\004314\Team%20Omv&#228;rld%20&amp;%20Kundkontakter\Internationell%20Statistik\SBR%20BI-databa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sv-SE"/>
  <c:chart>
    <c:plotArea>
      <c:layout>
        <c:manualLayout>
          <c:layoutTarget val="inner"/>
          <c:xMode val="edge"/>
          <c:yMode val="edge"/>
          <c:x val="0.20698404511104496"/>
          <c:y val="8.0779737697622964E-2"/>
          <c:w val="0.53945738870665638"/>
          <c:h val="0.82739382851868826"/>
        </c:manualLayout>
      </c:layout>
      <c:radarChart>
        <c:radarStyle val="marker"/>
        <c:ser>
          <c:idx val="0"/>
          <c:order val="0"/>
          <c:tx>
            <c:strRef>
              <c:f>Flermålsanalys!$C$18</c:f>
              <c:strCache>
                <c:ptCount val="1"/>
                <c:pt idx="0">
                  <c:v>2010/2011</c:v>
                </c:pt>
              </c:strCache>
            </c:strRef>
          </c:tx>
          <c:marker>
            <c:symbol val="diamond"/>
            <c:size val="9"/>
            <c:spPr>
              <a:solidFill>
                <a:schemeClr val="accent1"/>
              </a:solidFill>
            </c:spPr>
          </c:marker>
          <c:cat>
            <c:strRef>
              <c:f>Flermålsanalys!$B$19:$B$26</c:f>
              <c:strCache>
                <c:ptCount val="8"/>
                <c:pt idx="0">
                  <c:v>European Cities Monitor</c:v>
                </c:pt>
                <c:pt idx="1">
                  <c:v>Congress &amp; Convention Participants</c:v>
                </c:pt>
                <c:pt idx="2">
                  <c:v>Quality of living</c:v>
                </c:pt>
                <c:pt idx="3">
                  <c:v>Competitiveness</c:v>
                </c:pt>
                <c:pt idx="4">
                  <c:v>Overnight Stays</c:v>
                </c:pt>
                <c:pt idx="5">
                  <c:v>Regional GDP/capita</c:v>
                </c:pt>
                <c:pt idx="6">
                  <c:v>World Investment Report</c:v>
                </c:pt>
                <c:pt idx="7">
                  <c:v>Innovation Capacity Index, Innovation for Development Report </c:v>
                </c:pt>
              </c:strCache>
            </c:strRef>
          </c:cat>
          <c:val>
            <c:numRef>
              <c:f>Flermålsanalys!$C$19:$C$26</c:f>
              <c:numCache>
                <c:formatCode>0.00</c:formatCode>
                <c:ptCount val="8"/>
                <c:pt idx="0">
                  <c:v>0.55555555555555569</c:v>
                </c:pt>
                <c:pt idx="1">
                  <c:v>0.89655172413793094</c:v>
                </c:pt>
                <c:pt idx="2">
                  <c:v>0.91150442477876092</c:v>
                </c:pt>
                <c:pt idx="3">
                  <c:v>0.84615384615384626</c:v>
                </c:pt>
                <c:pt idx="4">
                  <c:v>0.88764044943820242</c:v>
                </c:pt>
                <c:pt idx="5">
                  <c:v>0.97090909090909094</c:v>
                </c:pt>
                <c:pt idx="6">
                  <c:v>0.90780141843971651</c:v>
                </c:pt>
                <c:pt idx="7">
                  <c:v>0.99236641221374045</c:v>
                </c:pt>
              </c:numCache>
            </c:numRef>
          </c:val>
        </c:ser>
        <c:ser>
          <c:idx val="1"/>
          <c:order val="1"/>
          <c:tx>
            <c:strRef>
              <c:f>Flermålsanalys!$D$18</c:f>
              <c:strCache>
                <c:ptCount val="1"/>
                <c:pt idx="0">
                  <c:v>2011/2012</c:v>
                </c:pt>
              </c:strCache>
            </c:strRef>
          </c:tx>
          <c:spPr>
            <a:ln>
              <a:solidFill>
                <a:srgbClr val="005DC4">
                  <a:lumMod val="40000"/>
                  <a:lumOff val="60000"/>
                </a:srgbClr>
              </a:solidFill>
            </a:ln>
          </c:spPr>
          <c:marker>
            <c:symbol val="diamond"/>
            <c:size val="9"/>
            <c:spPr>
              <a:solidFill>
                <a:schemeClr val="accent1">
                  <a:lumMod val="40000"/>
                  <a:lumOff val="60000"/>
                </a:schemeClr>
              </a:solidFill>
              <a:ln>
                <a:noFill/>
              </a:ln>
            </c:spPr>
          </c:marker>
          <c:cat>
            <c:strRef>
              <c:f>Flermålsanalys!$B$19:$B$26</c:f>
              <c:strCache>
                <c:ptCount val="8"/>
                <c:pt idx="0">
                  <c:v>European Cities Monitor</c:v>
                </c:pt>
                <c:pt idx="1">
                  <c:v>Congress &amp; Convention Participants</c:v>
                </c:pt>
                <c:pt idx="2">
                  <c:v>Quality of living</c:v>
                </c:pt>
                <c:pt idx="3">
                  <c:v>Competitiveness</c:v>
                </c:pt>
                <c:pt idx="4">
                  <c:v>Overnight Stays</c:v>
                </c:pt>
                <c:pt idx="5">
                  <c:v>Regional GDP/capita</c:v>
                </c:pt>
                <c:pt idx="6">
                  <c:v>World Investment Report</c:v>
                </c:pt>
                <c:pt idx="7">
                  <c:v>Innovation Capacity Index, Innovation for Development Report </c:v>
                </c:pt>
              </c:strCache>
            </c:strRef>
          </c:cat>
          <c:val>
            <c:numRef>
              <c:f>Flermålsanalys!$D$19:$D$26</c:f>
              <c:numCache>
                <c:formatCode>0.00</c:formatCode>
                <c:ptCount val="8"/>
                <c:pt idx="0">
                  <c:v>0.63888888888888895</c:v>
                </c:pt>
                <c:pt idx="1">
                  <c:v>0.80769230769230771</c:v>
                </c:pt>
                <c:pt idx="2">
                  <c:v>0.9095022624434389</c:v>
                </c:pt>
                <c:pt idx="3">
                  <c:v>0.81481481481481499</c:v>
                </c:pt>
                <c:pt idx="4">
                  <c:v>0.88764044943820242</c:v>
                </c:pt>
                <c:pt idx="5">
                  <c:v>0.97090909090909094</c:v>
                </c:pt>
                <c:pt idx="6">
                  <c:v>0.84810126582278478</c:v>
                </c:pt>
                <c:pt idx="7">
                  <c:v>0.99236641221374045</c:v>
                </c:pt>
              </c:numCache>
            </c:numRef>
          </c:val>
        </c:ser>
        <c:axId val="100289152"/>
        <c:axId val="105677568"/>
      </c:radarChart>
      <c:catAx>
        <c:axId val="100289152"/>
        <c:scaling>
          <c:orientation val="minMax"/>
        </c:scaling>
        <c:axPos val="b"/>
        <c:numFmt formatCode="General" sourceLinked="1"/>
        <c:tickLblPos val="nextTo"/>
        <c:txPr>
          <a:bodyPr/>
          <a:lstStyle/>
          <a:p>
            <a:pPr>
              <a:defRPr sz="1200">
                <a:solidFill>
                  <a:schemeClr val="bg1"/>
                </a:solidFill>
              </a:defRPr>
            </a:pPr>
            <a:endParaRPr lang="sv-SE"/>
          </a:p>
        </c:txPr>
        <c:crossAx val="105677568"/>
        <c:crosses val="autoZero"/>
        <c:lblAlgn val="ctr"/>
        <c:lblOffset val="100"/>
      </c:catAx>
      <c:valAx>
        <c:axId val="105677568"/>
        <c:scaling>
          <c:orientation val="minMax"/>
        </c:scaling>
        <c:axPos val="l"/>
        <c:majorGridlines/>
        <c:numFmt formatCode="0.00" sourceLinked="1"/>
        <c:tickLblPos val="none"/>
        <c:crossAx val="100289152"/>
        <c:crosses val="autoZero"/>
        <c:crossBetween val="between"/>
      </c:valAx>
    </c:plotArea>
    <c:legend>
      <c:legendPos val="r"/>
      <c:layout>
        <c:manualLayout>
          <c:xMode val="edge"/>
          <c:yMode val="edge"/>
          <c:x val="0.36725279469651051"/>
          <c:y val="0.43458902889196804"/>
          <c:w val="0.20868004820842692"/>
          <c:h val="0.10887024083277959"/>
        </c:manualLayout>
      </c:layout>
      <c:spPr>
        <a:solidFill>
          <a:schemeClr val="bg1">
            <a:lumMod val="85000"/>
          </a:schemeClr>
        </a:solidFill>
      </c:spPr>
    </c:legend>
    <c:plotVisOnly val="1"/>
    <c:dispBlanksAs val="gap"/>
  </c:chart>
  <c:txPr>
    <a:bodyPr/>
    <a:lstStyle/>
    <a:p>
      <a:pPr>
        <a:defRPr sz="1100"/>
      </a:pPr>
      <a:endParaRPr lang="sv-S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v-SE"/>
  <c:chart>
    <c:plotArea>
      <c:layout>
        <c:manualLayout>
          <c:layoutTarget val="inner"/>
          <c:xMode val="edge"/>
          <c:yMode val="edge"/>
          <c:x val="0.20698404511104501"/>
          <c:y val="8.0779737697622964E-2"/>
          <c:w val="0.53945738870665594"/>
          <c:h val="0.8273938285186887"/>
        </c:manualLayout>
      </c:layout>
      <c:radarChart>
        <c:radarStyle val="marker"/>
        <c:ser>
          <c:idx val="0"/>
          <c:order val="0"/>
          <c:tx>
            <c:strRef>
              <c:f>Flermålsanalys!$C$18</c:f>
              <c:strCache>
                <c:ptCount val="1"/>
                <c:pt idx="0">
                  <c:v>2010/2011</c:v>
                </c:pt>
              </c:strCache>
            </c:strRef>
          </c:tx>
          <c:marker>
            <c:symbol val="diamond"/>
            <c:size val="9"/>
            <c:spPr>
              <a:solidFill>
                <a:schemeClr val="accent1"/>
              </a:solidFill>
            </c:spPr>
          </c:marker>
          <c:cat>
            <c:strRef>
              <c:f>Flermålsanalys!$B$19:$B$26</c:f>
              <c:strCache>
                <c:ptCount val="8"/>
                <c:pt idx="0">
                  <c:v>European Cities Monitor</c:v>
                </c:pt>
                <c:pt idx="1">
                  <c:v>Congress &amp; Convention Participants</c:v>
                </c:pt>
                <c:pt idx="2">
                  <c:v>Quality of living</c:v>
                </c:pt>
                <c:pt idx="3">
                  <c:v>Competitiveness</c:v>
                </c:pt>
                <c:pt idx="4">
                  <c:v>Overnight Stays</c:v>
                </c:pt>
                <c:pt idx="5">
                  <c:v>Regional GDP/capita</c:v>
                </c:pt>
                <c:pt idx="6">
                  <c:v>World Investment Report</c:v>
                </c:pt>
                <c:pt idx="7">
                  <c:v>Innovation Capacity Index, Innovation for Development Report </c:v>
                </c:pt>
              </c:strCache>
            </c:strRef>
          </c:cat>
          <c:val>
            <c:numRef>
              <c:f>Flermålsanalys!$C$19:$C$26</c:f>
              <c:numCache>
                <c:formatCode>0.00</c:formatCode>
                <c:ptCount val="8"/>
                <c:pt idx="0">
                  <c:v>0.55555555555555569</c:v>
                </c:pt>
                <c:pt idx="1">
                  <c:v>0.89655172413793083</c:v>
                </c:pt>
                <c:pt idx="2">
                  <c:v>0.91150442477876092</c:v>
                </c:pt>
                <c:pt idx="3">
                  <c:v>0.84615384615384626</c:v>
                </c:pt>
                <c:pt idx="4">
                  <c:v>0.88764044943820231</c:v>
                </c:pt>
                <c:pt idx="5">
                  <c:v>0.97090909090909105</c:v>
                </c:pt>
                <c:pt idx="6">
                  <c:v>0.90780141843971651</c:v>
                </c:pt>
                <c:pt idx="7">
                  <c:v>0.99236641221374045</c:v>
                </c:pt>
              </c:numCache>
            </c:numRef>
          </c:val>
        </c:ser>
        <c:ser>
          <c:idx val="1"/>
          <c:order val="1"/>
          <c:tx>
            <c:strRef>
              <c:f>Flermålsanalys!$D$18</c:f>
              <c:strCache>
                <c:ptCount val="1"/>
                <c:pt idx="0">
                  <c:v>2011/2012</c:v>
                </c:pt>
              </c:strCache>
            </c:strRef>
          </c:tx>
          <c:spPr>
            <a:ln>
              <a:solidFill>
                <a:srgbClr val="005DC4">
                  <a:lumMod val="40000"/>
                  <a:lumOff val="60000"/>
                </a:srgbClr>
              </a:solidFill>
            </a:ln>
          </c:spPr>
          <c:marker>
            <c:symbol val="diamond"/>
            <c:size val="9"/>
            <c:spPr>
              <a:solidFill>
                <a:schemeClr val="accent1">
                  <a:lumMod val="40000"/>
                  <a:lumOff val="60000"/>
                </a:schemeClr>
              </a:solidFill>
              <a:ln>
                <a:noFill/>
              </a:ln>
            </c:spPr>
          </c:marker>
          <c:cat>
            <c:strRef>
              <c:f>Flermålsanalys!$B$19:$B$26</c:f>
              <c:strCache>
                <c:ptCount val="8"/>
                <c:pt idx="0">
                  <c:v>European Cities Monitor</c:v>
                </c:pt>
                <c:pt idx="1">
                  <c:v>Congress &amp; Convention Participants</c:v>
                </c:pt>
                <c:pt idx="2">
                  <c:v>Quality of living</c:v>
                </c:pt>
                <c:pt idx="3">
                  <c:v>Competitiveness</c:v>
                </c:pt>
                <c:pt idx="4">
                  <c:v>Overnight Stays</c:v>
                </c:pt>
                <c:pt idx="5">
                  <c:v>Regional GDP/capita</c:v>
                </c:pt>
                <c:pt idx="6">
                  <c:v>World Investment Report</c:v>
                </c:pt>
                <c:pt idx="7">
                  <c:v>Innovation Capacity Index, Innovation for Development Report </c:v>
                </c:pt>
              </c:strCache>
            </c:strRef>
          </c:cat>
          <c:val>
            <c:numRef>
              <c:f>Flermålsanalys!$D$19:$D$26</c:f>
              <c:numCache>
                <c:formatCode>0.00</c:formatCode>
                <c:ptCount val="8"/>
                <c:pt idx="0">
                  <c:v>0.63888888888888895</c:v>
                </c:pt>
                <c:pt idx="1">
                  <c:v>0.80769230769230771</c:v>
                </c:pt>
                <c:pt idx="2">
                  <c:v>0.9095022624434389</c:v>
                </c:pt>
                <c:pt idx="3">
                  <c:v>0.81481481481481499</c:v>
                </c:pt>
                <c:pt idx="4">
                  <c:v>0.88764044943820231</c:v>
                </c:pt>
                <c:pt idx="5">
                  <c:v>0.97090909090909105</c:v>
                </c:pt>
                <c:pt idx="6">
                  <c:v>0.84810126582278478</c:v>
                </c:pt>
                <c:pt idx="7">
                  <c:v>0.99236641221374045</c:v>
                </c:pt>
              </c:numCache>
            </c:numRef>
          </c:val>
        </c:ser>
        <c:axId val="106295680"/>
        <c:axId val="106297600"/>
      </c:radarChart>
      <c:catAx>
        <c:axId val="106295680"/>
        <c:scaling>
          <c:orientation val="minMax"/>
        </c:scaling>
        <c:axPos val="b"/>
        <c:numFmt formatCode="General" sourceLinked="1"/>
        <c:tickLblPos val="nextTo"/>
        <c:txPr>
          <a:bodyPr/>
          <a:lstStyle/>
          <a:p>
            <a:pPr>
              <a:defRPr sz="1200">
                <a:solidFill>
                  <a:schemeClr val="bg1"/>
                </a:solidFill>
              </a:defRPr>
            </a:pPr>
            <a:endParaRPr lang="sv-SE"/>
          </a:p>
        </c:txPr>
        <c:crossAx val="106297600"/>
        <c:crosses val="autoZero"/>
        <c:lblAlgn val="ctr"/>
        <c:lblOffset val="100"/>
      </c:catAx>
      <c:valAx>
        <c:axId val="106297600"/>
        <c:scaling>
          <c:orientation val="minMax"/>
        </c:scaling>
        <c:axPos val="l"/>
        <c:majorGridlines/>
        <c:numFmt formatCode="0.00" sourceLinked="1"/>
        <c:tickLblPos val="none"/>
        <c:crossAx val="106295680"/>
        <c:crosses val="autoZero"/>
        <c:crossBetween val="between"/>
      </c:valAx>
    </c:plotArea>
    <c:legend>
      <c:legendPos val="r"/>
      <c:layout>
        <c:manualLayout>
          <c:xMode val="edge"/>
          <c:yMode val="edge"/>
          <c:x val="0.36725279469651051"/>
          <c:y val="0.43458902889196815"/>
          <c:w val="0.20868004820842692"/>
          <c:h val="0.10887024083277962"/>
        </c:manualLayout>
      </c:layout>
      <c:spPr>
        <a:solidFill>
          <a:schemeClr val="bg1">
            <a:lumMod val="85000"/>
          </a:schemeClr>
        </a:solidFill>
      </c:spPr>
    </c:legend>
    <c:plotVisOnly val="1"/>
    <c:dispBlanksAs val="gap"/>
  </c:chart>
  <c:txPr>
    <a:bodyPr/>
    <a:lstStyle/>
    <a:p>
      <a:pPr>
        <a:defRPr sz="1100"/>
      </a:pPr>
      <a:endParaRPr lang="sv-SE"/>
    </a:p>
  </c:txPr>
  <c:externalData r:id="rId1"/>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Master" Target="../slideMasters/slideMaster10.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Master" Target="../slideMasters/slideMaster1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Master" Target="../slideMasters/slideMaster7.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Master" Target="../slideMasters/slideMaster9.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0" descr="sbr_1_ppt521x2472"/>
          <p:cNvPicPr>
            <a:picLocks noChangeAspect="1" noChangeArrowheads="1"/>
          </p:cNvPicPr>
          <p:nvPr/>
        </p:nvPicPr>
        <p:blipFill>
          <a:blip r:embed="rId2" cstate="print"/>
          <a:srcRect/>
          <a:stretch>
            <a:fillRect/>
          </a:stretch>
        </p:blipFill>
        <p:spPr bwMode="auto">
          <a:xfrm>
            <a:off x="125413" y="125413"/>
            <a:ext cx="890270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F2A7E93-BD3C-4FD3-8B85-19FE75D9CA1F}" type="slidenum">
              <a:rPr lang="sv-SE"/>
              <a:pPr>
                <a:defRPr/>
              </a:pPr>
              <a:t>‹#›</a:t>
            </a:fld>
            <a:endParaRPr lang="sv-S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9" descr="01"/>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8"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1232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1232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35D5EA6-B4FD-4A62-8B10-CEABAFED1B9C}" type="slidenum">
              <a:rPr lang="sv-SE"/>
              <a:pPr>
                <a:defRPr/>
              </a:pPr>
              <a:t>‹#›</a:t>
            </a:fld>
            <a:endParaRPr lang="sv-S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4D973496-E8D8-497B-885F-CC941E6AFA27}" type="slidenum">
              <a:rPr lang="sv-SE"/>
              <a:pPr>
                <a:defRPr/>
              </a:pPr>
              <a:t>‹#›</a:t>
            </a:fld>
            <a:endParaRPr lang="sv-S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53000"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D1C9CFA4-4739-4645-AC8A-E106C364F7DA}" type="slidenum">
              <a:rPr lang="sv-SE"/>
              <a:pPr>
                <a:defRPr/>
              </a:pPr>
              <a:t>‹#›</a:t>
            </a:fld>
            <a:endParaRPr lang="sv-S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B427A615-E097-435E-B363-FE8369F0E44D}" type="slidenum">
              <a:rPr lang="sv-SE"/>
              <a:pPr>
                <a:defRPr/>
              </a:pPr>
              <a:t>‹#›</a:t>
            </a:fld>
            <a:endParaRPr lang="sv-S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3645992B-6D4F-47D3-9F34-3CC4FD738BCD}" type="slidenum">
              <a:rPr lang="sv-SE"/>
              <a:pPr>
                <a:defRPr/>
              </a:pPr>
              <a:t>‹#›</a:t>
            </a:fld>
            <a:endParaRPr lang="sv-S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BA838C59-E8FC-41BA-A24F-EFB27FB576BA}" type="slidenum">
              <a:rPr lang="sv-SE"/>
              <a:pPr>
                <a:defRPr/>
              </a:pPr>
              <a:t>‹#›</a:t>
            </a:fld>
            <a:endParaRPr lang="sv-S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16EA9C9D-043A-4308-BEE3-3411F4815156}" type="slidenum">
              <a:rPr lang="sv-SE"/>
              <a:pPr>
                <a:defRPr/>
              </a:pPr>
              <a:t>‹#›</a:t>
            </a:fld>
            <a:endParaRPr lang="sv-S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DD044DA-2EEA-4950-B4D2-77BFE479BB35}" type="slidenum">
              <a:rPr lang="sv-SE"/>
              <a:pPr>
                <a:defRPr/>
              </a:pPr>
              <a:t>‹#›</a:t>
            </a:fld>
            <a:endParaRPr lang="sv-S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AD0D252-7715-4515-BC6B-AD82EE665FF7}"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3FA433CD-F291-4445-A9E6-1185D819E4D1}" type="slidenum">
              <a:rPr lang="sv-SE"/>
              <a:pPr>
                <a:defRPr/>
              </a:pPr>
              <a:t>‹#›</a:t>
            </a:fld>
            <a:endParaRPr lang="sv-S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65938" y="1125538"/>
            <a:ext cx="1989137"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8150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4AF1FBF6-4B56-4D70-A927-A66A62C6678D}" type="slidenum">
              <a:rPr lang="sv-SE"/>
              <a:pPr>
                <a:defRPr/>
              </a:pPr>
              <a:t>‹#›</a:t>
            </a:fld>
            <a:endParaRPr lang="sv-S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9" descr="06"/>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8"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14372"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14373"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3AFD12F-6DD9-4DDC-A416-99F30FD89DAB}" type="slidenum">
              <a:rPr lang="sv-SE"/>
              <a:pPr>
                <a:defRPr/>
              </a:pPr>
              <a:t>‹#›</a:t>
            </a:fld>
            <a:endParaRPr lang="sv-S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352091E6-7198-4248-9649-F6BB4B2A14DE}" type="slidenum">
              <a:rPr lang="sv-SE"/>
              <a:pPr>
                <a:defRPr/>
              </a:pPr>
              <a:t>‹#›</a:t>
            </a:fld>
            <a:endParaRPr lang="sv-S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53000"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BA400A33-AE9B-4E57-86E9-D3EE62A4D368}" type="slidenum">
              <a:rPr lang="sv-SE"/>
              <a:pPr>
                <a:defRPr/>
              </a:pPr>
              <a:t>‹#›</a:t>
            </a:fld>
            <a:endParaRPr lang="sv-S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2868F5A3-E5DB-4DE5-9B3A-658178689B19}" type="slidenum">
              <a:rPr lang="sv-SE"/>
              <a:pPr>
                <a:defRPr/>
              </a:pPr>
              <a:t>‹#›</a:t>
            </a:fld>
            <a:endParaRPr lang="sv-S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AF523189-C93E-42EA-B6F1-21BABE5C23D2}" type="slidenum">
              <a:rPr lang="sv-SE"/>
              <a:pPr>
                <a:defRPr/>
              </a:pPr>
              <a:t>‹#›</a:t>
            </a:fld>
            <a:endParaRPr lang="sv-S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621B0FF4-1061-49DD-B072-0092063AD77D}" type="slidenum">
              <a:rPr lang="sv-SE"/>
              <a:pPr>
                <a:defRPr/>
              </a:pPr>
              <a:t>‹#›</a:t>
            </a:fld>
            <a:endParaRPr lang="sv-S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A4F320B-D06A-4DAD-AE2A-8D1D2BE12861}" type="slidenum">
              <a:rPr lang="sv-SE"/>
              <a:pPr>
                <a:defRPr/>
              </a:pPr>
              <a:t>‹#›</a:t>
            </a:fld>
            <a:endParaRPr lang="sv-S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66653CB4-CD45-40DF-AA42-54165D57872F}" type="slidenum">
              <a:rPr lang="sv-SE"/>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descr="ppt-2"/>
          <p:cNvPicPr>
            <a:picLocks noChangeAspect="1" noChangeArrowheads="1"/>
          </p:cNvPicPr>
          <p:nvPr/>
        </p:nvPicPr>
        <p:blipFill>
          <a:blip r:embed="rId2" cstate="print"/>
          <a:srcRect/>
          <a:stretch>
            <a:fillRect/>
          </a:stretch>
        </p:blipFill>
        <p:spPr bwMode="auto">
          <a:xfrm>
            <a:off x="125413" y="125413"/>
            <a:ext cx="889635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50212"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50213"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EDA87E4-0880-4B2A-8A9A-AE8B9605E71B}" type="slidenum">
              <a:rPr lang="sv-SE"/>
              <a:pPr>
                <a:defRPr/>
              </a:pPr>
              <a:t>‹#›</a:t>
            </a:fld>
            <a:endParaRPr lang="sv-S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65938" y="1125538"/>
            <a:ext cx="1989137"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8150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F3B2712-A2B2-4BEC-846E-FA1E5FCBCF3D}" type="slidenum">
              <a:rPr lang="sv-SE"/>
              <a:pPr>
                <a:defRPr/>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53EAFB73-AB52-4CDE-B6A3-2D53C9CAB255}" type="slidenum">
              <a:rPr lang="sv-SE"/>
              <a:pPr>
                <a:defRPr/>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4FA554C-EE86-425B-B893-6DD06AEA0F5C}" type="slidenum">
              <a:rPr lang="sv-SE"/>
              <a:pPr>
                <a:defRPr/>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AD607672-AA92-401D-9D0E-7ADA49BEDE0C}" type="slidenum">
              <a:rPr lang="sv-SE"/>
              <a:pPr>
                <a:defRPr/>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FAEDEB0A-161C-4E5A-95B1-FCFF5FF8E015}" type="slidenum">
              <a:rPr lang="sv-SE"/>
              <a:pPr>
                <a:defRPr/>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6E1F6358-5B8B-4CD1-ADA7-8131FC3A2071}"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DFC0F7EE-A2BD-43C1-BF63-E06E5CAD60FD}" type="slidenum">
              <a:rPr lang="sv-SE"/>
              <a:pPr>
                <a:defRPr/>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A7A0BC5-0569-4BA0-923D-F16E376035A0}"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E10B23E8-1BB8-49CA-8F52-C26747CE3FCE}" type="slidenum">
              <a:rPr lang="sv-SE"/>
              <a:pPr>
                <a:defRPr/>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C8419A6-A352-4286-A18D-2D4637B7FA4A}" type="slidenum">
              <a:rPr lang="sv-SE"/>
              <a:pPr>
                <a:defRPr/>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2BAAAB2-C778-435A-A4D9-5B2402068C6F}" type="slidenum">
              <a:rPr lang="sv-SE"/>
              <a:pPr>
                <a:defRPr/>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484D7604-D1E6-4E71-AFAB-0228FEECAAA0}" type="slidenum">
              <a:rPr lang="sv-SE"/>
              <a:pPr>
                <a:defRPr/>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descr="ppt-3"/>
          <p:cNvPicPr>
            <a:picLocks noChangeAspect="1" noChangeArrowheads="1"/>
          </p:cNvPicPr>
          <p:nvPr/>
        </p:nvPicPr>
        <p:blipFill>
          <a:blip r:embed="rId2" cstate="print"/>
          <a:srcRect/>
          <a:stretch>
            <a:fillRect/>
          </a:stretch>
        </p:blipFill>
        <p:spPr bwMode="auto">
          <a:xfrm>
            <a:off x="125413" y="125413"/>
            <a:ext cx="889635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52260"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52261"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0460334F-A823-4267-BD7B-F79D25F6CCD8}" type="slidenum">
              <a:rPr lang="sv-SE"/>
              <a:pPr>
                <a:defRPr/>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028D26C-8FEA-4604-BC7F-FCA6962D1920}" type="slidenum">
              <a:rPr lang="sv-SE"/>
              <a:pPr>
                <a:defRPr/>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74D648-748A-4541-8D9A-311773F9F195}" type="slidenum">
              <a:rPr lang="sv-SE"/>
              <a:pPr>
                <a:defRPr/>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7AEEA3A8-C4A0-48ED-907D-3F1A4CF484E1}" type="slidenum">
              <a:rPr lang="sv-SE"/>
              <a:pPr>
                <a:defRPr/>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912CF4CC-7F97-4C96-A09A-56A38E1A3715}" type="slidenum">
              <a:rPr lang="sv-SE"/>
              <a:pPr>
                <a:defRPr/>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232AC91D-7355-4FFB-8F05-7F5662EC2EB8}"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1798F39A-F68D-471B-8E9F-98C7A1691A26}" type="slidenum">
              <a:rPr lang="sv-SE"/>
              <a:pPr>
                <a:defRPr/>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0FD479B9-DEED-46E1-83D8-B3AAC0CC0871}" type="slidenum">
              <a:rPr lang="sv-SE"/>
              <a:pPr>
                <a:defRPr/>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7E2BA09A-6D41-426A-AD9B-436AE1251A05}" type="slidenum">
              <a:rPr lang="sv-SE"/>
              <a:pPr>
                <a:defRPr/>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C0FBF5D7-26F4-43AD-BAD2-4F6E76849C21}" type="slidenum">
              <a:rPr lang="sv-SE"/>
              <a:pPr>
                <a:defRPr/>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B8719D6A-B833-422B-91DE-C28F4F3941D4}" type="slidenum">
              <a:rPr lang="sv-SE"/>
              <a:pPr>
                <a:defRPr/>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descr="ppt-4"/>
          <p:cNvPicPr>
            <a:picLocks noChangeAspect="1" noChangeArrowheads="1"/>
          </p:cNvPicPr>
          <p:nvPr/>
        </p:nvPicPr>
        <p:blipFill>
          <a:blip r:embed="rId2" cstate="print"/>
          <a:srcRect/>
          <a:stretch>
            <a:fillRect/>
          </a:stretch>
        </p:blipFill>
        <p:spPr bwMode="auto">
          <a:xfrm>
            <a:off x="125413" y="125413"/>
            <a:ext cx="889635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54308"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54309"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3846323-6313-4A04-AC8B-3E5346425EDA}" type="slidenum">
              <a:rPr lang="sv-SE"/>
              <a:pPr>
                <a:defRPr/>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D9955D5-353C-4D95-82CA-72D3DBCC5FF8}" type="slidenum">
              <a:rPr lang="sv-SE"/>
              <a:pPr>
                <a:defRPr/>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59CEE4A-89B0-40F1-B463-470A98D588D7}" type="slidenum">
              <a:rPr lang="sv-SE"/>
              <a:pPr>
                <a:defRPr/>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72B84381-A3C7-4627-9E78-0D75ABABF3D6}" type="slidenum">
              <a:rPr lang="sv-SE"/>
              <a:pPr>
                <a:defRPr/>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EC1DD516-3250-4375-A32A-9B3F410F508A}"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1A72BE8C-CD1E-48F5-B79F-1050FDC4E1FE}" type="slidenum">
              <a:rPr lang="sv-SE"/>
              <a:pPr>
                <a:defRPr/>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2DAEC321-40EB-4FA1-BA5C-907BBB7070D0}" type="slidenum">
              <a:rPr lang="sv-SE"/>
              <a:pPr>
                <a:defRPr/>
              </a:pPr>
              <a:t>‹#›</a:t>
            </a:fld>
            <a:endParaRPr lang="sv-S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A92D670D-4704-495A-8DB9-094B90C974C8}" type="slidenum">
              <a:rPr lang="sv-SE"/>
              <a:pPr>
                <a:defRPr/>
              </a:pPr>
              <a:t>‹#›</a:t>
            </a:fld>
            <a:endParaRPr lang="sv-S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782B6B68-87E8-4182-B40D-DED050FAECFB}" type="slidenum">
              <a:rPr lang="sv-SE"/>
              <a:pPr>
                <a:defRPr/>
              </a:pPr>
              <a:t>‹#›</a:t>
            </a:fld>
            <a:endParaRPr lang="sv-S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762F28D-4FB6-48CE-AA93-AFA04F2FEA8A}" type="slidenum">
              <a:rPr lang="sv-SE"/>
              <a:pPr>
                <a:defRPr/>
              </a:pPr>
              <a:t>‹#›</a:t>
            </a:fld>
            <a:endParaRPr lang="sv-S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C36D348-7201-4036-814E-099C13440EC2}" type="slidenum">
              <a:rPr lang="sv-SE"/>
              <a:pPr>
                <a:defRPr/>
              </a:pPr>
              <a:t>‹#›</a:t>
            </a:fld>
            <a:endParaRPr lang="sv-S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descr="ppt-5"/>
          <p:cNvPicPr>
            <a:picLocks noChangeAspect="1" noChangeArrowheads="1"/>
          </p:cNvPicPr>
          <p:nvPr/>
        </p:nvPicPr>
        <p:blipFill>
          <a:blip r:embed="rId2" cstate="print"/>
          <a:srcRect/>
          <a:stretch>
            <a:fillRect/>
          </a:stretch>
        </p:blipFill>
        <p:spPr bwMode="auto">
          <a:xfrm>
            <a:off x="125413" y="125413"/>
            <a:ext cx="889635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56356"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56357"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CFE971CF-B80C-40AD-915D-B8E72C9E28FB}" type="slidenum">
              <a:rPr lang="sv-SE"/>
              <a:pPr>
                <a:defRPr/>
              </a:pPr>
              <a:t>‹#›</a:t>
            </a:fld>
            <a:endParaRPr lang="sv-S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982CC1B-D303-44C4-8F35-24FF32F46F67}" type="slidenum">
              <a:rPr lang="sv-SE"/>
              <a:pPr>
                <a:defRPr/>
              </a:pPr>
              <a:t>‹#›</a:t>
            </a:fld>
            <a:endParaRPr lang="sv-S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B9E064A-90AD-4486-9A7D-AD2690F4E61E}" type="slidenum">
              <a:rPr lang="sv-SE"/>
              <a:pPr>
                <a:defRPr/>
              </a:pPr>
              <a:t>‹#›</a:t>
            </a:fld>
            <a:endParaRPr lang="sv-S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8ADD0D85-6C3B-482A-8816-F03FCA2CB8AE}"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162E5D3B-7962-4385-8C2F-9B62C73316AF}" type="slidenum">
              <a:rPr lang="sv-SE"/>
              <a:pPr>
                <a:defRPr/>
              </a:pPr>
              <a:t>‹#›</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40BC6237-6340-470B-9872-82AB81FD15C9}" type="slidenum">
              <a:rPr lang="sv-SE"/>
              <a:pPr>
                <a:defRPr/>
              </a:pPr>
              <a:t>‹#›</a:t>
            </a:fld>
            <a:endParaRPr lang="sv-S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F3AAE735-D95B-4B7A-A27A-33B0B424ACD0}" type="slidenum">
              <a:rPr lang="sv-SE"/>
              <a:pPr>
                <a:defRPr/>
              </a:pPr>
              <a:t>‹#›</a:t>
            </a:fld>
            <a:endParaRPr lang="sv-S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E6D7F9E1-2F54-4843-AA28-37EFDC560B1B}" type="slidenum">
              <a:rPr lang="sv-SE"/>
              <a:pPr>
                <a:defRPr/>
              </a:pPr>
              <a:t>‹#›</a:t>
            </a:fld>
            <a:endParaRPr lang="sv-S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E394B4E7-0F97-4A2F-8728-1DF3FE350EB3}" type="slidenum">
              <a:rPr lang="sv-SE"/>
              <a:pPr>
                <a:defRPr/>
              </a:pPr>
              <a:t>‹#›</a:t>
            </a:fld>
            <a:endParaRPr lang="sv-S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29CC6F30-84F9-4DDB-B0A3-FD365A60014B}" type="slidenum">
              <a:rPr lang="sv-SE"/>
              <a:pPr>
                <a:defRPr/>
              </a:pPr>
              <a:t>‹#›</a:t>
            </a:fld>
            <a:endParaRPr lang="sv-S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4B465BA-84BA-4B32-A899-52E1CEE9BA9B}" type="slidenum">
              <a:rPr lang="sv-SE"/>
              <a:pPr>
                <a:defRPr/>
              </a:pPr>
              <a:t>‹#›</a:t>
            </a:fld>
            <a:endParaRPr lang="sv-S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15"/>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5" name="Picture 11" descr="05"/>
          <p:cNvPicPr>
            <a:picLocks noChangeAspect="1" noChangeArrowheads="1"/>
          </p:cNvPicPr>
          <p:nvPr/>
        </p:nvPicPr>
        <p:blipFill>
          <a:blip r:embed="rId2" cstate="print"/>
          <a:srcRect/>
          <a:stretch>
            <a:fillRect/>
          </a:stretch>
        </p:blipFill>
        <p:spPr bwMode="auto">
          <a:xfrm>
            <a:off x="125413" y="125413"/>
            <a:ext cx="8888412" cy="1873250"/>
          </a:xfrm>
          <a:prstGeom prst="rect">
            <a:avLst/>
          </a:prstGeom>
          <a:noFill/>
          <a:ln w="9525">
            <a:noFill/>
            <a:miter lim="800000"/>
            <a:headEnd/>
            <a:tailEnd/>
          </a:ln>
        </p:spPr>
      </p:pic>
      <p:pic>
        <p:nvPicPr>
          <p:cNvPr id="6" name="Picture 1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18"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20483" name="Rectangle 3"/>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20484" name="Rectangle 4"/>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AD756BAB-EABC-4B7A-8CE0-F477AB015014}" type="slidenum">
              <a:rPr lang="sv-SE"/>
              <a:pPr>
                <a:defRPr/>
              </a:pPr>
              <a:t>‹#›</a:t>
            </a:fld>
            <a:endParaRPr lang="sv-S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55AB0529-97F8-463C-8F8D-619978D80376}" type="slidenum">
              <a:rPr lang="sv-SE"/>
              <a:pPr>
                <a:defRPr/>
              </a:pPr>
              <a:t>‹#›</a:t>
            </a:fld>
            <a:endParaRPr lang="sv-S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557BCC5C-B055-40F7-A5E3-387566E6C2E7}"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D76986AA-3996-4A45-A083-C5E51E9DD286}" type="slidenum">
              <a:rPr lang="sv-SE"/>
              <a:pPr>
                <a:defRPr/>
              </a:pPr>
              <a:t>‹#›</a:t>
            </a:fld>
            <a:endParaRPr lang="sv-S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ftr" sz="quarter" idx="11"/>
          </p:nvPr>
        </p:nvSpPr>
        <p:spPr>
          <a:ln/>
        </p:spPr>
        <p:txBody>
          <a:bodyPr/>
          <a:lstStyle>
            <a:lvl1pPr>
              <a:defRPr/>
            </a:lvl1pPr>
          </a:lstStyle>
          <a:p>
            <a:pPr>
              <a:defRPr/>
            </a:pPr>
            <a:endParaRPr lang="sv-SE"/>
          </a:p>
        </p:txBody>
      </p:sp>
      <p:sp>
        <p:nvSpPr>
          <p:cNvPr id="9" name="Rectangle 7"/>
          <p:cNvSpPr>
            <a:spLocks noGrp="1" noChangeArrowheads="1"/>
          </p:cNvSpPr>
          <p:nvPr>
            <p:ph type="sldNum" sz="quarter" idx="12"/>
          </p:nvPr>
        </p:nvSpPr>
        <p:spPr>
          <a:ln/>
        </p:spPr>
        <p:txBody>
          <a:bodyPr/>
          <a:lstStyle>
            <a:lvl1pPr>
              <a:defRPr/>
            </a:lvl1pPr>
          </a:lstStyle>
          <a:p>
            <a:pPr>
              <a:defRPr/>
            </a:pPr>
            <a:fld id="{9ED8E9AC-1617-41E4-BE9C-922A7AAC0EF2}" type="slidenum">
              <a:rPr lang="sv-SE"/>
              <a:pPr>
                <a:defRPr/>
              </a:pPr>
              <a:t>‹#›</a:t>
            </a:fld>
            <a:endParaRPr lang="sv-S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ftr" sz="quarter" idx="11"/>
          </p:nvPr>
        </p:nvSpPr>
        <p:spPr>
          <a:ln/>
        </p:spPr>
        <p:txBody>
          <a:bodyPr/>
          <a:lstStyle>
            <a:lvl1pPr>
              <a:defRPr/>
            </a:lvl1pPr>
          </a:lstStyle>
          <a:p>
            <a:pPr>
              <a:defRPr/>
            </a:pPr>
            <a:endParaRPr lang="sv-SE"/>
          </a:p>
        </p:txBody>
      </p:sp>
      <p:sp>
        <p:nvSpPr>
          <p:cNvPr id="5" name="Rectangle 7"/>
          <p:cNvSpPr>
            <a:spLocks noGrp="1" noChangeArrowheads="1"/>
          </p:cNvSpPr>
          <p:nvPr>
            <p:ph type="sldNum" sz="quarter" idx="12"/>
          </p:nvPr>
        </p:nvSpPr>
        <p:spPr>
          <a:ln/>
        </p:spPr>
        <p:txBody>
          <a:bodyPr/>
          <a:lstStyle>
            <a:lvl1pPr>
              <a:defRPr/>
            </a:lvl1pPr>
          </a:lstStyle>
          <a:p>
            <a:pPr>
              <a:defRPr/>
            </a:pPr>
            <a:fld id="{31F7A0E3-2F0E-4300-A1FD-6B48E34E81D8}" type="slidenum">
              <a:rPr lang="sv-SE"/>
              <a:pPr>
                <a:defRPr/>
              </a:pPr>
              <a:t>‹#›</a:t>
            </a:fld>
            <a:endParaRPr lang="sv-S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ftr" sz="quarter" idx="11"/>
          </p:nvPr>
        </p:nvSpPr>
        <p:spPr>
          <a:ln/>
        </p:spPr>
        <p:txBody>
          <a:bodyPr/>
          <a:lstStyle>
            <a:lvl1pPr>
              <a:defRPr/>
            </a:lvl1pPr>
          </a:lstStyle>
          <a:p>
            <a:pPr>
              <a:defRPr/>
            </a:pPr>
            <a:endParaRPr lang="sv-SE"/>
          </a:p>
        </p:txBody>
      </p:sp>
      <p:sp>
        <p:nvSpPr>
          <p:cNvPr id="4" name="Rectangle 7"/>
          <p:cNvSpPr>
            <a:spLocks noGrp="1" noChangeArrowheads="1"/>
          </p:cNvSpPr>
          <p:nvPr>
            <p:ph type="sldNum" sz="quarter" idx="12"/>
          </p:nvPr>
        </p:nvSpPr>
        <p:spPr>
          <a:ln/>
        </p:spPr>
        <p:txBody>
          <a:bodyPr/>
          <a:lstStyle>
            <a:lvl1pPr>
              <a:defRPr/>
            </a:lvl1pPr>
          </a:lstStyle>
          <a:p>
            <a:pPr>
              <a:defRPr/>
            </a:pPr>
            <a:fld id="{56E4D9AC-FCB5-48FD-8D19-A101D02844DB}" type="slidenum">
              <a:rPr lang="sv-SE"/>
              <a:pPr>
                <a:defRPr/>
              </a:pPr>
              <a:t>‹#›</a:t>
            </a:fld>
            <a:endParaRPr lang="sv-S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89F1D340-262C-436B-BE26-8F2CC3F652BE}" type="slidenum">
              <a:rPr lang="sv-SE"/>
              <a:pPr>
                <a:defRPr/>
              </a:pPr>
              <a:t>‹#›</a:t>
            </a:fld>
            <a:endParaRPr lang="sv-S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185F1213-D54B-4FA6-A258-D5EBAAC281EA}" type="slidenum">
              <a:rPr lang="sv-SE"/>
              <a:pPr>
                <a:defRPr/>
              </a:pPr>
              <a:t>‹#›</a:t>
            </a:fld>
            <a:endParaRPr lang="sv-S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E4D02B09-9469-4E4D-95A4-88D6575C878B}" type="slidenum">
              <a:rPr lang="sv-SE"/>
              <a:pPr>
                <a:defRPr/>
              </a:pPr>
              <a:t>‹#›</a:t>
            </a:fld>
            <a:endParaRPr lang="sv-S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769DD84A-89CE-4A64-9D85-6B68DD623B9B}" type="slidenum">
              <a:rPr lang="sv-SE"/>
              <a:pPr>
                <a:defRPr/>
              </a:pPr>
              <a:t>‹#›</a:t>
            </a:fld>
            <a:endParaRPr lang="sv-S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6" descr="02"/>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9"/>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14"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15"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24586" name="Rectangle 10"/>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24587" name="Rectangle 11"/>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450FAED0-813C-4C14-AB54-031E71F9739F}" type="slidenum">
              <a:rPr lang="sv-SE"/>
              <a:pPr>
                <a:defRPr/>
              </a:pPr>
              <a:t>‹#›</a:t>
            </a:fld>
            <a:endParaRPr lang="sv-S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B74962FB-7E78-4470-AEC1-3544C471C1D1}"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D6575918-3383-4447-8941-F415D6CBA649}" type="slidenum">
              <a:rPr lang="sv-SE"/>
              <a:pPr>
                <a:defRPr/>
              </a:pPr>
              <a:t>‹#›</a:t>
            </a:fld>
            <a:endParaRPr lang="sv-S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D1E2DB66-40C3-4A75-B576-AB1EA21E2C01}" type="slidenum">
              <a:rPr lang="sv-SE"/>
              <a:pPr>
                <a:defRPr/>
              </a:pPr>
              <a:t>‹#›</a:t>
            </a:fld>
            <a:endParaRPr lang="sv-S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ftr" sz="quarter" idx="11"/>
          </p:nvPr>
        </p:nvSpPr>
        <p:spPr>
          <a:ln/>
        </p:spPr>
        <p:txBody>
          <a:bodyPr/>
          <a:lstStyle>
            <a:lvl1pPr>
              <a:defRPr/>
            </a:lvl1pPr>
          </a:lstStyle>
          <a:p>
            <a:pPr>
              <a:defRPr/>
            </a:pPr>
            <a:endParaRPr lang="sv-SE"/>
          </a:p>
        </p:txBody>
      </p:sp>
      <p:sp>
        <p:nvSpPr>
          <p:cNvPr id="9" name="Rectangle 7"/>
          <p:cNvSpPr>
            <a:spLocks noGrp="1" noChangeArrowheads="1"/>
          </p:cNvSpPr>
          <p:nvPr>
            <p:ph type="sldNum" sz="quarter" idx="12"/>
          </p:nvPr>
        </p:nvSpPr>
        <p:spPr>
          <a:ln/>
        </p:spPr>
        <p:txBody>
          <a:bodyPr/>
          <a:lstStyle>
            <a:lvl1pPr>
              <a:defRPr/>
            </a:lvl1pPr>
          </a:lstStyle>
          <a:p>
            <a:pPr>
              <a:defRPr/>
            </a:pPr>
            <a:fld id="{3550B91B-627E-446E-B184-FB4413B941FD}" type="slidenum">
              <a:rPr lang="sv-SE"/>
              <a:pPr>
                <a:defRPr/>
              </a:pPr>
              <a:t>‹#›</a:t>
            </a:fld>
            <a:endParaRPr lang="sv-S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ftr" sz="quarter" idx="11"/>
          </p:nvPr>
        </p:nvSpPr>
        <p:spPr>
          <a:ln/>
        </p:spPr>
        <p:txBody>
          <a:bodyPr/>
          <a:lstStyle>
            <a:lvl1pPr>
              <a:defRPr/>
            </a:lvl1pPr>
          </a:lstStyle>
          <a:p>
            <a:pPr>
              <a:defRPr/>
            </a:pPr>
            <a:endParaRPr lang="sv-SE"/>
          </a:p>
        </p:txBody>
      </p:sp>
      <p:sp>
        <p:nvSpPr>
          <p:cNvPr id="5" name="Rectangle 7"/>
          <p:cNvSpPr>
            <a:spLocks noGrp="1" noChangeArrowheads="1"/>
          </p:cNvSpPr>
          <p:nvPr>
            <p:ph type="sldNum" sz="quarter" idx="12"/>
          </p:nvPr>
        </p:nvSpPr>
        <p:spPr>
          <a:ln/>
        </p:spPr>
        <p:txBody>
          <a:bodyPr/>
          <a:lstStyle>
            <a:lvl1pPr>
              <a:defRPr/>
            </a:lvl1pPr>
          </a:lstStyle>
          <a:p>
            <a:pPr>
              <a:defRPr/>
            </a:pPr>
            <a:fld id="{B4FE6A09-7ABA-4720-8DA1-570B58D0B79F}" type="slidenum">
              <a:rPr lang="sv-SE"/>
              <a:pPr>
                <a:defRPr/>
              </a:pPr>
              <a:t>‹#›</a:t>
            </a:fld>
            <a:endParaRPr lang="sv-S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ftr" sz="quarter" idx="11"/>
          </p:nvPr>
        </p:nvSpPr>
        <p:spPr>
          <a:ln/>
        </p:spPr>
        <p:txBody>
          <a:bodyPr/>
          <a:lstStyle>
            <a:lvl1pPr>
              <a:defRPr/>
            </a:lvl1pPr>
          </a:lstStyle>
          <a:p>
            <a:pPr>
              <a:defRPr/>
            </a:pPr>
            <a:endParaRPr lang="sv-SE"/>
          </a:p>
        </p:txBody>
      </p:sp>
      <p:sp>
        <p:nvSpPr>
          <p:cNvPr id="4" name="Rectangle 7"/>
          <p:cNvSpPr>
            <a:spLocks noGrp="1" noChangeArrowheads="1"/>
          </p:cNvSpPr>
          <p:nvPr>
            <p:ph type="sldNum" sz="quarter" idx="12"/>
          </p:nvPr>
        </p:nvSpPr>
        <p:spPr>
          <a:ln/>
        </p:spPr>
        <p:txBody>
          <a:bodyPr/>
          <a:lstStyle>
            <a:lvl1pPr>
              <a:defRPr/>
            </a:lvl1pPr>
          </a:lstStyle>
          <a:p>
            <a:pPr>
              <a:defRPr/>
            </a:pPr>
            <a:fld id="{4D1DD17A-7520-43AA-9F0F-0747016DAE9B}" type="slidenum">
              <a:rPr lang="sv-SE"/>
              <a:pPr>
                <a:defRPr/>
              </a:pPr>
              <a:t>‹#›</a:t>
            </a:fld>
            <a:endParaRPr lang="sv-S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34E8F6DD-3A23-458C-A883-632E96E2B207}" type="slidenum">
              <a:rPr lang="sv-SE"/>
              <a:pPr>
                <a:defRPr/>
              </a:pPr>
              <a:t>‹#›</a:t>
            </a:fld>
            <a:endParaRPr lang="sv-S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0C5B732B-050F-45A8-8BC0-D4C4AB11FE33}" type="slidenum">
              <a:rPr lang="sv-SE"/>
              <a:pPr>
                <a:defRPr/>
              </a:pPr>
              <a:t>‹#›</a:t>
            </a:fld>
            <a:endParaRPr lang="sv-S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B467797E-D15C-4AE1-91C9-DC9FFB403607}" type="slidenum">
              <a:rPr lang="sv-SE"/>
              <a:pPr>
                <a:defRPr/>
              </a:pPr>
              <a:t>‹#›</a:t>
            </a:fld>
            <a:endParaRPr lang="sv-S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96CF7DAE-18CB-4F7F-9052-3C406D20C840}" type="slidenum">
              <a:rPr lang="sv-SE"/>
              <a:pPr>
                <a:defRPr/>
              </a:pPr>
              <a:t>‹#›</a:t>
            </a:fld>
            <a:endParaRPr lang="sv-S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6" descr="04"/>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9"/>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14"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15"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26634" name="Rectangle 10"/>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26635" name="Rectangle 11"/>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EB3B3438-217B-47EF-9E59-71880FCA8428}"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4D3DFCE5-0B14-40E3-A3F2-4429FF39D19C}" type="slidenum">
              <a:rPr lang="sv-SE"/>
              <a:pPr>
                <a:defRPr/>
              </a:pPr>
              <a:t>‹#›</a:t>
            </a:fld>
            <a:endParaRPr lang="sv-S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FDC56A34-C79F-4CAC-8BEF-0CB982A74E33}" type="slidenum">
              <a:rPr lang="sv-SE"/>
              <a:pPr>
                <a:defRPr/>
              </a:pPr>
              <a:t>‹#›</a:t>
            </a:fld>
            <a:endParaRPr lang="sv-S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552E6A85-42A3-4476-9659-92C650E36E1C}" type="slidenum">
              <a:rPr lang="sv-SE"/>
              <a:pPr>
                <a:defRPr/>
              </a:pPr>
              <a:t>‹#›</a:t>
            </a:fld>
            <a:endParaRPr lang="sv-S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ftr" sz="quarter" idx="11"/>
          </p:nvPr>
        </p:nvSpPr>
        <p:spPr>
          <a:ln/>
        </p:spPr>
        <p:txBody>
          <a:bodyPr/>
          <a:lstStyle>
            <a:lvl1pPr>
              <a:defRPr/>
            </a:lvl1pPr>
          </a:lstStyle>
          <a:p>
            <a:pPr>
              <a:defRPr/>
            </a:pPr>
            <a:endParaRPr lang="sv-SE"/>
          </a:p>
        </p:txBody>
      </p:sp>
      <p:sp>
        <p:nvSpPr>
          <p:cNvPr id="9" name="Rectangle 7"/>
          <p:cNvSpPr>
            <a:spLocks noGrp="1" noChangeArrowheads="1"/>
          </p:cNvSpPr>
          <p:nvPr>
            <p:ph type="sldNum" sz="quarter" idx="12"/>
          </p:nvPr>
        </p:nvSpPr>
        <p:spPr>
          <a:ln/>
        </p:spPr>
        <p:txBody>
          <a:bodyPr/>
          <a:lstStyle>
            <a:lvl1pPr>
              <a:defRPr/>
            </a:lvl1pPr>
          </a:lstStyle>
          <a:p>
            <a:pPr>
              <a:defRPr/>
            </a:pPr>
            <a:fld id="{9D19E7B2-B4D1-4DF4-870A-AFE5EF78F6A5}" type="slidenum">
              <a:rPr lang="sv-SE"/>
              <a:pPr>
                <a:defRPr/>
              </a:pPr>
              <a:t>‹#›</a:t>
            </a:fld>
            <a:endParaRPr lang="sv-S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ftr" sz="quarter" idx="11"/>
          </p:nvPr>
        </p:nvSpPr>
        <p:spPr>
          <a:ln/>
        </p:spPr>
        <p:txBody>
          <a:bodyPr/>
          <a:lstStyle>
            <a:lvl1pPr>
              <a:defRPr/>
            </a:lvl1pPr>
          </a:lstStyle>
          <a:p>
            <a:pPr>
              <a:defRPr/>
            </a:pPr>
            <a:endParaRPr lang="sv-SE"/>
          </a:p>
        </p:txBody>
      </p:sp>
      <p:sp>
        <p:nvSpPr>
          <p:cNvPr id="5" name="Rectangle 7"/>
          <p:cNvSpPr>
            <a:spLocks noGrp="1" noChangeArrowheads="1"/>
          </p:cNvSpPr>
          <p:nvPr>
            <p:ph type="sldNum" sz="quarter" idx="12"/>
          </p:nvPr>
        </p:nvSpPr>
        <p:spPr>
          <a:ln/>
        </p:spPr>
        <p:txBody>
          <a:bodyPr/>
          <a:lstStyle>
            <a:lvl1pPr>
              <a:defRPr/>
            </a:lvl1pPr>
          </a:lstStyle>
          <a:p>
            <a:pPr>
              <a:defRPr/>
            </a:pPr>
            <a:fld id="{09BA8D23-160F-49DD-B9A2-F9882DC4802A}" type="slidenum">
              <a:rPr lang="sv-SE"/>
              <a:pPr>
                <a:defRPr/>
              </a:pPr>
              <a:t>‹#›</a:t>
            </a:fld>
            <a:endParaRPr lang="sv-S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ftr" sz="quarter" idx="11"/>
          </p:nvPr>
        </p:nvSpPr>
        <p:spPr>
          <a:ln/>
        </p:spPr>
        <p:txBody>
          <a:bodyPr/>
          <a:lstStyle>
            <a:lvl1pPr>
              <a:defRPr/>
            </a:lvl1pPr>
          </a:lstStyle>
          <a:p>
            <a:pPr>
              <a:defRPr/>
            </a:pPr>
            <a:endParaRPr lang="sv-SE"/>
          </a:p>
        </p:txBody>
      </p:sp>
      <p:sp>
        <p:nvSpPr>
          <p:cNvPr id="4" name="Rectangle 7"/>
          <p:cNvSpPr>
            <a:spLocks noGrp="1" noChangeArrowheads="1"/>
          </p:cNvSpPr>
          <p:nvPr>
            <p:ph type="sldNum" sz="quarter" idx="12"/>
          </p:nvPr>
        </p:nvSpPr>
        <p:spPr>
          <a:ln/>
        </p:spPr>
        <p:txBody>
          <a:bodyPr/>
          <a:lstStyle>
            <a:lvl1pPr>
              <a:defRPr/>
            </a:lvl1pPr>
          </a:lstStyle>
          <a:p>
            <a:pPr>
              <a:defRPr/>
            </a:pPr>
            <a:fld id="{F36202E4-4C6C-418B-AF9B-EC5EFC0FE8EB}" type="slidenum">
              <a:rPr lang="sv-SE"/>
              <a:pPr>
                <a:defRPr/>
              </a:pPr>
              <a:t>‹#›</a:t>
            </a:fld>
            <a:endParaRPr lang="sv-S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8F6BDA58-3285-49F1-9967-69E5C94CEBE7}" type="slidenum">
              <a:rPr lang="sv-SE"/>
              <a:pPr>
                <a:defRPr/>
              </a:pPr>
              <a:t>‹#›</a:t>
            </a:fld>
            <a:endParaRPr lang="sv-S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BB144E8A-BDE0-481E-8E27-F8F5E69B5497}" type="slidenum">
              <a:rPr lang="sv-SE"/>
              <a:pPr>
                <a:defRPr/>
              </a:pPr>
              <a:t>‹#›</a:t>
            </a:fld>
            <a:endParaRPr lang="sv-S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90FD1F7A-0C10-482A-A03F-BBE51F7EF839}" type="slidenum">
              <a:rPr lang="sv-SE"/>
              <a:pPr>
                <a:defRPr/>
              </a:pPr>
              <a:t>‹#›</a:t>
            </a:fld>
            <a:endParaRPr lang="sv-S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8EAAC29A-CC38-42F7-927A-B78B17497D80}" type="slidenum">
              <a:rPr lang="sv-SE"/>
              <a:pPr>
                <a:defRPr/>
              </a:pPr>
              <a:t>‹#›</a:t>
            </a:fld>
            <a:endParaRPr lang="sv-S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3" descr="03"/>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17"/>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21"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22"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28690" name="Rectangle 18"/>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28691" name="Rectangle 19"/>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F7054C3A-0724-414D-89F1-400A888F205D}" type="slidenum">
              <a:rPr lang="sv-SE"/>
              <a:pPr>
                <a:defRPr/>
              </a:pPr>
              <a:t>‹#›</a:t>
            </a:fld>
            <a:endParaRPr lang="sv-S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03F2BEE2-C84D-4D55-9A8D-6C19857D989C}" type="slidenum">
              <a:rPr lang="sv-SE"/>
              <a:pPr>
                <a:defRPr/>
              </a:pPr>
              <a:t>‹#›</a:t>
            </a:fld>
            <a:endParaRPr lang="sv-S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545A7D7E-9BF2-418F-9ECA-8DF96F0B978C}" type="slidenum">
              <a:rPr lang="sv-SE"/>
              <a:pPr>
                <a:defRPr/>
              </a:pPr>
              <a:t>‹#›</a:t>
            </a:fld>
            <a:endParaRPr lang="sv-S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53000"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E8EDE666-7F55-4E65-A106-E8E5D6AA5992}" type="slidenum">
              <a:rPr lang="sv-SE"/>
              <a:pPr>
                <a:defRPr/>
              </a:pPr>
              <a:t>‹#›</a:t>
            </a:fld>
            <a:endParaRPr lang="sv-S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ftr" sz="quarter" idx="11"/>
          </p:nvPr>
        </p:nvSpPr>
        <p:spPr>
          <a:ln/>
        </p:spPr>
        <p:txBody>
          <a:bodyPr/>
          <a:lstStyle>
            <a:lvl1pPr>
              <a:defRPr/>
            </a:lvl1pPr>
          </a:lstStyle>
          <a:p>
            <a:pPr>
              <a:defRPr/>
            </a:pPr>
            <a:endParaRPr lang="sv-SE"/>
          </a:p>
        </p:txBody>
      </p:sp>
      <p:sp>
        <p:nvSpPr>
          <p:cNvPr id="9" name="Rectangle 7"/>
          <p:cNvSpPr>
            <a:spLocks noGrp="1" noChangeArrowheads="1"/>
          </p:cNvSpPr>
          <p:nvPr>
            <p:ph type="sldNum" sz="quarter" idx="12"/>
          </p:nvPr>
        </p:nvSpPr>
        <p:spPr>
          <a:ln/>
        </p:spPr>
        <p:txBody>
          <a:bodyPr/>
          <a:lstStyle>
            <a:lvl1pPr>
              <a:defRPr/>
            </a:lvl1pPr>
          </a:lstStyle>
          <a:p>
            <a:pPr>
              <a:defRPr/>
            </a:pPr>
            <a:fld id="{FD66C8EC-E3BC-4C39-828B-769D1ED7C56C}" type="slidenum">
              <a:rPr lang="sv-SE"/>
              <a:pPr>
                <a:defRPr/>
              </a:pPr>
              <a:t>‹#›</a:t>
            </a:fld>
            <a:endParaRPr lang="sv-S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ftr" sz="quarter" idx="11"/>
          </p:nvPr>
        </p:nvSpPr>
        <p:spPr>
          <a:ln/>
        </p:spPr>
        <p:txBody>
          <a:bodyPr/>
          <a:lstStyle>
            <a:lvl1pPr>
              <a:defRPr/>
            </a:lvl1pPr>
          </a:lstStyle>
          <a:p>
            <a:pPr>
              <a:defRPr/>
            </a:pPr>
            <a:endParaRPr lang="sv-SE"/>
          </a:p>
        </p:txBody>
      </p:sp>
      <p:sp>
        <p:nvSpPr>
          <p:cNvPr id="5" name="Rectangle 7"/>
          <p:cNvSpPr>
            <a:spLocks noGrp="1" noChangeArrowheads="1"/>
          </p:cNvSpPr>
          <p:nvPr>
            <p:ph type="sldNum" sz="quarter" idx="12"/>
          </p:nvPr>
        </p:nvSpPr>
        <p:spPr>
          <a:ln/>
        </p:spPr>
        <p:txBody>
          <a:bodyPr/>
          <a:lstStyle>
            <a:lvl1pPr>
              <a:defRPr/>
            </a:lvl1pPr>
          </a:lstStyle>
          <a:p>
            <a:pPr>
              <a:defRPr/>
            </a:pPr>
            <a:fld id="{F6ED3B81-6034-459E-AEF4-88727E98048D}" type="slidenum">
              <a:rPr lang="sv-SE"/>
              <a:pPr>
                <a:defRPr/>
              </a:pPr>
              <a:t>‹#›</a:t>
            </a:fld>
            <a:endParaRPr lang="sv-S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ftr" sz="quarter" idx="11"/>
          </p:nvPr>
        </p:nvSpPr>
        <p:spPr>
          <a:ln/>
        </p:spPr>
        <p:txBody>
          <a:bodyPr/>
          <a:lstStyle>
            <a:lvl1pPr>
              <a:defRPr/>
            </a:lvl1pPr>
          </a:lstStyle>
          <a:p>
            <a:pPr>
              <a:defRPr/>
            </a:pPr>
            <a:endParaRPr lang="sv-SE"/>
          </a:p>
        </p:txBody>
      </p:sp>
      <p:sp>
        <p:nvSpPr>
          <p:cNvPr id="4" name="Rectangle 7"/>
          <p:cNvSpPr>
            <a:spLocks noGrp="1" noChangeArrowheads="1"/>
          </p:cNvSpPr>
          <p:nvPr>
            <p:ph type="sldNum" sz="quarter" idx="12"/>
          </p:nvPr>
        </p:nvSpPr>
        <p:spPr>
          <a:ln/>
        </p:spPr>
        <p:txBody>
          <a:bodyPr/>
          <a:lstStyle>
            <a:lvl1pPr>
              <a:defRPr/>
            </a:lvl1pPr>
          </a:lstStyle>
          <a:p>
            <a:pPr>
              <a:defRPr/>
            </a:pPr>
            <a:fld id="{416E8660-020F-4F6D-9857-2D0F3095D4E9}" type="slidenum">
              <a:rPr lang="sv-SE"/>
              <a:pPr>
                <a:defRPr/>
              </a:pPr>
              <a:t>‹#›</a:t>
            </a:fld>
            <a:endParaRPr lang="sv-S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13467510-F75E-4A9A-A720-00BC0DF07B20}" type="slidenum">
              <a:rPr lang="sv-SE"/>
              <a:pPr>
                <a:defRPr/>
              </a:pPr>
              <a:t>‹#›</a:t>
            </a:fld>
            <a:endParaRPr lang="sv-S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9D14952C-047D-42F0-95A5-626630D063B6}" type="slidenum">
              <a:rPr lang="sv-SE"/>
              <a:pPr>
                <a:defRPr/>
              </a:pPr>
              <a:t>‹#›</a:t>
            </a:fld>
            <a:endParaRPr lang="sv-S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94BE4E02-5A37-4829-84CD-EDCD6CAB1533}" type="slidenum">
              <a:rPr lang="sv-SE"/>
              <a:pPr>
                <a:defRPr/>
              </a:pPr>
              <a:t>‹#›</a:t>
            </a:fld>
            <a:endParaRPr lang="sv-S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65938" y="1125538"/>
            <a:ext cx="1989137"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8150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54B55E44-127F-434D-B3F1-BAE640CF2710}"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2.jpeg"/><Relationship Id="rId18"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1.png"/><Relationship Id="rId2" Type="http://schemas.openxmlformats.org/officeDocument/2006/relationships/slideLayout" Target="../slideLayouts/slideLayout101.xml"/><Relationship Id="rId16" Type="http://schemas.openxmlformats.org/officeDocument/2006/relationships/image" Target="../media/image5.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8.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7.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2.jpeg"/><Relationship Id="rId18"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png"/><Relationship Id="rId2" Type="http://schemas.openxmlformats.org/officeDocument/2006/relationships/slideLayout" Target="../slideLayouts/slideLayout112.xml"/><Relationship Id="rId16" Type="http://schemas.openxmlformats.org/officeDocument/2006/relationships/image" Target="../media/image5.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6.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0.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15.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19.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8.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17.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5.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2.jpeg"/><Relationship Id="rId18"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57.xml"/><Relationship Id="rId16" Type="http://schemas.openxmlformats.org/officeDocument/2006/relationships/image" Target="../media/image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4.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6.jpeg"/><Relationship Id="rId18"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png"/><Relationship Id="rId2" Type="http://schemas.openxmlformats.org/officeDocument/2006/relationships/slideLayout" Target="../slideLayouts/slideLayout68.xml"/><Relationship Id="rId16"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8.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0.jpeg"/><Relationship Id="rId18"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png"/><Relationship Id="rId2" Type="http://schemas.openxmlformats.org/officeDocument/2006/relationships/slideLayout" Target="../slideLayouts/slideLayout79.xml"/><Relationship Id="rId16"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2.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2.jpeg"/><Relationship Id="rId18" Type="http://schemas.openxmlformats.org/officeDocument/2006/relationships/image" Target="../media/image6.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png"/><Relationship Id="rId2" Type="http://schemas.openxmlformats.org/officeDocument/2006/relationships/slideLayout" Target="../slideLayouts/slideLayout90.xml"/><Relationship Id="rId16"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2.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39"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47140"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47141"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47142"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CA28987D-7496-46CC-9657-5D4952912610}" type="slidenum">
              <a:rPr lang="sv-SE"/>
              <a:pPr>
                <a:defRPr/>
              </a:pPr>
              <a:t>‹#›</a:t>
            </a:fld>
            <a:endParaRPr lang="sv-SE"/>
          </a:p>
        </p:txBody>
      </p:sp>
      <p:sp>
        <p:nvSpPr>
          <p:cNvPr id="1030"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31"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pic>
        <p:nvPicPr>
          <p:cNvPr id="1032"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1033" name="Picture 11" descr="pptsmall-01"/>
          <p:cNvPicPr>
            <a:picLocks noChangeAspect="1" noChangeArrowheads="1"/>
          </p:cNvPicPr>
          <p:nvPr/>
        </p:nvPicPr>
        <p:blipFill>
          <a:blip r:embed="rId14" cstate="print"/>
          <a:srcRect/>
          <a:stretch>
            <a:fillRect/>
          </a:stretch>
        </p:blipFill>
        <p:spPr bwMode="auto">
          <a:xfrm>
            <a:off x="406400" y="398463"/>
            <a:ext cx="609600" cy="609600"/>
          </a:xfrm>
          <a:prstGeom prst="rect">
            <a:avLst/>
          </a:prstGeom>
          <a:noFill/>
          <a:ln w="9525">
            <a:noFill/>
            <a:miter lim="800000"/>
            <a:headEnd/>
            <a:tailEnd/>
          </a:ln>
        </p:spPr>
      </p:pic>
      <p:pic>
        <p:nvPicPr>
          <p:cNvPr id="1034" name="Picture 12" descr="pptsmall-02"/>
          <p:cNvPicPr>
            <a:picLocks noChangeAspect="1" noChangeArrowheads="1"/>
          </p:cNvPicPr>
          <p:nvPr/>
        </p:nvPicPr>
        <p:blipFill>
          <a:blip r:embed="rId15" cstate="print"/>
          <a:srcRect/>
          <a:stretch>
            <a:fillRect/>
          </a:stretch>
        </p:blipFill>
        <p:spPr bwMode="auto">
          <a:xfrm>
            <a:off x="1122363" y="398463"/>
            <a:ext cx="609600" cy="609600"/>
          </a:xfrm>
          <a:prstGeom prst="rect">
            <a:avLst/>
          </a:prstGeom>
          <a:noFill/>
          <a:ln w="9525">
            <a:noFill/>
            <a:miter lim="800000"/>
            <a:headEnd/>
            <a:tailEnd/>
          </a:ln>
        </p:spPr>
      </p:pic>
      <p:pic>
        <p:nvPicPr>
          <p:cNvPr id="1035" name="Picture 13" descr="pptsmall-03"/>
          <p:cNvPicPr>
            <a:picLocks noChangeAspect="1" noChangeArrowheads="1"/>
          </p:cNvPicPr>
          <p:nvPr/>
        </p:nvPicPr>
        <p:blipFill>
          <a:blip r:embed="rId16" cstate="print"/>
          <a:srcRect/>
          <a:stretch>
            <a:fillRect/>
          </a:stretch>
        </p:blipFill>
        <p:spPr bwMode="auto">
          <a:xfrm>
            <a:off x="1841500" y="398463"/>
            <a:ext cx="609600" cy="609600"/>
          </a:xfrm>
          <a:prstGeom prst="rect">
            <a:avLst/>
          </a:prstGeom>
          <a:noFill/>
          <a:ln w="9525">
            <a:noFill/>
            <a:miter lim="800000"/>
            <a:headEnd/>
            <a:tailEnd/>
          </a:ln>
        </p:spPr>
      </p:pic>
      <p:pic>
        <p:nvPicPr>
          <p:cNvPr id="1036"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1037"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6"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1299"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11300"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11301"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11302"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A96009AD-4361-48CE-B1E5-682A89F4CC70}" type="slidenum">
              <a:rPr lang="sv-SE"/>
              <a:pPr>
                <a:defRPr/>
              </a:pPr>
              <a:t>‹#›</a:t>
            </a:fld>
            <a:endParaRPr lang="sv-SE"/>
          </a:p>
        </p:txBody>
      </p:sp>
      <p:sp>
        <p:nvSpPr>
          <p:cNvPr id="10246"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10247" name="Rectangle 8"/>
          <p:cNvSpPr>
            <a:spLocks noGrp="1" noChangeArrowheads="1"/>
          </p:cNvSpPr>
          <p:nvPr>
            <p:ph type="body" idx="1"/>
          </p:nvPr>
        </p:nvSpPr>
        <p:spPr bwMode="auto">
          <a:xfrm>
            <a:off x="898525" y="2349500"/>
            <a:ext cx="7956550"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10248" name="Picture 9"/>
          <p:cNvPicPr>
            <a:picLocks noChangeAspect="1" noChangeArrowheads="1"/>
          </p:cNvPicPr>
          <p:nvPr/>
        </p:nvPicPr>
        <p:blipFill>
          <a:blip r:embed="rId13" cstate="print"/>
          <a:srcRect/>
          <a:stretch>
            <a:fillRect/>
          </a:stretch>
        </p:blipFill>
        <p:spPr bwMode="auto">
          <a:xfrm>
            <a:off x="1120775" y="412750"/>
            <a:ext cx="606425" cy="606425"/>
          </a:xfrm>
          <a:prstGeom prst="rect">
            <a:avLst/>
          </a:prstGeom>
          <a:noFill/>
          <a:ln w="9525">
            <a:noFill/>
            <a:miter lim="800000"/>
            <a:headEnd/>
            <a:tailEnd/>
          </a:ln>
        </p:spPr>
      </p:pic>
      <p:pic>
        <p:nvPicPr>
          <p:cNvPr id="10249" name="Picture 14"/>
          <p:cNvPicPr>
            <a:picLocks noChangeAspect="1" noChangeArrowheads="1"/>
          </p:cNvPicPr>
          <p:nvPr/>
        </p:nvPicPr>
        <p:blipFill>
          <a:blip r:embed="rId14" cstate="print"/>
          <a:srcRect/>
          <a:stretch>
            <a:fillRect/>
          </a:stretch>
        </p:blipFill>
        <p:spPr bwMode="auto">
          <a:xfrm>
            <a:off x="1843088" y="401638"/>
            <a:ext cx="608012" cy="608012"/>
          </a:xfrm>
          <a:prstGeom prst="rect">
            <a:avLst/>
          </a:prstGeom>
          <a:noFill/>
          <a:ln w="9525">
            <a:noFill/>
            <a:miter lim="800000"/>
            <a:headEnd/>
            <a:tailEnd/>
          </a:ln>
        </p:spPr>
      </p:pic>
      <p:pic>
        <p:nvPicPr>
          <p:cNvPr id="10250" name="Picture 15"/>
          <p:cNvPicPr>
            <a:picLocks noChangeAspect="1" noChangeArrowheads="1"/>
          </p:cNvPicPr>
          <p:nvPr/>
        </p:nvPicPr>
        <p:blipFill>
          <a:blip r:embed="rId15" cstate="print"/>
          <a:srcRect/>
          <a:stretch>
            <a:fillRect/>
          </a:stretch>
        </p:blipFill>
        <p:spPr bwMode="auto">
          <a:xfrm>
            <a:off x="407988" y="401638"/>
            <a:ext cx="608012" cy="608012"/>
          </a:xfrm>
          <a:prstGeom prst="rect">
            <a:avLst/>
          </a:prstGeom>
          <a:noFill/>
          <a:ln w="9525">
            <a:noFill/>
            <a:miter lim="800000"/>
            <a:headEnd/>
            <a:tailEnd/>
          </a:ln>
        </p:spPr>
      </p:pic>
      <p:pic>
        <p:nvPicPr>
          <p:cNvPr id="10251" name="Picture 16"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10252" name="Picture 17"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10253"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5" r:id="rId1"/>
    <p:sldLayoutId id="2147485076" r:id="rId2"/>
    <p:sldLayoutId id="2147485077" r:id="rId3"/>
    <p:sldLayoutId id="2147485078" r:id="rId4"/>
    <p:sldLayoutId id="2147485079" r:id="rId5"/>
    <p:sldLayoutId id="2147485080" r:id="rId6"/>
    <p:sldLayoutId id="2147485081" r:id="rId7"/>
    <p:sldLayoutId id="2147485082" r:id="rId8"/>
    <p:sldLayoutId id="2147485083" r:id="rId9"/>
    <p:sldLayoutId id="2147485084" r:id="rId10"/>
    <p:sldLayoutId id="214748508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3347"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13348"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1334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13350"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0105482C-7568-4761-8891-2FE77A3782BF}" type="slidenum">
              <a:rPr lang="sv-SE"/>
              <a:pPr>
                <a:defRPr/>
              </a:pPr>
              <a:t>‹#›</a:t>
            </a:fld>
            <a:endParaRPr lang="sv-SE"/>
          </a:p>
        </p:txBody>
      </p:sp>
      <p:sp>
        <p:nvSpPr>
          <p:cNvPr id="11270"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11271" name="Rectangle 8"/>
          <p:cNvSpPr>
            <a:spLocks noGrp="1" noChangeArrowheads="1"/>
          </p:cNvSpPr>
          <p:nvPr>
            <p:ph type="body" idx="1"/>
          </p:nvPr>
        </p:nvSpPr>
        <p:spPr bwMode="auto">
          <a:xfrm>
            <a:off x="898525" y="2349500"/>
            <a:ext cx="7956550"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11272" name="Picture 14"/>
          <p:cNvPicPr>
            <a:picLocks noChangeAspect="1" noChangeArrowheads="1"/>
          </p:cNvPicPr>
          <p:nvPr/>
        </p:nvPicPr>
        <p:blipFill>
          <a:blip r:embed="rId13" cstate="print"/>
          <a:srcRect/>
          <a:stretch>
            <a:fillRect/>
          </a:stretch>
        </p:blipFill>
        <p:spPr bwMode="auto">
          <a:xfrm>
            <a:off x="406400" y="400050"/>
            <a:ext cx="615950" cy="615950"/>
          </a:xfrm>
          <a:prstGeom prst="rect">
            <a:avLst/>
          </a:prstGeom>
          <a:noFill/>
          <a:ln w="9525">
            <a:noFill/>
            <a:miter lim="800000"/>
            <a:headEnd/>
            <a:tailEnd/>
          </a:ln>
        </p:spPr>
      </p:pic>
      <p:pic>
        <p:nvPicPr>
          <p:cNvPr id="11273" name="Picture 16"/>
          <p:cNvPicPr>
            <a:picLocks noChangeAspect="1" noChangeArrowheads="1"/>
          </p:cNvPicPr>
          <p:nvPr/>
        </p:nvPicPr>
        <p:blipFill>
          <a:blip r:embed="rId14" cstate="print"/>
          <a:srcRect/>
          <a:stretch>
            <a:fillRect/>
          </a:stretch>
        </p:blipFill>
        <p:spPr bwMode="auto">
          <a:xfrm>
            <a:off x="1841500" y="400050"/>
            <a:ext cx="609600" cy="609600"/>
          </a:xfrm>
          <a:prstGeom prst="rect">
            <a:avLst/>
          </a:prstGeom>
          <a:noFill/>
          <a:ln w="9525">
            <a:noFill/>
            <a:miter lim="800000"/>
            <a:headEnd/>
            <a:tailEnd/>
          </a:ln>
        </p:spPr>
      </p:pic>
      <p:pic>
        <p:nvPicPr>
          <p:cNvPr id="11274" name="Picture 17"/>
          <p:cNvPicPr>
            <a:picLocks noChangeAspect="1" noChangeArrowheads="1"/>
          </p:cNvPicPr>
          <p:nvPr/>
        </p:nvPicPr>
        <p:blipFill>
          <a:blip r:embed="rId15" cstate="print"/>
          <a:srcRect/>
          <a:stretch>
            <a:fillRect/>
          </a:stretch>
        </p:blipFill>
        <p:spPr bwMode="auto">
          <a:xfrm>
            <a:off x="1131888" y="401638"/>
            <a:ext cx="611187" cy="611187"/>
          </a:xfrm>
          <a:prstGeom prst="rect">
            <a:avLst/>
          </a:prstGeom>
          <a:noFill/>
          <a:ln w="9525">
            <a:noFill/>
            <a:miter lim="800000"/>
            <a:headEnd/>
            <a:tailEnd/>
          </a:ln>
        </p:spPr>
      </p:pic>
      <p:pic>
        <p:nvPicPr>
          <p:cNvPr id="11275" name="Picture 18"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11276" name="Picture 19"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11277"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6"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9187"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49188"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4918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49190"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43C34958-F3CB-4142-BBF9-F99CA644BE41}" type="slidenum">
              <a:rPr lang="sv-SE"/>
              <a:pPr>
                <a:defRPr/>
              </a:pPr>
              <a:t>‹#›</a:t>
            </a:fld>
            <a:endParaRPr lang="sv-SE"/>
          </a:p>
        </p:txBody>
      </p:sp>
      <p:sp>
        <p:nvSpPr>
          <p:cNvPr id="2054"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2055"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2056"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2057" name="Picture 11" descr="pptsmall-04"/>
          <p:cNvPicPr>
            <a:picLocks noChangeAspect="1" noChangeArrowheads="1"/>
          </p:cNvPicPr>
          <p:nvPr/>
        </p:nvPicPr>
        <p:blipFill>
          <a:blip r:embed="rId14" cstate="print"/>
          <a:srcRect/>
          <a:stretch>
            <a:fillRect/>
          </a:stretch>
        </p:blipFill>
        <p:spPr bwMode="auto">
          <a:xfrm>
            <a:off x="406400" y="398463"/>
            <a:ext cx="609600" cy="609600"/>
          </a:xfrm>
          <a:prstGeom prst="rect">
            <a:avLst/>
          </a:prstGeom>
          <a:noFill/>
          <a:ln w="9525">
            <a:noFill/>
            <a:miter lim="800000"/>
            <a:headEnd/>
            <a:tailEnd/>
          </a:ln>
        </p:spPr>
      </p:pic>
      <p:pic>
        <p:nvPicPr>
          <p:cNvPr id="2058" name="Picture 12" descr="pptsmall-05"/>
          <p:cNvPicPr>
            <a:picLocks noChangeAspect="1" noChangeArrowheads="1"/>
          </p:cNvPicPr>
          <p:nvPr/>
        </p:nvPicPr>
        <p:blipFill>
          <a:blip r:embed="rId15" cstate="print"/>
          <a:srcRect/>
          <a:stretch>
            <a:fillRect/>
          </a:stretch>
        </p:blipFill>
        <p:spPr bwMode="auto">
          <a:xfrm>
            <a:off x="1122363" y="398463"/>
            <a:ext cx="609600" cy="609600"/>
          </a:xfrm>
          <a:prstGeom prst="rect">
            <a:avLst/>
          </a:prstGeom>
          <a:noFill/>
          <a:ln w="9525">
            <a:noFill/>
            <a:miter lim="800000"/>
            <a:headEnd/>
            <a:tailEnd/>
          </a:ln>
        </p:spPr>
      </p:pic>
      <p:pic>
        <p:nvPicPr>
          <p:cNvPr id="2059" name="Picture 13" descr="pptsmall-06"/>
          <p:cNvPicPr>
            <a:picLocks noChangeAspect="1" noChangeArrowheads="1"/>
          </p:cNvPicPr>
          <p:nvPr/>
        </p:nvPicPr>
        <p:blipFill>
          <a:blip r:embed="rId16" cstate="print"/>
          <a:srcRect/>
          <a:stretch>
            <a:fillRect/>
          </a:stretch>
        </p:blipFill>
        <p:spPr bwMode="auto">
          <a:xfrm>
            <a:off x="1841500" y="398463"/>
            <a:ext cx="609600" cy="609600"/>
          </a:xfrm>
          <a:prstGeom prst="rect">
            <a:avLst/>
          </a:prstGeom>
          <a:noFill/>
          <a:ln w="9525">
            <a:noFill/>
            <a:miter lim="800000"/>
            <a:headEnd/>
            <a:tailEnd/>
          </a:ln>
        </p:spPr>
      </p:pic>
      <p:pic>
        <p:nvPicPr>
          <p:cNvPr id="2060"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2061"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7" r:id="rId1"/>
    <p:sldLayoutId id="2147484996"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1235"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51236"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51237"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51238"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2568EC7B-7B79-4381-91C5-0F140E6231E2}" type="slidenum">
              <a:rPr lang="sv-SE"/>
              <a:pPr>
                <a:defRPr/>
              </a:pPr>
              <a:t>‹#›</a:t>
            </a:fld>
            <a:endParaRPr lang="sv-SE"/>
          </a:p>
        </p:txBody>
      </p:sp>
      <p:sp>
        <p:nvSpPr>
          <p:cNvPr id="3078"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3079"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3080"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3081" name="Picture 11" descr="pptsmall-07"/>
          <p:cNvPicPr>
            <a:picLocks noChangeAspect="1" noChangeArrowheads="1"/>
          </p:cNvPicPr>
          <p:nvPr/>
        </p:nvPicPr>
        <p:blipFill>
          <a:blip r:embed="rId14" cstate="print"/>
          <a:srcRect/>
          <a:stretch>
            <a:fillRect/>
          </a:stretch>
        </p:blipFill>
        <p:spPr bwMode="auto">
          <a:xfrm>
            <a:off x="406400" y="398463"/>
            <a:ext cx="609600" cy="609600"/>
          </a:xfrm>
          <a:prstGeom prst="rect">
            <a:avLst/>
          </a:prstGeom>
          <a:noFill/>
          <a:ln w="9525">
            <a:noFill/>
            <a:miter lim="800000"/>
            <a:headEnd/>
            <a:tailEnd/>
          </a:ln>
        </p:spPr>
      </p:pic>
      <p:pic>
        <p:nvPicPr>
          <p:cNvPr id="3082" name="Picture 12" descr="pptsmall-08"/>
          <p:cNvPicPr>
            <a:picLocks noChangeAspect="1" noChangeArrowheads="1"/>
          </p:cNvPicPr>
          <p:nvPr/>
        </p:nvPicPr>
        <p:blipFill>
          <a:blip r:embed="rId15" cstate="print"/>
          <a:srcRect/>
          <a:stretch>
            <a:fillRect/>
          </a:stretch>
        </p:blipFill>
        <p:spPr bwMode="auto">
          <a:xfrm>
            <a:off x="1122363" y="398463"/>
            <a:ext cx="609600" cy="609600"/>
          </a:xfrm>
          <a:prstGeom prst="rect">
            <a:avLst/>
          </a:prstGeom>
          <a:noFill/>
          <a:ln w="9525">
            <a:noFill/>
            <a:miter lim="800000"/>
            <a:headEnd/>
            <a:tailEnd/>
          </a:ln>
        </p:spPr>
      </p:pic>
      <p:pic>
        <p:nvPicPr>
          <p:cNvPr id="3083" name="Picture 13" descr="pptsmall-09"/>
          <p:cNvPicPr>
            <a:picLocks noChangeAspect="1" noChangeArrowheads="1"/>
          </p:cNvPicPr>
          <p:nvPr/>
        </p:nvPicPr>
        <p:blipFill>
          <a:blip r:embed="rId16" cstate="print"/>
          <a:srcRect/>
          <a:stretch>
            <a:fillRect/>
          </a:stretch>
        </p:blipFill>
        <p:spPr bwMode="auto">
          <a:xfrm>
            <a:off x="1841500" y="398463"/>
            <a:ext cx="609600" cy="609600"/>
          </a:xfrm>
          <a:prstGeom prst="rect">
            <a:avLst/>
          </a:prstGeom>
          <a:noFill/>
          <a:ln w="9525">
            <a:noFill/>
            <a:miter lim="800000"/>
            <a:headEnd/>
            <a:tailEnd/>
          </a:ln>
        </p:spPr>
      </p:pic>
      <p:pic>
        <p:nvPicPr>
          <p:cNvPr id="3084"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3085"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8"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3283"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53284"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53285"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53286"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6CD973FF-445C-44EF-94F8-288BCC1C7DFF}" type="slidenum">
              <a:rPr lang="sv-SE"/>
              <a:pPr>
                <a:defRPr/>
              </a:pPr>
              <a:t>‹#›</a:t>
            </a:fld>
            <a:endParaRPr lang="sv-SE"/>
          </a:p>
        </p:txBody>
      </p:sp>
      <p:sp>
        <p:nvSpPr>
          <p:cNvPr id="4102"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4103"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4104"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4105" name="Picture 11" descr="pptsmall-10"/>
          <p:cNvPicPr>
            <a:picLocks noChangeAspect="1" noChangeArrowheads="1"/>
          </p:cNvPicPr>
          <p:nvPr/>
        </p:nvPicPr>
        <p:blipFill>
          <a:blip r:embed="rId14" cstate="print"/>
          <a:srcRect/>
          <a:stretch>
            <a:fillRect/>
          </a:stretch>
        </p:blipFill>
        <p:spPr bwMode="auto">
          <a:xfrm>
            <a:off x="406400" y="398463"/>
            <a:ext cx="609600" cy="609600"/>
          </a:xfrm>
          <a:prstGeom prst="rect">
            <a:avLst/>
          </a:prstGeom>
          <a:noFill/>
          <a:ln w="9525">
            <a:noFill/>
            <a:miter lim="800000"/>
            <a:headEnd/>
            <a:tailEnd/>
          </a:ln>
        </p:spPr>
      </p:pic>
      <p:pic>
        <p:nvPicPr>
          <p:cNvPr id="4106" name="Picture 12" descr="pptsmall-11"/>
          <p:cNvPicPr>
            <a:picLocks noChangeAspect="1" noChangeArrowheads="1"/>
          </p:cNvPicPr>
          <p:nvPr/>
        </p:nvPicPr>
        <p:blipFill>
          <a:blip r:embed="rId15" cstate="print"/>
          <a:srcRect/>
          <a:stretch>
            <a:fillRect/>
          </a:stretch>
        </p:blipFill>
        <p:spPr bwMode="auto">
          <a:xfrm>
            <a:off x="1122363" y="398463"/>
            <a:ext cx="609600" cy="609600"/>
          </a:xfrm>
          <a:prstGeom prst="rect">
            <a:avLst/>
          </a:prstGeom>
          <a:noFill/>
          <a:ln w="9525">
            <a:noFill/>
            <a:miter lim="800000"/>
            <a:headEnd/>
            <a:tailEnd/>
          </a:ln>
        </p:spPr>
      </p:pic>
      <p:pic>
        <p:nvPicPr>
          <p:cNvPr id="4107" name="Picture 13" descr="pptsmall-12"/>
          <p:cNvPicPr>
            <a:picLocks noChangeAspect="1" noChangeArrowheads="1"/>
          </p:cNvPicPr>
          <p:nvPr/>
        </p:nvPicPr>
        <p:blipFill>
          <a:blip r:embed="rId16" cstate="print"/>
          <a:srcRect/>
          <a:stretch>
            <a:fillRect/>
          </a:stretch>
        </p:blipFill>
        <p:spPr bwMode="auto">
          <a:xfrm>
            <a:off x="1841500" y="398463"/>
            <a:ext cx="609600" cy="609600"/>
          </a:xfrm>
          <a:prstGeom prst="rect">
            <a:avLst/>
          </a:prstGeom>
          <a:noFill/>
          <a:ln w="9525">
            <a:noFill/>
            <a:miter lim="800000"/>
            <a:headEnd/>
            <a:tailEnd/>
          </a:ln>
        </p:spPr>
      </p:pic>
      <p:pic>
        <p:nvPicPr>
          <p:cNvPr id="4108"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4109"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9"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5331"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5533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55333"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55334"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A686C367-574E-48A2-AD4A-57F9C3954A33}" type="slidenum">
              <a:rPr lang="sv-SE"/>
              <a:pPr>
                <a:defRPr/>
              </a:pPr>
              <a:t>‹#›</a:t>
            </a:fld>
            <a:endParaRPr lang="sv-SE"/>
          </a:p>
        </p:txBody>
      </p:sp>
      <p:sp>
        <p:nvSpPr>
          <p:cNvPr id="5126"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5127"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5128"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5129" name="Picture 11" descr="pptsmall-02"/>
          <p:cNvPicPr>
            <a:picLocks noChangeAspect="1" noChangeArrowheads="1"/>
          </p:cNvPicPr>
          <p:nvPr/>
        </p:nvPicPr>
        <p:blipFill>
          <a:blip r:embed="rId14" cstate="print"/>
          <a:srcRect/>
          <a:stretch>
            <a:fillRect/>
          </a:stretch>
        </p:blipFill>
        <p:spPr bwMode="auto">
          <a:xfrm>
            <a:off x="1122363" y="398463"/>
            <a:ext cx="609600" cy="609600"/>
          </a:xfrm>
          <a:prstGeom prst="rect">
            <a:avLst/>
          </a:prstGeom>
          <a:noFill/>
          <a:ln w="9525">
            <a:noFill/>
            <a:miter lim="800000"/>
            <a:headEnd/>
            <a:tailEnd/>
          </a:ln>
        </p:spPr>
      </p:pic>
      <p:pic>
        <p:nvPicPr>
          <p:cNvPr id="5130" name="Picture 12" descr="pptsmall-09"/>
          <p:cNvPicPr>
            <a:picLocks noChangeAspect="1" noChangeArrowheads="1"/>
          </p:cNvPicPr>
          <p:nvPr/>
        </p:nvPicPr>
        <p:blipFill>
          <a:blip r:embed="rId15" cstate="print"/>
          <a:srcRect/>
          <a:stretch>
            <a:fillRect/>
          </a:stretch>
        </p:blipFill>
        <p:spPr bwMode="auto">
          <a:xfrm>
            <a:off x="1841500" y="398463"/>
            <a:ext cx="609600" cy="609600"/>
          </a:xfrm>
          <a:prstGeom prst="rect">
            <a:avLst/>
          </a:prstGeom>
          <a:noFill/>
          <a:ln w="9525">
            <a:noFill/>
            <a:miter lim="800000"/>
            <a:headEnd/>
            <a:tailEnd/>
          </a:ln>
        </p:spPr>
      </p:pic>
      <p:pic>
        <p:nvPicPr>
          <p:cNvPr id="5131" name="Picture 13" descr="pptsmall-10"/>
          <p:cNvPicPr>
            <a:picLocks noChangeAspect="1" noChangeArrowheads="1"/>
          </p:cNvPicPr>
          <p:nvPr/>
        </p:nvPicPr>
        <p:blipFill>
          <a:blip r:embed="rId16" cstate="print"/>
          <a:srcRect/>
          <a:stretch>
            <a:fillRect/>
          </a:stretch>
        </p:blipFill>
        <p:spPr bwMode="auto">
          <a:xfrm>
            <a:off x="406400" y="398463"/>
            <a:ext cx="609600" cy="609600"/>
          </a:xfrm>
          <a:prstGeom prst="rect">
            <a:avLst/>
          </a:prstGeom>
          <a:noFill/>
          <a:ln w="9525">
            <a:noFill/>
            <a:miter lim="800000"/>
            <a:headEnd/>
            <a:tailEnd/>
          </a:ln>
        </p:spPr>
      </p:pic>
      <p:pic>
        <p:nvPicPr>
          <p:cNvPr id="5132"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5133"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0"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9"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19461" name="Rectangle 5"/>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19462" name="Rectangle 6"/>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19463" name="Rectangle 7"/>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B4022FF8-445C-4199-8CEC-AA9D780FF3E1}" type="slidenum">
              <a:rPr lang="sv-SE"/>
              <a:pPr>
                <a:defRPr/>
              </a:pPr>
              <a:t>‹#›</a:t>
            </a:fld>
            <a:endParaRPr lang="sv-SE"/>
          </a:p>
        </p:txBody>
      </p:sp>
      <p:sp>
        <p:nvSpPr>
          <p:cNvPr id="6150" name="Rectangle 8"/>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6151" name="Rectangle 9"/>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6152" name="Picture 16"/>
          <p:cNvPicPr>
            <a:picLocks noChangeAspect="1" noChangeArrowheads="1"/>
          </p:cNvPicPr>
          <p:nvPr/>
        </p:nvPicPr>
        <p:blipFill>
          <a:blip r:embed="rId13" cstate="print"/>
          <a:srcRect/>
          <a:stretch>
            <a:fillRect/>
          </a:stretch>
        </p:blipFill>
        <p:spPr bwMode="auto">
          <a:xfrm>
            <a:off x="406400" y="400050"/>
            <a:ext cx="615950" cy="615950"/>
          </a:xfrm>
          <a:prstGeom prst="rect">
            <a:avLst/>
          </a:prstGeom>
          <a:noFill/>
          <a:ln w="9525">
            <a:noFill/>
            <a:miter lim="800000"/>
            <a:headEnd/>
            <a:tailEnd/>
          </a:ln>
        </p:spPr>
      </p:pic>
      <p:pic>
        <p:nvPicPr>
          <p:cNvPr id="6153" name="Picture 17"/>
          <p:cNvPicPr>
            <a:picLocks noChangeAspect="1" noChangeArrowheads="1"/>
          </p:cNvPicPr>
          <p:nvPr/>
        </p:nvPicPr>
        <p:blipFill>
          <a:blip r:embed="rId14" cstate="print"/>
          <a:srcRect/>
          <a:stretch>
            <a:fillRect/>
          </a:stretch>
        </p:blipFill>
        <p:spPr bwMode="auto">
          <a:xfrm>
            <a:off x="1123950" y="400050"/>
            <a:ext cx="609600" cy="609600"/>
          </a:xfrm>
          <a:prstGeom prst="rect">
            <a:avLst/>
          </a:prstGeom>
          <a:noFill/>
          <a:ln w="9525">
            <a:noFill/>
            <a:miter lim="800000"/>
            <a:headEnd/>
            <a:tailEnd/>
          </a:ln>
        </p:spPr>
      </p:pic>
      <p:pic>
        <p:nvPicPr>
          <p:cNvPr id="6154" name="Picture 18"/>
          <p:cNvPicPr>
            <a:picLocks noChangeAspect="1" noChangeArrowheads="1"/>
          </p:cNvPicPr>
          <p:nvPr/>
        </p:nvPicPr>
        <p:blipFill>
          <a:blip r:embed="rId15" cstate="print"/>
          <a:srcRect/>
          <a:stretch>
            <a:fillRect/>
          </a:stretch>
        </p:blipFill>
        <p:spPr bwMode="auto">
          <a:xfrm>
            <a:off x="1841500" y="400050"/>
            <a:ext cx="609600" cy="609600"/>
          </a:xfrm>
          <a:prstGeom prst="rect">
            <a:avLst/>
          </a:prstGeom>
          <a:noFill/>
          <a:ln w="9525">
            <a:noFill/>
            <a:miter lim="800000"/>
            <a:headEnd/>
            <a:tailEnd/>
          </a:ln>
        </p:spPr>
      </p:pic>
      <p:pic>
        <p:nvPicPr>
          <p:cNvPr id="6155" name="Picture 26" descr="STERIK_rgbPPT"/>
          <p:cNvPicPr>
            <a:picLocks noChangeAspect="1" noChangeArrowheads="1"/>
          </p:cNvPicPr>
          <p:nvPr/>
        </p:nvPicPr>
        <p:blipFill>
          <a:blip r:embed="rId16" cstate="print"/>
          <a:srcRect/>
          <a:stretch>
            <a:fillRect/>
          </a:stretch>
        </p:blipFill>
        <p:spPr bwMode="auto">
          <a:xfrm>
            <a:off x="392113" y="6076950"/>
            <a:ext cx="401637" cy="401638"/>
          </a:xfrm>
          <a:prstGeom prst="rect">
            <a:avLst/>
          </a:prstGeom>
          <a:noFill/>
          <a:ln w="9525">
            <a:noFill/>
            <a:miter lim="800000"/>
            <a:headEnd/>
            <a:tailEnd/>
          </a:ln>
        </p:spPr>
      </p:pic>
      <p:pic>
        <p:nvPicPr>
          <p:cNvPr id="6156" name="Picture 27"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6157"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1"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5"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23557" name="Rectangle 5"/>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23558" name="Rectangle 6"/>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23559" name="Rectangle 7"/>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3C5869C3-0F97-432C-A153-33A20585024E}" type="slidenum">
              <a:rPr lang="sv-SE"/>
              <a:pPr>
                <a:defRPr/>
              </a:pPr>
              <a:t>‹#›</a:t>
            </a:fld>
            <a:endParaRPr lang="sv-SE"/>
          </a:p>
        </p:txBody>
      </p:sp>
      <p:sp>
        <p:nvSpPr>
          <p:cNvPr id="7174" name="Rectangle 8"/>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7175" name="Rectangle 9"/>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7176" name="Picture 22"/>
          <p:cNvPicPr>
            <a:picLocks noChangeAspect="1" noChangeArrowheads="1"/>
          </p:cNvPicPr>
          <p:nvPr/>
        </p:nvPicPr>
        <p:blipFill>
          <a:blip r:embed="rId13" cstate="print"/>
          <a:srcRect/>
          <a:stretch>
            <a:fillRect/>
          </a:stretch>
        </p:blipFill>
        <p:spPr bwMode="auto">
          <a:xfrm>
            <a:off x="1131888" y="401638"/>
            <a:ext cx="611187" cy="611187"/>
          </a:xfrm>
          <a:prstGeom prst="rect">
            <a:avLst/>
          </a:prstGeom>
          <a:noFill/>
          <a:ln w="9525">
            <a:noFill/>
            <a:miter lim="800000"/>
            <a:headEnd/>
            <a:tailEnd/>
          </a:ln>
        </p:spPr>
      </p:pic>
      <p:pic>
        <p:nvPicPr>
          <p:cNvPr id="7177" name="Picture 23"/>
          <p:cNvPicPr>
            <a:picLocks noChangeAspect="1" noChangeArrowheads="1"/>
          </p:cNvPicPr>
          <p:nvPr/>
        </p:nvPicPr>
        <p:blipFill>
          <a:blip r:embed="rId14" cstate="print"/>
          <a:srcRect/>
          <a:stretch>
            <a:fillRect/>
          </a:stretch>
        </p:blipFill>
        <p:spPr bwMode="auto">
          <a:xfrm>
            <a:off x="1843088" y="401638"/>
            <a:ext cx="608012" cy="608012"/>
          </a:xfrm>
          <a:prstGeom prst="rect">
            <a:avLst/>
          </a:prstGeom>
          <a:noFill/>
          <a:ln w="9525">
            <a:noFill/>
            <a:miter lim="800000"/>
            <a:headEnd/>
            <a:tailEnd/>
          </a:ln>
        </p:spPr>
      </p:pic>
      <p:pic>
        <p:nvPicPr>
          <p:cNvPr id="7178" name="Picture 24"/>
          <p:cNvPicPr>
            <a:picLocks noChangeAspect="1" noChangeArrowheads="1"/>
          </p:cNvPicPr>
          <p:nvPr/>
        </p:nvPicPr>
        <p:blipFill>
          <a:blip r:embed="rId15" cstate="print"/>
          <a:srcRect/>
          <a:stretch>
            <a:fillRect/>
          </a:stretch>
        </p:blipFill>
        <p:spPr bwMode="auto">
          <a:xfrm>
            <a:off x="407988" y="401638"/>
            <a:ext cx="608012" cy="608012"/>
          </a:xfrm>
          <a:prstGeom prst="rect">
            <a:avLst/>
          </a:prstGeom>
          <a:noFill/>
          <a:ln w="9525">
            <a:noFill/>
            <a:miter lim="800000"/>
            <a:headEnd/>
            <a:tailEnd/>
          </a:ln>
        </p:spPr>
      </p:pic>
      <p:pic>
        <p:nvPicPr>
          <p:cNvPr id="7179" name="Picture 30"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7180" name="Picture 31"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7181"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2"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3"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25605" name="Rectangle 5"/>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25606" name="Rectangle 6"/>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25607" name="Rectangle 7"/>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C19B3395-29F5-4ADA-825C-4CAA282BA98D}" type="slidenum">
              <a:rPr lang="sv-SE"/>
              <a:pPr>
                <a:defRPr/>
              </a:pPr>
              <a:t>‹#›</a:t>
            </a:fld>
            <a:endParaRPr lang="sv-SE"/>
          </a:p>
        </p:txBody>
      </p:sp>
      <p:sp>
        <p:nvSpPr>
          <p:cNvPr id="8198" name="Rectangle 8"/>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8199" name="Rectangle 9"/>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8200" name="Picture 13"/>
          <p:cNvPicPr>
            <a:picLocks noChangeAspect="1" noChangeArrowheads="1"/>
          </p:cNvPicPr>
          <p:nvPr/>
        </p:nvPicPr>
        <p:blipFill>
          <a:blip r:embed="rId13" cstate="print"/>
          <a:srcRect/>
          <a:stretch>
            <a:fillRect/>
          </a:stretch>
        </p:blipFill>
        <p:spPr bwMode="auto">
          <a:xfrm>
            <a:off x="407988" y="398463"/>
            <a:ext cx="608012" cy="608012"/>
          </a:xfrm>
          <a:prstGeom prst="rect">
            <a:avLst/>
          </a:prstGeom>
          <a:noFill/>
          <a:ln w="9525">
            <a:noFill/>
            <a:miter lim="800000"/>
            <a:headEnd/>
            <a:tailEnd/>
          </a:ln>
        </p:spPr>
      </p:pic>
      <p:pic>
        <p:nvPicPr>
          <p:cNvPr id="8201" name="Picture 14"/>
          <p:cNvPicPr>
            <a:picLocks noChangeAspect="1" noChangeArrowheads="1"/>
          </p:cNvPicPr>
          <p:nvPr/>
        </p:nvPicPr>
        <p:blipFill>
          <a:blip r:embed="rId14" cstate="print"/>
          <a:srcRect/>
          <a:stretch>
            <a:fillRect/>
          </a:stretch>
        </p:blipFill>
        <p:spPr bwMode="auto">
          <a:xfrm>
            <a:off x="1846263" y="404813"/>
            <a:ext cx="608012" cy="608012"/>
          </a:xfrm>
          <a:prstGeom prst="rect">
            <a:avLst/>
          </a:prstGeom>
          <a:noFill/>
          <a:ln w="9525">
            <a:noFill/>
            <a:miter lim="800000"/>
            <a:headEnd/>
            <a:tailEnd/>
          </a:ln>
        </p:spPr>
      </p:pic>
      <p:pic>
        <p:nvPicPr>
          <p:cNvPr id="8202" name="Picture 15"/>
          <p:cNvPicPr>
            <a:picLocks noChangeAspect="1" noChangeArrowheads="1"/>
          </p:cNvPicPr>
          <p:nvPr/>
        </p:nvPicPr>
        <p:blipFill>
          <a:blip r:embed="rId15" cstate="print"/>
          <a:srcRect/>
          <a:stretch>
            <a:fillRect/>
          </a:stretch>
        </p:blipFill>
        <p:spPr bwMode="auto">
          <a:xfrm>
            <a:off x="1120775" y="412750"/>
            <a:ext cx="606425" cy="606425"/>
          </a:xfrm>
          <a:prstGeom prst="rect">
            <a:avLst/>
          </a:prstGeom>
          <a:noFill/>
          <a:ln w="9525">
            <a:noFill/>
            <a:miter lim="800000"/>
            <a:headEnd/>
            <a:tailEnd/>
          </a:ln>
        </p:spPr>
      </p:pic>
      <p:pic>
        <p:nvPicPr>
          <p:cNvPr id="8203" name="Picture 20"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8204" name="Picture 21"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8205"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3" r:id="rId1"/>
    <p:sldLayoutId id="2147485056" r:id="rId2"/>
    <p:sldLayoutId id="2147485057" r:id="rId3"/>
    <p:sldLayoutId id="2147485058" r:id="rId4"/>
    <p:sldLayoutId id="2147485059" r:id="rId5"/>
    <p:sldLayoutId id="2147485060" r:id="rId6"/>
    <p:sldLayoutId id="2147485061" r:id="rId7"/>
    <p:sldLayoutId id="2147485062" r:id="rId8"/>
    <p:sldLayoutId id="2147485063" r:id="rId9"/>
    <p:sldLayoutId id="2147485064" r:id="rId10"/>
    <p:sldLayoutId id="214748506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1"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27653" name="Rectangle 5"/>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27654" name="Rectangle 6"/>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27655" name="Rectangle 7"/>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024837DE-E161-4AC3-B870-0715C4ECEA9E}" type="slidenum">
              <a:rPr lang="sv-SE"/>
              <a:pPr>
                <a:defRPr/>
              </a:pPr>
              <a:t>‹#›</a:t>
            </a:fld>
            <a:endParaRPr lang="sv-SE"/>
          </a:p>
        </p:txBody>
      </p:sp>
      <p:sp>
        <p:nvSpPr>
          <p:cNvPr id="9222" name="Rectangle 8"/>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9223" name="Rectangle 9"/>
          <p:cNvSpPr>
            <a:spLocks noGrp="1" noChangeArrowheads="1"/>
          </p:cNvSpPr>
          <p:nvPr>
            <p:ph type="body" idx="1"/>
          </p:nvPr>
        </p:nvSpPr>
        <p:spPr bwMode="auto">
          <a:xfrm>
            <a:off x="898525" y="2349500"/>
            <a:ext cx="7956550"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9224" name="Picture 12"/>
          <p:cNvPicPr>
            <a:picLocks noChangeAspect="1" noChangeArrowheads="1"/>
          </p:cNvPicPr>
          <p:nvPr/>
        </p:nvPicPr>
        <p:blipFill>
          <a:blip r:embed="rId13" cstate="print"/>
          <a:srcRect/>
          <a:stretch>
            <a:fillRect/>
          </a:stretch>
        </p:blipFill>
        <p:spPr bwMode="auto">
          <a:xfrm>
            <a:off x="1120775" y="412750"/>
            <a:ext cx="606425" cy="606425"/>
          </a:xfrm>
          <a:prstGeom prst="rect">
            <a:avLst/>
          </a:prstGeom>
          <a:noFill/>
          <a:ln w="9525">
            <a:noFill/>
            <a:miter lim="800000"/>
            <a:headEnd/>
            <a:tailEnd/>
          </a:ln>
        </p:spPr>
      </p:pic>
      <p:pic>
        <p:nvPicPr>
          <p:cNvPr id="9225" name="Picture 13"/>
          <p:cNvPicPr>
            <a:picLocks noChangeAspect="1" noChangeArrowheads="1"/>
          </p:cNvPicPr>
          <p:nvPr/>
        </p:nvPicPr>
        <p:blipFill>
          <a:blip r:embed="rId14" cstate="print"/>
          <a:srcRect/>
          <a:stretch>
            <a:fillRect/>
          </a:stretch>
        </p:blipFill>
        <p:spPr bwMode="auto">
          <a:xfrm>
            <a:off x="406400" y="398463"/>
            <a:ext cx="608013" cy="608012"/>
          </a:xfrm>
          <a:prstGeom prst="rect">
            <a:avLst/>
          </a:prstGeom>
          <a:noFill/>
          <a:ln w="9525">
            <a:noFill/>
            <a:miter lim="800000"/>
            <a:headEnd/>
            <a:tailEnd/>
          </a:ln>
        </p:spPr>
      </p:pic>
      <p:pic>
        <p:nvPicPr>
          <p:cNvPr id="9226" name="Picture 14"/>
          <p:cNvPicPr>
            <a:picLocks noChangeAspect="1" noChangeArrowheads="1"/>
          </p:cNvPicPr>
          <p:nvPr/>
        </p:nvPicPr>
        <p:blipFill>
          <a:blip r:embed="rId15" cstate="print"/>
          <a:srcRect/>
          <a:stretch>
            <a:fillRect/>
          </a:stretch>
        </p:blipFill>
        <p:spPr bwMode="auto">
          <a:xfrm>
            <a:off x="1844675" y="400050"/>
            <a:ext cx="615950" cy="615950"/>
          </a:xfrm>
          <a:prstGeom prst="rect">
            <a:avLst/>
          </a:prstGeom>
          <a:noFill/>
          <a:ln w="9525">
            <a:noFill/>
            <a:miter lim="800000"/>
            <a:headEnd/>
            <a:tailEnd/>
          </a:ln>
        </p:spPr>
      </p:pic>
      <p:pic>
        <p:nvPicPr>
          <p:cNvPr id="9227" name="Picture 19"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9228" name="Picture 20"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9229"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4" r:id="rId1"/>
    <p:sldLayoutId id="2147485066" r:id="rId2"/>
    <p:sldLayoutId id="2147485067" r:id="rId3"/>
    <p:sldLayoutId id="2147485068" r:id="rId4"/>
    <p:sldLayoutId id="2147485069" r:id="rId5"/>
    <p:sldLayoutId id="2147485070" r:id="rId6"/>
    <p:sldLayoutId id="2147485071" r:id="rId7"/>
    <p:sldLayoutId id="2147485072" r:id="rId8"/>
    <p:sldLayoutId id="2147485073" r:id="rId9"/>
    <p:sldLayoutId id="2147485074" r:id="rId10"/>
    <p:sldLayoutId id="214748507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hyperlink" Target="http://www.cushwake.com/" TargetMode="External"/><Relationship Id="rId2" Type="http://schemas.openxmlformats.org/officeDocument/2006/relationships/chart" Target="../charts/chart1.xml"/><Relationship Id="rId1" Type="http://schemas.openxmlformats.org/officeDocument/2006/relationships/slideLayout" Target="../slideLayouts/slideLayout101.xml"/><Relationship Id="rId6" Type="http://schemas.openxmlformats.org/officeDocument/2006/relationships/image" Target="../media/image40.jpe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hyperlink" Target="http://www.scb.se/default____30.aspx" TargetMode="External"/><Relationship Id="rId4" Type="http://schemas.openxmlformats.org/officeDocument/2006/relationships/image" Target="../media/image38.png"/><Relationship Id="rId9" Type="http://schemas.openxmlformats.org/officeDocument/2006/relationships/image" Target="../media/image43.png"/></Relationships>
</file>

<file path=ppt/slides/_rels/slide10.xml.rels><?xml version="1.0" encoding="UTF-8" standalone="yes"?>
<Relationships xmlns="http://schemas.openxmlformats.org/package/2006/relationships"><Relationship Id="rId3" Type="http://schemas.openxmlformats.org/officeDocument/2006/relationships/hyperlink" Target="http://www.scb.se/default____30.aspx" TargetMode="External"/><Relationship Id="rId2" Type="http://schemas.openxmlformats.org/officeDocument/2006/relationships/image" Target="../media/image50.png"/><Relationship Id="rId1" Type="http://schemas.openxmlformats.org/officeDocument/2006/relationships/slideLayout" Target="../slideLayouts/slideLayout101.xml"/><Relationship Id="rId5" Type="http://schemas.openxmlformats.org/officeDocument/2006/relationships/image" Target="../media/image51.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hyperlink" Target="http://www.cushwake.com/" TargetMode="External"/><Relationship Id="rId2" Type="http://schemas.openxmlformats.org/officeDocument/2006/relationships/chart" Target="../charts/chart2.xml"/><Relationship Id="rId1" Type="http://schemas.openxmlformats.org/officeDocument/2006/relationships/slideLayout" Target="../slideLayouts/slideLayout101.xml"/><Relationship Id="rId6" Type="http://schemas.openxmlformats.org/officeDocument/2006/relationships/image" Target="../media/image40.jpe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hyperlink" Target="http://www.scb.se/default____30.aspx" TargetMode="External"/><Relationship Id="rId4" Type="http://schemas.openxmlformats.org/officeDocument/2006/relationships/image" Target="../media/image38.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ebs.edu/index.php?id=5270" TargetMode="Externa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pwc.com/se/sv/" TargetMode="Externa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iagram 42"/>
          <p:cNvGraphicFramePr>
            <a:graphicFrameLocks noGrp="1"/>
          </p:cNvGraphicFramePr>
          <p:nvPr/>
        </p:nvGraphicFramePr>
        <p:xfrm>
          <a:off x="1547664" y="1988840"/>
          <a:ext cx="568863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23561" name="TextBox 13"/>
          <p:cNvSpPr txBox="1">
            <a:spLocks noChangeArrowheads="1"/>
          </p:cNvSpPr>
          <p:nvPr/>
        </p:nvSpPr>
        <p:spPr bwMode="auto">
          <a:xfrm>
            <a:off x="395536" y="1340768"/>
            <a:ext cx="2160240" cy="276999"/>
          </a:xfrm>
          <a:prstGeom prst="rect">
            <a:avLst/>
          </a:prstGeom>
          <a:noFill/>
          <a:ln w="9525">
            <a:noFill/>
            <a:miter lim="800000"/>
            <a:headEnd/>
            <a:tailEnd/>
          </a:ln>
        </p:spPr>
        <p:txBody>
          <a:bodyPr wrap="square">
            <a:spAutoFit/>
          </a:bodyPr>
          <a:lstStyle/>
          <a:p>
            <a:r>
              <a:rPr lang="sv-SE" sz="1200" dirty="0" smtClean="0"/>
              <a:t>*Ranking avser nationer</a:t>
            </a:r>
            <a:endParaRPr lang="sv-SE" sz="1200" dirty="0"/>
          </a:p>
        </p:txBody>
      </p:sp>
      <p:sp>
        <p:nvSpPr>
          <p:cNvPr id="23562" name="Title 1"/>
          <p:cNvSpPr>
            <a:spLocks noGrp="1"/>
          </p:cNvSpPr>
          <p:nvPr>
            <p:ph type="title"/>
          </p:nvPr>
        </p:nvSpPr>
        <p:spPr>
          <a:xfrm>
            <a:off x="2555776" y="116632"/>
            <a:ext cx="8353425" cy="1143000"/>
          </a:xfrm>
        </p:spPr>
        <p:txBody>
          <a:bodyPr/>
          <a:lstStyle/>
          <a:p>
            <a:r>
              <a:rPr lang="sv-SE" dirty="0" err="1" smtClean="0"/>
              <a:t>Flermålsanalys</a:t>
            </a:r>
            <a:r>
              <a:rPr lang="sv-SE" dirty="0" smtClean="0"/>
              <a:t/>
            </a:r>
            <a:br>
              <a:rPr lang="sv-SE" dirty="0" smtClean="0"/>
            </a:br>
            <a:r>
              <a:rPr lang="sv-SE" sz="2000" dirty="0" smtClean="0"/>
              <a:t>Stockholms placeringar i olika rankingar</a:t>
            </a:r>
            <a:endParaRPr lang="en-US" dirty="0" smtClean="0"/>
          </a:p>
        </p:txBody>
      </p:sp>
      <p:pic>
        <p:nvPicPr>
          <p:cNvPr id="7" name="Bildobjekt 37" descr="headergreen_r1_c14.jpg"/>
          <p:cNvPicPr>
            <a:picLocks noChangeAspect="1"/>
          </p:cNvPicPr>
          <p:nvPr/>
        </p:nvPicPr>
        <p:blipFill>
          <a:blip r:embed="rId3" cstate="print"/>
          <a:srcRect l="11024" t="22272" r="17323"/>
          <a:stretch>
            <a:fillRect/>
          </a:stretch>
        </p:blipFill>
        <p:spPr bwMode="auto">
          <a:xfrm>
            <a:off x="5753861" y="1868761"/>
            <a:ext cx="598488" cy="503237"/>
          </a:xfrm>
          <a:prstGeom prst="rect">
            <a:avLst/>
          </a:prstGeom>
          <a:noFill/>
          <a:ln w="9525">
            <a:noFill/>
            <a:miter lim="800000"/>
            <a:headEnd/>
            <a:tailEnd/>
          </a:ln>
        </p:spPr>
      </p:pic>
      <p:sp>
        <p:nvSpPr>
          <p:cNvPr id="8" name="textruta 7"/>
          <p:cNvSpPr txBox="1"/>
          <p:nvPr/>
        </p:nvSpPr>
        <p:spPr>
          <a:xfrm>
            <a:off x="5436096" y="2468513"/>
            <a:ext cx="1325877" cy="307777"/>
          </a:xfrm>
          <a:prstGeom prst="rect">
            <a:avLst/>
          </a:prstGeom>
          <a:solidFill>
            <a:schemeClr val="bg1">
              <a:lumMod val="75000"/>
            </a:schemeClr>
          </a:solidFill>
          <a:ln>
            <a:solidFill>
              <a:schemeClr val="tx1">
                <a:lumMod val="50000"/>
                <a:lumOff val="50000"/>
              </a:schemeClr>
            </a:solidFill>
          </a:ln>
        </p:spPr>
        <p:txBody>
          <a:bodyPr wrap="square" lIns="36000" tIns="0" rIns="36000" bIns="0" rtlCol="0">
            <a:spAutoFit/>
          </a:bodyPr>
          <a:lstStyle/>
          <a:p>
            <a:pPr algn="ctr"/>
            <a:r>
              <a:rPr lang="sv-SE" sz="1000" b="1" dirty="0" smtClean="0"/>
              <a:t>Kongressdeltagare</a:t>
            </a:r>
          </a:p>
          <a:p>
            <a:pPr algn="ctr"/>
            <a:r>
              <a:rPr lang="sv-SE" sz="1000" dirty="0" smtClean="0"/>
              <a:t>(plats 5 av 26)</a:t>
            </a:r>
            <a:endParaRPr lang="sv-SE" sz="1000" dirty="0"/>
          </a:p>
        </p:txBody>
      </p:sp>
      <p:sp>
        <p:nvSpPr>
          <p:cNvPr id="9" name="textruta 8"/>
          <p:cNvSpPr txBox="1"/>
          <p:nvPr/>
        </p:nvSpPr>
        <p:spPr>
          <a:xfrm>
            <a:off x="5436096" y="1820441"/>
            <a:ext cx="1325877" cy="638547"/>
          </a:xfrm>
          <a:prstGeom prst="rect">
            <a:avLst/>
          </a:prstGeom>
          <a:noFill/>
          <a:ln>
            <a:solidFill>
              <a:schemeClr val="tx1">
                <a:lumMod val="50000"/>
                <a:lumOff val="50000"/>
              </a:schemeClr>
            </a:solidFill>
          </a:ln>
        </p:spPr>
        <p:txBody>
          <a:bodyPr wrap="square" lIns="36000" tIns="0" rIns="36000" bIns="0" rtlCol="0">
            <a:noAutofit/>
          </a:bodyPr>
          <a:lstStyle/>
          <a:p>
            <a:pPr algn="ctr"/>
            <a:endParaRPr lang="sv-SE" sz="1000" dirty="0"/>
          </a:p>
        </p:txBody>
      </p:sp>
      <p:grpSp>
        <p:nvGrpSpPr>
          <p:cNvPr id="3" name="Grupp 42"/>
          <p:cNvGrpSpPr/>
          <p:nvPr/>
        </p:nvGrpSpPr>
        <p:grpSpPr>
          <a:xfrm>
            <a:off x="5910419" y="3409255"/>
            <a:ext cx="1253869" cy="955849"/>
            <a:chOff x="5910419" y="3193231"/>
            <a:chExt cx="1253869" cy="955849"/>
          </a:xfrm>
        </p:grpSpPr>
        <p:pic>
          <p:nvPicPr>
            <p:cNvPr id="10" name="Bildobjekt 38" descr="Mercer__Pillars_-logo-FB9D10635E-seeklogo_com.gif"/>
            <p:cNvPicPr>
              <a:picLocks noChangeAspect="1"/>
            </p:cNvPicPr>
            <p:nvPr/>
          </p:nvPicPr>
          <p:blipFill>
            <a:blip r:embed="rId4" cstate="print"/>
            <a:srcRect t="26457" b="30235"/>
            <a:stretch>
              <a:fillRect/>
            </a:stretch>
          </p:blipFill>
          <p:spPr bwMode="auto">
            <a:xfrm>
              <a:off x="6126443" y="3337247"/>
              <a:ext cx="863600" cy="374650"/>
            </a:xfrm>
            <a:prstGeom prst="rect">
              <a:avLst/>
            </a:prstGeom>
            <a:noFill/>
            <a:ln w="9525">
              <a:noFill/>
              <a:miter lim="800000"/>
              <a:headEnd/>
              <a:tailEnd/>
            </a:ln>
          </p:spPr>
        </p:pic>
        <p:sp>
          <p:nvSpPr>
            <p:cNvPr id="11" name="textruta 10"/>
            <p:cNvSpPr txBox="1"/>
            <p:nvPr/>
          </p:nvSpPr>
          <p:spPr>
            <a:xfrm>
              <a:off x="5910419" y="3841303"/>
              <a:ext cx="1253869"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Livskvalité</a:t>
              </a:r>
            </a:p>
            <a:p>
              <a:pPr algn="ctr"/>
              <a:r>
                <a:rPr lang="sv-SE" sz="1000" dirty="0" smtClean="0"/>
                <a:t>(plats 20 av 221)</a:t>
              </a:r>
              <a:endParaRPr lang="sv-SE" sz="1000" dirty="0"/>
            </a:p>
          </p:txBody>
        </p:sp>
        <p:sp>
          <p:nvSpPr>
            <p:cNvPr id="12" name="textruta 11"/>
            <p:cNvSpPr txBox="1"/>
            <p:nvPr/>
          </p:nvSpPr>
          <p:spPr>
            <a:xfrm>
              <a:off x="5910419" y="3193231"/>
              <a:ext cx="1253869"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grpSp>
      <p:grpSp>
        <p:nvGrpSpPr>
          <p:cNvPr id="6" name="Grupp 35"/>
          <p:cNvGrpSpPr/>
          <p:nvPr/>
        </p:nvGrpSpPr>
        <p:grpSpPr>
          <a:xfrm>
            <a:off x="5478371" y="5137447"/>
            <a:ext cx="1253869" cy="955849"/>
            <a:chOff x="4254235" y="5713511"/>
            <a:chExt cx="1253869" cy="955849"/>
          </a:xfrm>
        </p:grpSpPr>
        <p:sp>
          <p:nvSpPr>
            <p:cNvPr id="19" name="textruta 18"/>
            <p:cNvSpPr txBox="1"/>
            <p:nvPr/>
          </p:nvSpPr>
          <p:spPr>
            <a:xfrm>
              <a:off x="4254235" y="6361583"/>
              <a:ext cx="1253869"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Konkurrenskraft</a:t>
              </a:r>
            </a:p>
            <a:p>
              <a:pPr algn="ctr"/>
              <a:r>
                <a:rPr lang="sv-SE" sz="1000" dirty="0" smtClean="0"/>
                <a:t>(plats 5 av 27)</a:t>
              </a:r>
              <a:endParaRPr lang="sv-SE" sz="1000" dirty="0"/>
            </a:p>
          </p:txBody>
        </p:sp>
        <p:sp>
          <p:nvSpPr>
            <p:cNvPr id="20" name="textruta 19"/>
            <p:cNvSpPr txBox="1"/>
            <p:nvPr/>
          </p:nvSpPr>
          <p:spPr>
            <a:xfrm>
              <a:off x="4254235" y="5713511"/>
              <a:ext cx="1253869"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pic>
          <p:nvPicPr>
            <p:cNvPr id="22" name="Bildobjekt 41" descr="pwclogo.gif"/>
            <p:cNvPicPr>
              <a:picLocks noChangeAspect="1"/>
            </p:cNvPicPr>
            <p:nvPr/>
          </p:nvPicPr>
          <p:blipFill>
            <a:blip r:embed="rId5" cstate="print"/>
            <a:srcRect/>
            <a:stretch>
              <a:fillRect/>
            </a:stretch>
          </p:blipFill>
          <p:spPr bwMode="auto">
            <a:xfrm>
              <a:off x="4614275" y="5877272"/>
              <a:ext cx="534987" cy="409575"/>
            </a:xfrm>
            <a:prstGeom prst="rect">
              <a:avLst/>
            </a:prstGeom>
            <a:noFill/>
            <a:ln w="9525">
              <a:noFill/>
              <a:miter lim="800000"/>
              <a:headEnd/>
              <a:tailEnd/>
            </a:ln>
          </p:spPr>
        </p:pic>
      </p:grpSp>
      <p:grpSp>
        <p:nvGrpSpPr>
          <p:cNvPr id="23552" name="Grupp 37"/>
          <p:cNvGrpSpPr/>
          <p:nvPr/>
        </p:nvGrpSpPr>
        <p:grpSpPr>
          <a:xfrm>
            <a:off x="1691680" y="4983559"/>
            <a:ext cx="1253869" cy="1109737"/>
            <a:chOff x="611560" y="4365104"/>
            <a:chExt cx="1253869" cy="1109737"/>
          </a:xfrm>
        </p:grpSpPr>
        <p:sp>
          <p:nvSpPr>
            <p:cNvPr id="25" name="textruta 24"/>
            <p:cNvSpPr txBox="1"/>
            <p:nvPr/>
          </p:nvSpPr>
          <p:spPr>
            <a:xfrm>
              <a:off x="611560" y="5013176"/>
              <a:ext cx="1253869" cy="461665"/>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Regional BNP/capita</a:t>
              </a:r>
            </a:p>
            <a:p>
              <a:pPr algn="ctr"/>
              <a:r>
                <a:rPr lang="sv-SE" sz="1000" dirty="0" smtClean="0"/>
                <a:t>(plats 8 av 275)</a:t>
              </a:r>
              <a:endParaRPr lang="sv-SE" sz="1000" dirty="0"/>
            </a:p>
          </p:txBody>
        </p:sp>
        <p:sp>
          <p:nvSpPr>
            <p:cNvPr id="26" name="textruta 25"/>
            <p:cNvSpPr txBox="1"/>
            <p:nvPr/>
          </p:nvSpPr>
          <p:spPr>
            <a:xfrm>
              <a:off x="611560" y="4365104"/>
              <a:ext cx="1253869"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pic>
          <p:nvPicPr>
            <p:cNvPr id="27" name="Bildobjekt 43" descr="eurostat_logo.jpg"/>
            <p:cNvPicPr>
              <a:picLocks noChangeAspect="1"/>
            </p:cNvPicPr>
            <p:nvPr/>
          </p:nvPicPr>
          <p:blipFill>
            <a:blip r:embed="rId6" cstate="print"/>
            <a:srcRect/>
            <a:stretch>
              <a:fillRect/>
            </a:stretch>
          </p:blipFill>
          <p:spPr bwMode="auto">
            <a:xfrm>
              <a:off x="683568" y="4581128"/>
              <a:ext cx="1089471" cy="260004"/>
            </a:xfrm>
            <a:prstGeom prst="rect">
              <a:avLst/>
            </a:prstGeom>
            <a:noFill/>
            <a:ln w="9525">
              <a:noFill/>
              <a:miter lim="800000"/>
              <a:headEnd/>
              <a:tailEnd/>
            </a:ln>
          </p:spPr>
        </p:pic>
      </p:grpSp>
      <p:grpSp>
        <p:nvGrpSpPr>
          <p:cNvPr id="23553" name="Grupp 38"/>
          <p:cNvGrpSpPr/>
          <p:nvPr/>
        </p:nvGrpSpPr>
        <p:grpSpPr>
          <a:xfrm>
            <a:off x="1115616" y="3375347"/>
            <a:ext cx="1253869" cy="955849"/>
            <a:chOff x="323528" y="2996952"/>
            <a:chExt cx="1253869" cy="955849"/>
          </a:xfrm>
        </p:grpSpPr>
        <p:sp>
          <p:nvSpPr>
            <p:cNvPr id="28" name="textruta 27"/>
            <p:cNvSpPr txBox="1"/>
            <p:nvPr/>
          </p:nvSpPr>
          <p:spPr>
            <a:xfrm>
              <a:off x="323528" y="3645024"/>
              <a:ext cx="1253869"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Investeringar</a:t>
              </a:r>
              <a:r>
                <a:rPr lang="sv-SE" sz="1000" dirty="0" smtClean="0"/>
                <a:t>*</a:t>
              </a:r>
            </a:p>
            <a:p>
              <a:pPr algn="ctr"/>
              <a:r>
                <a:rPr lang="sv-SE" sz="1000" dirty="0" smtClean="0"/>
                <a:t>(plats 12 av 79)</a:t>
              </a:r>
              <a:endParaRPr lang="sv-SE" sz="1000" dirty="0"/>
            </a:p>
          </p:txBody>
        </p:sp>
        <p:sp>
          <p:nvSpPr>
            <p:cNvPr id="29" name="textruta 28"/>
            <p:cNvSpPr txBox="1"/>
            <p:nvPr/>
          </p:nvSpPr>
          <p:spPr>
            <a:xfrm>
              <a:off x="323528" y="2996952"/>
              <a:ext cx="1253869"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pic>
          <p:nvPicPr>
            <p:cNvPr id="30" name="Bildobjekt 45" descr="untitled.bmp"/>
            <p:cNvPicPr>
              <a:picLocks noChangeAspect="1"/>
            </p:cNvPicPr>
            <p:nvPr/>
          </p:nvPicPr>
          <p:blipFill>
            <a:blip r:embed="rId7" cstate="print"/>
            <a:srcRect r="59718"/>
            <a:stretch>
              <a:fillRect/>
            </a:stretch>
          </p:blipFill>
          <p:spPr bwMode="auto">
            <a:xfrm>
              <a:off x="467544" y="3140968"/>
              <a:ext cx="1016000" cy="306388"/>
            </a:xfrm>
            <a:prstGeom prst="rect">
              <a:avLst/>
            </a:prstGeom>
            <a:noFill/>
            <a:ln w="9525">
              <a:noFill/>
              <a:miter lim="800000"/>
              <a:headEnd/>
              <a:tailEnd/>
            </a:ln>
          </p:spPr>
        </p:pic>
      </p:grpSp>
      <p:grpSp>
        <p:nvGrpSpPr>
          <p:cNvPr id="23554" name="Grupp 39"/>
          <p:cNvGrpSpPr/>
          <p:nvPr/>
        </p:nvGrpSpPr>
        <p:grpSpPr>
          <a:xfrm>
            <a:off x="1691680" y="1825079"/>
            <a:ext cx="1272158" cy="955849"/>
            <a:chOff x="1283618" y="1825079"/>
            <a:chExt cx="1272158" cy="955849"/>
          </a:xfrm>
        </p:grpSpPr>
        <p:sp>
          <p:nvSpPr>
            <p:cNvPr id="13" name="textruta 12"/>
            <p:cNvSpPr txBox="1"/>
            <p:nvPr/>
          </p:nvSpPr>
          <p:spPr>
            <a:xfrm>
              <a:off x="1283618" y="2473151"/>
              <a:ext cx="1253869"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Innovation</a:t>
              </a:r>
              <a:r>
                <a:rPr lang="sv-SE" sz="1000" dirty="0" smtClean="0"/>
                <a:t>*</a:t>
              </a:r>
            </a:p>
            <a:p>
              <a:pPr algn="ctr"/>
              <a:r>
                <a:rPr lang="sv-SE" sz="1000" dirty="0" smtClean="0"/>
                <a:t>(plats 1 av 131)</a:t>
              </a:r>
              <a:endParaRPr lang="sv-SE" sz="1000" dirty="0"/>
            </a:p>
          </p:txBody>
        </p:sp>
        <p:pic>
          <p:nvPicPr>
            <p:cNvPr id="31" name="Picture 2"/>
            <p:cNvPicPr>
              <a:picLocks noChangeAspect="1" noChangeArrowheads="1"/>
            </p:cNvPicPr>
            <p:nvPr/>
          </p:nvPicPr>
          <p:blipFill>
            <a:blip r:embed="rId8" cstate="print"/>
            <a:srcRect l="64308" t="30760" r="18892" b="60001"/>
            <a:stretch>
              <a:fillRect/>
            </a:stretch>
          </p:blipFill>
          <p:spPr bwMode="auto">
            <a:xfrm>
              <a:off x="1298476" y="1897087"/>
              <a:ext cx="1257300" cy="433387"/>
            </a:xfrm>
            <a:prstGeom prst="rect">
              <a:avLst/>
            </a:prstGeom>
            <a:noFill/>
            <a:ln w="9525">
              <a:noFill/>
              <a:miter lim="800000"/>
              <a:headEnd/>
              <a:tailEnd/>
            </a:ln>
          </p:spPr>
        </p:pic>
        <p:sp>
          <p:nvSpPr>
            <p:cNvPr id="14" name="textruta 13"/>
            <p:cNvSpPr txBox="1"/>
            <p:nvPr/>
          </p:nvSpPr>
          <p:spPr>
            <a:xfrm>
              <a:off x="1283618" y="1825079"/>
              <a:ext cx="1253869"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grpSp>
      <p:grpSp>
        <p:nvGrpSpPr>
          <p:cNvPr id="23555" name="Grupp 36"/>
          <p:cNvGrpSpPr/>
          <p:nvPr/>
        </p:nvGrpSpPr>
        <p:grpSpPr>
          <a:xfrm>
            <a:off x="3635896" y="5550445"/>
            <a:ext cx="1253869" cy="1099865"/>
            <a:chOff x="2123728" y="5569495"/>
            <a:chExt cx="1253869" cy="1099865"/>
          </a:xfrm>
        </p:grpSpPr>
        <p:sp>
          <p:nvSpPr>
            <p:cNvPr id="17" name="textruta 16"/>
            <p:cNvSpPr txBox="1"/>
            <p:nvPr/>
          </p:nvSpPr>
          <p:spPr>
            <a:xfrm>
              <a:off x="2123728" y="6361583"/>
              <a:ext cx="1253869"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Gästnätter </a:t>
              </a:r>
            </a:p>
            <a:p>
              <a:pPr algn="ctr"/>
              <a:r>
                <a:rPr lang="sv-SE" sz="1000" dirty="0" smtClean="0"/>
                <a:t>(plats 10 av 89)</a:t>
              </a:r>
              <a:endParaRPr lang="sv-SE" sz="1000" dirty="0"/>
            </a:p>
          </p:txBody>
        </p:sp>
        <p:pic>
          <p:nvPicPr>
            <p:cNvPr id="23" name="Bildobjekt 42" descr="logo-ECM-web2.gif"/>
            <p:cNvPicPr>
              <a:picLocks noChangeAspect="1"/>
            </p:cNvPicPr>
            <p:nvPr/>
          </p:nvPicPr>
          <p:blipFill>
            <a:blip r:embed="rId9" cstate="print"/>
            <a:srcRect t="10583"/>
            <a:stretch>
              <a:fillRect/>
            </a:stretch>
          </p:blipFill>
          <p:spPr bwMode="auto">
            <a:xfrm>
              <a:off x="2411636" y="5569495"/>
              <a:ext cx="648196" cy="579664"/>
            </a:xfrm>
            <a:prstGeom prst="rect">
              <a:avLst/>
            </a:prstGeom>
            <a:noFill/>
            <a:ln w="9525">
              <a:noFill/>
              <a:miter lim="800000"/>
              <a:headEnd/>
              <a:tailEnd/>
            </a:ln>
          </p:spPr>
        </p:pic>
        <p:pic>
          <p:nvPicPr>
            <p:cNvPr id="24" name="Picture 15" descr="SCB Logotyp">
              <a:hlinkClick r:id="rId10"/>
            </p:cNvPr>
            <p:cNvPicPr>
              <a:picLocks noChangeAspect="1" noChangeArrowheads="1"/>
            </p:cNvPicPr>
            <p:nvPr/>
          </p:nvPicPr>
          <p:blipFill>
            <a:blip r:embed="rId11" cstate="print"/>
            <a:srcRect/>
            <a:stretch>
              <a:fillRect/>
            </a:stretch>
          </p:blipFill>
          <p:spPr bwMode="auto">
            <a:xfrm>
              <a:off x="2267744" y="6073551"/>
              <a:ext cx="978174" cy="248667"/>
            </a:xfrm>
            <a:prstGeom prst="rect">
              <a:avLst/>
            </a:prstGeom>
            <a:noFill/>
            <a:ln w="9525">
              <a:noFill/>
              <a:miter lim="800000"/>
              <a:headEnd/>
              <a:tailEnd/>
            </a:ln>
          </p:spPr>
        </p:pic>
        <p:sp>
          <p:nvSpPr>
            <p:cNvPr id="18" name="textruta 17"/>
            <p:cNvSpPr txBox="1"/>
            <p:nvPr/>
          </p:nvSpPr>
          <p:spPr>
            <a:xfrm>
              <a:off x="2123728" y="5569495"/>
              <a:ext cx="1253869" cy="782563"/>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grpSp>
      <p:grpSp>
        <p:nvGrpSpPr>
          <p:cNvPr id="23556" name="Grupp 40"/>
          <p:cNvGrpSpPr/>
          <p:nvPr/>
        </p:nvGrpSpPr>
        <p:grpSpPr>
          <a:xfrm>
            <a:off x="3462147" y="1268760"/>
            <a:ext cx="1613909" cy="955849"/>
            <a:chOff x="3121157" y="1340768"/>
            <a:chExt cx="1613909" cy="955849"/>
          </a:xfrm>
        </p:grpSpPr>
        <p:sp>
          <p:nvSpPr>
            <p:cNvPr id="33" name="textruta 32"/>
            <p:cNvSpPr txBox="1"/>
            <p:nvPr/>
          </p:nvSpPr>
          <p:spPr>
            <a:xfrm>
              <a:off x="3121157" y="1988840"/>
              <a:ext cx="1613909"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Lokalisering av företag</a:t>
              </a:r>
            </a:p>
            <a:p>
              <a:pPr algn="ctr"/>
              <a:r>
                <a:rPr lang="sv-SE" sz="1000" dirty="0" smtClean="0"/>
                <a:t>(plats 13 av 36)</a:t>
              </a:r>
              <a:endParaRPr lang="sv-SE" sz="1000" dirty="0"/>
            </a:p>
          </p:txBody>
        </p:sp>
        <p:sp>
          <p:nvSpPr>
            <p:cNvPr id="34" name="textruta 33"/>
            <p:cNvSpPr txBox="1"/>
            <p:nvPr/>
          </p:nvSpPr>
          <p:spPr>
            <a:xfrm>
              <a:off x="3121157" y="1340768"/>
              <a:ext cx="1613909"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pic>
          <p:nvPicPr>
            <p:cNvPr id="35" name="Picture 2" descr="Cushman &amp; Wakefield Real Estate Consultants">
              <a:hlinkClick r:id="rId12"/>
            </p:cNvPr>
            <p:cNvPicPr>
              <a:picLocks noChangeAspect="1" noChangeArrowheads="1"/>
            </p:cNvPicPr>
            <p:nvPr/>
          </p:nvPicPr>
          <p:blipFill>
            <a:blip r:embed="rId13" cstate="print"/>
            <a:srcRect/>
            <a:stretch>
              <a:fillRect/>
            </a:stretch>
          </p:blipFill>
          <p:spPr bwMode="auto">
            <a:xfrm>
              <a:off x="3438922" y="1484784"/>
              <a:ext cx="1152525" cy="341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en-US" sz="1600" b="1" kern="1200" dirty="0" smtClean="0">
                          <a:solidFill>
                            <a:schemeClr val="lt1"/>
                          </a:solidFill>
                          <a:latin typeface="+mn-lt"/>
                          <a:ea typeface="+mn-ea"/>
                          <a:cs typeface="+mn-cs"/>
                        </a:rPr>
                        <a:t>European Cities Marketing: Overnights stays</a:t>
                      </a:r>
                      <a:endParaRPr lang="en-US"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sv-SE" sz="1600" kern="120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600" kern="1200" dirty="0" smtClean="0">
                          <a:solidFill>
                            <a:schemeClr val="dk1"/>
                          </a:solidFill>
                          <a:latin typeface="+mn-lt"/>
                          <a:ea typeface="+mn-ea"/>
                          <a:cs typeface="+mn-cs"/>
                        </a:rPr>
                        <a:t>Årlig studie från ECM där ett drygt 100-tal Europeiska städer ingår. Stockholm ingår i den högsta divisionen ”The Premier League” med 44 större städer. Studien gör olika jämförelser av kommersiella övernattningar; volym, utveckling samt analys över städernas gästnätter från UK, Frankrike, Tyskland, Spanien, Italien, USA och Japan.</a:t>
                      </a:r>
                    </a:p>
                    <a:p>
                      <a:endParaRPr lang="sv-SE" sz="1600" kern="1200" noProof="0" dirty="0" smtClean="0">
                        <a:solidFill>
                          <a:schemeClr val="dk1"/>
                        </a:solidFill>
                        <a:latin typeface="+mn-lt"/>
                        <a:ea typeface="+mn-ea"/>
                        <a:cs typeface="+mn-cs"/>
                      </a:endParaRPr>
                    </a:p>
                    <a:p>
                      <a:r>
                        <a:rPr lang="sv-SE" sz="1600" kern="1200" noProof="0" dirty="0" smtClean="0">
                          <a:solidFill>
                            <a:schemeClr val="tx1"/>
                          </a:solidFill>
                          <a:latin typeface="+mn-lt"/>
                          <a:ea typeface="+mn-ea"/>
                          <a:cs typeface="+mn-cs"/>
                        </a:rPr>
                        <a:t>Stockholms placering är baserad på en samkörning av siffror</a:t>
                      </a:r>
                      <a:r>
                        <a:rPr lang="sv-SE" sz="1600" kern="1200" baseline="0" noProof="0" dirty="0" smtClean="0">
                          <a:solidFill>
                            <a:schemeClr val="tx1"/>
                          </a:solidFill>
                          <a:latin typeface="+mn-lt"/>
                          <a:ea typeface="+mn-ea"/>
                          <a:cs typeface="+mn-cs"/>
                        </a:rPr>
                        <a:t> från ECM och SCB. Istället för att som i </a:t>
                      </a:r>
                      <a:r>
                        <a:rPr lang="sv-SE" sz="1600" kern="1200" baseline="0" noProof="0" dirty="0" err="1" smtClean="0">
                          <a:solidFill>
                            <a:schemeClr val="tx1"/>
                          </a:solidFill>
                          <a:latin typeface="+mn-lt"/>
                          <a:ea typeface="+mn-ea"/>
                          <a:cs typeface="+mn-cs"/>
                        </a:rPr>
                        <a:t>ECM:s</a:t>
                      </a:r>
                      <a:r>
                        <a:rPr lang="sv-SE" sz="1600" kern="1200" baseline="0" noProof="0" dirty="0" smtClean="0">
                          <a:solidFill>
                            <a:schemeClr val="tx1"/>
                          </a:solidFill>
                          <a:latin typeface="+mn-lt"/>
                          <a:ea typeface="+mn-ea"/>
                          <a:cs typeface="+mn-cs"/>
                        </a:rPr>
                        <a:t> undersökning bara innefatta Stockholms kommun, innefattas nu hela länet. </a:t>
                      </a:r>
                      <a:endParaRPr lang="sv-SE" sz="1600"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solidFill>
                            <a:schemeClr val="tx1"/>
                          </a:solidFill>
                        </a:rPr>
                        <a:t>Antal</a:t>
                      </a:r>
                      <a:r>
                        <a:rPr lang="sv-SE" sz="1600" b="1" baseline="0" noProof="0" dirty="0" smtClean="0">
                          <a:solidFill>
                            <a:schemeClr val="tx1"/>
                          </a:solidFill>
                        </a:rPr>
                        <a:t> städer i rankingen: </a:t>
                      </a:r>
                      <a:r>
                        <a:rPr lang="sv-SE" sz="1600" b="0" baseline="0" noProof="0" dirty="0" smtClean="0">
                          <a:solidFill>
                            <a:schemeClr val="tx1"/>
                          </a:solidFill>
                        </a:rPr>
                        <a:t>89</a:t>
                      </a:r>
                      <a:endParaRPr lang="sv-SE" sz="1600" baseline="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solidFill>
                            <a:schemeClr val="tx1"/>
                          </a:solidFill>
                        </a:rPr>
                        <a:t>Stockholms position: </a:t>
                      </a:r>
                      <a:r>
                        <a:rPr lang="sv-SE" sz="1600" b="0" baseline="0" noProof="0" dirty="0" smtClean="0">
                          <a:solidFill>
                            <a:schemeClr val="tx1"/>
                          </a:solidFill>
                        </a:rPr>
                        <a:t>10</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solidFill>
                            <a:schemeClr val="tx1"/>
                          </a:solidFill>
                        </a:rPr>
                        <a:t>Andel som Stockholm är bättre än: </a:t>
                      </a:r>
                      <a:r>
                        <a:rPr lang="sv-SE" sz="1600" b="0" baseline="0" noProof="0" dirty="0" smtClean="0">
                          <a:solidFill>
                            <a:schemeClr val="tx1"/>
                          </a:solidFill>
                        </a:rPr>
                        <a:t>89</a:t>
                      </a:r>
                      <a:r>
                        <a:rPr lang="sv-SE" sz="1600" baseline="0" noProof="0" dirty="0" smtClean="0">
                          <a:solidFill>
                            <a:schemeClr val="tx1"/>
                          </a:solidFill>
                        </a:rPr>
                        <a:t>%</a:t>
                      </a:r>
                      <a:endParaRPr lang="sv-SE" sz="160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30736" name="Picture 1"/>
          <p:cNvPicPr>
            <a:picLocks noChangeAspect="1" noChangeArrowheads="1"/>
          </p:cNvPicPr>
          <p:nvPr/>
        </p:nvPicPr>
        <p:blipFill>
          <a:blip r:embed="rId2" cstate="print"/>
          <a:srcRect l="26772" t="22046" r="62878" b="66434"/>
          <a:stretch>
            <a:fillRect/>
          </a:stretch>
        </p:blipFill>
        <p:spPr bwMode="auto">
          <a:xfrm>
            <a:off x="1701800" y="1641475"/>
            <a:ext cx="1538288" cy="1071563"/>
          </a:xfrm>
          <a:prstGeom prst="rect">
            <a:avLst/>
          </a:prstGeom>
          <a:noFill/>
          <a:ln w="9525">
            <a:noFill/>
            <a:miter lim="800000"/>
            <a:headEnd/>
            <a:tailEnd/>
          </a:ln>
        </p:spPr>
      </p:pic>
      <p:pic>
        <p:nvPicPr>
          <p:cNvPr id="30737" name="Picture 18" descr="SCB Logotyp">
            <a:hlinkClick r:id="rId3"/>
          </p:cNvPr>
          <p:cNvPicPr>
            <a:picLocks noChangeAspect="1" noChangeArrowheads="1"/>
          </p:cNvPicPr>
          <p:nvPr/>
        </p:nvPicPr>
        <p:blipFill>
          <a:blip r:embed="rId4" cstate="print"/>
          <a:srcRect/>
          <a:stretch>
            <a:fillRect/>
          </a:stretch>
        </p:blipFill>
        <p:spPr bwMode="auto">
          <a:xfrm>
            <a:off x="2267744" y="2924944"/>
            <a:ext cx="1990725" cy="504825"/>
          </a:xfrm>
          <a:prstGeom prst="rect">
            <a:avLst/>
          </a:prstGeom>
          <a:noFill/>
          <a:ln w="9525">
            <a:solidFill>
              <a:schemeClr val="tx1"/>
            </a:solidFill>
            <a:miter lim="800000"/>
            <a:headEnd/>
            <a:tailEnd/>
          </a:ln>
        </p:spPr>
      </p:pic>
      <p:pic>
        <p:nvPicPr>
          <p:cNvPr id="159746" name="Picture 2" descr="\\AD.STOCKHOLM.SE\CLI-HOME\CA2HOME007\ab84627\Desktop\Tillvaxtverket_eng_3cm.png"/>
          <p:cNvPicPr>
            <a:picLocks noChangeAspect="1" noChangeArrowheads="1"/>
          </p:cNvPicPr>
          <p:nvPr/>
        </p:nvPicPr>
        <p:blipFill>
          <a:blip r:embed="rId5" cstate="print"/>
          <a:srcRect/>
          <a:stretch>
            <a:fillRect/>
          </a:stretch>
        </p:blipFill>
        <p:spPr bwMode="auto">
          <a:xfrm>
            <a:off x="971600" y="2852936"/>
            <a:ext cx="1073150" cy="5730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sv-SE" sz="1600" b="1" kern="1200" dirty="0" smtClean="0">
                          <a:solidFill>
                            <a:schemeClr val="lt1"/>
                          </a:solidFill>
                          <a:latin typeface="+mn-lt"/>
                          <a:ea typeface="+mn-ea"/>
                          <a:cs typeface="+mn-cs"/>
                        </a:rPr>
                        <a:t>Eurostat: BNP tillväxt</a:t>
                      </a:r>
                      <a:endParaRPr lang="sv-SE" sz="1600" b="1" kern="1200" noProof="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sv-SE" sz="1600" kern="1200" dirty="0" smtClean="0">
                        <a:solidFill>
                          <a:schemeClr val="dk1"/>
                        </a:solidFill>
                        <a:latin typeface="+mn-lt"/>
                        <a:ea typeface="+mn-ea"/>
                        <a:cs typeface="+mn-cs"/>
                      </a:endParaRPr>
                    </a:p>
                    <a:p>
                      <a:r>
                        <a:rPr lang="sv-SE" sz="1600" kern="1200" dirty="0" smtClean="0">
                          <a:solidFill>
                            <a:schemeClr val="dk1"/>
                          </a:solidFill>
                          <a:latin typeface="+mn-lt"/>
                          <a:ea typeface="+mn-ea"/>
                          <a:cs typeface="+mn-cs"/>
                        </a:rPr>
                        <a:t>BNP är förädlingsvärdet av alla varor och tjänster som produceras i ett land (eller region). I internationella jämförelser brukar man också köpkraftsjustera BNP genom s.k. köpkraftsparitetstal, PPP. </a:t>
                      </a:r>
                    </a:p>
                    <a:p>
                      <a:endParaRPr lang="sv-SE" sz="1600" kern="1200" noProof="0" dirty="0" smtClean="0">
                        <a:solidFill>
                          <a:schemeClr val="dk1"/>
                        </a:solidFill>
                        <a:latin typeface="+mn-lt"/>
                        <a:ea typeface="+mn-ea"/>
                        <a:cs typeface="+mn-cs"/>
                      </a:endParaRPr>
                    </a:p>
                    <a:p>
                      <a:r>
                        <a:rPr lang="sv-SE" sz="1600" kern="1200" noProof="0" dirty="0" smtClean="0">
                          <a:solidFill>
                            <a:schemeClr val="dk1"/>
                          </a:solidFill>
                          <a:latin typeface="+mn-lt"/>
                          <a:ea typeface="+mn-ea"/>
                          <a:cs typeface="+mn-cs"/>
                        </a:rPr>
                        <a:t>I denna ranking har region Stockholms  (NUTS 2) BNP/capita jämförts</a:t>
                      </a:r>
                      <a:r>
                        <a:rPr lang="sv-SE" sz="1600" kern="1200" baseline="0" noProof="0" dirty="0" smtClean="0">
                          <a:solidFill>
                            <a:schemeClr val="dk1"/>
                          </a:solidFill>
                          <a:latin typeface="+mn-lt"/>
                          <a:ea typeface="+mn-ea"/>
                          <a:cs typeface="+mn-cs"/>
                        </a:rPr>
                        <a:t> med 270 andra regioner. Genomsnittet för samtliga regioner är 100%, där Stockholm hamnar på 167%. Högst upp i rankingen hamnar London stad (343%), Luxembourg och Bryssel.</a:t>
                      </a:r>
                      <a:endParaRPr lang="sv-SE" sz="16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t>Antal</a:t>
                      </a:r>
                      <a:r>
                        <a:rPr lang="sv-SE" sz="1600" b="1" baseline="0" noProof="0" dirty="0" smtClean="0"/>
                        <a:t> regioner i rankingen: </a:t>
                      </a:r>
                      <a:r>
                        <a:rPr lang="sv-SE" sz="1600" b="0" baseline="0" noProof="0" dirty="0" smtClean="0"/>
                        <a:t>271</a:t>
                      </a: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Stockholms position: </a:t>
                      </a:r>
                      <a:r>
                        <a:rPr lang="sv-SE" sz="1600" b="0" baseline="0" noProof="0" dirty="0" smtClean="0"/>
                        <a:t>8</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Andel som Stockholm är bättre än: </a:t>
                      </a:r>
                      <a:r>
                        <a:rPr lang="sv-SE" sz="1600" baseline="0" noProof="0" dirty="0" smtClean="0"/>
                        <a:t>97%</a:t>
                      </a:r>
                      <a:endParaRPr lang="sv-SE"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31760" name="Bildobjekt 43" descr="eurostat_logo.jpg"/>
          <p:cNvPicPr>
            <a:picLocks noChangeAspect="1"/>
          </p:cNvPicPr>
          <p:nvPr/>
        </p:nvPicPr>
        <p:blipFill>
          <a:blip r:embed="rId2" cstate="print"/>
          <a:srcRect/>
          <a:stretch>
            <a:fillRect/>
          </a:stretch>
        </p:blipFill>
        <p:spPr bwMode="auto">
          <a:xfrm>
            <a:off x="665163" y="2178050"/>
            <a:ext cx="3636962" cy="86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949563"/>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sv-SE" sz="1600" b="1" kern="1200" noProof="0" dirty="0" smtClean="0">
                          <a:solidFill>
                            <a:schemeClr val="lt1"/>
                          </a:solidFill>
                          <a:latin typeface="+mn-lt"/>
                          <a:ea typeface="+mn-ea"/>
                          <a:cs typeface="+mn-cs"/>
                        </a:rPr>
                        <a:t>United Nations (UNCTAD): Investment (FDI)</a:t>
                      </a:r>
                      <a:endParaRPr lang="sv-SE" sz="1600" b="1" kern="1200" noProof="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r>
                        <a:rPr lang="sv-SE" sz="1400" kern="1200" noProof="0" dirty="0" smtClean="0">
                          <a:solidFill>
                            <a:schemeClr val="dk1"/>
                          </a:solidFill>
                          <a:latin typeface="+mn-lt"/>
                          <a:ea typeface="+mn-ea"/>
                          <a:cs typeface="+mn-cs"/>
                        </a:rPr>
                        <a:t>UNCTAD redovisar årligen information om utländska direktinvesteringar (FDI) i antal och uttryckt i miljoner dollar per land. Investeringar omfattar både den inledande transaktionen mellan de två enheterna och alla påföljande transaktioner mellan dessa och mellan utländska dotterbolag. </a:t>
                      </a:r>
                    </a:p>
                    <a:p>
                      <a:endParaRPr lang="sv-SE" sz="1400" kern="120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noProof="0" dirty="0" smtClean="0">
                          <a:solidFill>
                            <a:schemeClr val="dk1"/>
                          </a:solidFill>
                          <a:latin typeface="+mn-lt"/>
                          <a:ea typeface="+mn-ea"/>
                          <a:cs typeface="+mn-cs"/>
                        </a:rPr>
                        <a:t>Den indikator som används här</a:t>
                      </a:r>
                      <a:r>
                        <a:rPr lang="sv-SE" sz="1400" kern="1200" baseline="0" noProof="0" dirty="0" smtClean="0">
                          <a:solidFill>
                            <a:schemeClr val="dk1"/>
                          </a:solidFill>
                          <a:latin typeface="+mn-lt"/>
                          <a:ea typeface="+mn-ea"/>
                          <a:cs typeface="+mn-cs"/>
                        </a:rPr>
                        <a:t> är FDI Potential index, som uttrycker ett lands attraktivitet för utländska investeringar. De faktorer som vägs samman i indexet är BNP per capita, BNP tillväxt under senaste tioårs perioden, ITK-användning, handel, energianvändning, andel F&amp;U av BNP, utbildningsnivå, riskanalys, naturresurser, import av </a:t>
                      </a:r>
                      <a:r>
                        <a:rPr lang="sv-SE" sz="1400" kern="1200" baseline="0" noProof="0" dirty="0" err="1" smtClean="0">
                          <a:solidFill>
                            <a:schemeClr val="dk1"/>
                          </a:solidFill>
                          <a:latin typeface="+mn-lt"/>
                          <a:ea typeface="+mn-ea"/>
                          <a:cs typeface="+mn-cs"/>
                        </a:rPr>
                        <a:t>hitech</a:t>
                      </a:r>
                      <a:r>
                        <a:rPr lang="sv-SE" sz="1400" kern="1200" baseline="0" noProof="0" dirty="0" smtClean="0">
                          <a:solidFill>
                            <a:schemeClr val="dk1"/>
                          </a:solidFill>
                          <a:latin typeface="+mn-lt"/>
                          <a:ea typeface="+mn-ea"/>
                          <a:cs typeface="+mn-cs"/>
                        </a:rPr>
                        <a:t>, export av tjänster och andel FDI av BNP.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kern="1200" baseline="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tx1"/>
                          </a:solidFill>
                          <a:latin typeface="+mn-lt"/>
                          <a:ea typeface="+mn-ea"/>
                          <a:cs typeface="+mn-cs"/>
                        </a:rPr>
                        <a:t>Stockholms placering i Europa: 8 (av 32)</a:t>
                      </a:r>
                    </a:p>
                    <a:p>
                      <a:pPr marL="0" marR="0" indent="0" algn="l" defTabSz="914400" rtl="0" eaLnBrk="1" fontAlgn="auto" latinLnBrk="0" hangingPunct="1">
                        <a:lnSpc>
                          <a:spcPct val="100000"/>
                        </a:lnSpc>
                        <a:spcBef>
                          <a:spcPts val="0"/>
                        </a:spcBef>
                        <a:spcAft>
                          <a:spcPts val="0"/>
                        </a:spcAft>
                        <a:buClrTx/>
                        <a:buSzTx/>
                        <a:buFontTx/>
                        <a:buNone/>
                        <a:tabLst/>
                        <a:defRPr/>
                      </a:pPr>
                      <a:r>
                        <a:rPr lang="sv-SE" sz="1400" i="1" kern="1200" baseline="0" noProof="0" dirty="0" smtClean="0">
                          <a:solidFill>
                            <a:schemeClr val="tx1"/>
                          </a:solidFill>
                          <a:latin typeface="+mn-lt"/>
                          <a:ea typeface="+mn-ea"/>
                          <a:cs typeface="+mn-cs"/>
                        </a:rPr>
                        <a:t>*Rankingen avser länder</a:t>
                      </a:r>
                      <a:endParaRPr lang="sv-SE" sz="1400" i="1"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kern="1200" baseline="0" dirty="0" smtClean="0">
                        <a:solidFill>
                          <a:srgbClr val="FF0000"/>
                        </a:solidFill>
                        <a:latin typeface="+mn-lt"/>
                        <a:ea typeface="+mn-ea"/>
                        <a:cs typeface="+mn-cs"/>
                      </a:endParaRPr>
                    </a:p>
                    <a:p>
                      <a:endParaRPr lang="sv-SE" sz="1600" kern="1200" noProof="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t>Antal</a:t>
                      </a:r>
                      <a:r>
                        <a:rPr lang="sv-SE" sz="1600" b="1" baseline="0" noProof="0" dirty="0" smtClean="0"/>
                        <a:t> länder i rankingen: </a:t>
                      </a:r>
                      <a:r>
                        <a:rPr lang="sv-SE" sz="1600" b="0" baseline="0" noProof="0" dirty="0" smtClean="0"/>
                        <a:t>141</a:t>
                      </a: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Stockholms position: </a:t>
                      </a:r>
                      <a:r>
                        <a:rPr lang="sv-SE" sz="1600" b="0" baseline="0" noProof="0" dirty="0" smtClean="0"/>
                        <a:t>13</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Andel som Stockholm är bättre än: </a:t>
                      </a:r>
                      <a:r>
                        <a:rPr lang="sv-SE" sz="1600" baseline="0" noProof="0" dirty="0" smtClean="0"/>
                        <a:t>91%</a:t>
                      </a:r>
                      <a:endParaRPr lang="sv-SE"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32784" name="Bildobjekt 45" descr="untitled.bmp"/>
          <p:cNvPicPr>
            <a:picLocks noChangeAspect="1"/>
          </p:cNvPicPr>
          <p:nvPr/>
        </p:nvPicPr>
        <p:blipFill>
          <a:blip r:embed="rId2" cstate="print"/>
          <a:srcRect r="59718"/>
          <a:stretch>
            <a:fillRect/>
          </a:stretch>
        </p:blipFill>
        <p:spPr bwMode="auto">
          <a:xfrm>
            <a:off x="809625" y="2106613"/>
            <a:ext cx="3348038" cy="101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Diagram 43"/>
          <p:cNvGraphicFramePr>
            <a:graphicFrameLocks noGrp="1"/>
          </p:cNvGraphicFramePr>
          <p:nvPr/>
        </p:nvGraphicFramePr>
        <p:xfrm>
          <a:off x="1547664" y="1988840"/>
          <a:ext cx="568863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23561" name="TextBox 13"/>
          <p:cNvSpPr txBox="1">
            <a:spLocks noChangeArrowheads="1"/>
          </p:cNvSpPr>
          <p:nvPr/>
        </p:nvSpPr>
        <p:spPr bwMode="auto">
          <a:xfrm>
            <a:off x="395536" y="1340768"/>
            <a:ext cx="1872208" cy="276999"/>
          </a:xfrm>
          <a:prstGeom prst="rect">
            <a:avLst/>
          </a:prstGeom>
          <a:noFill/>
          <a:ln w="9525">
            <a:noFill/>
            <a:miter lim="800000"/>
            <a:headEnd/>
            <a:tailEnd/>
          </a:ln>
        </p:spPr>
        <p:txBody>
          <a:bodyPr wrap="square">
            <a:spAutoFit/>
          </a:bodyPr>
          <a:lstStyle/>
          <a:p>
            <a:r>
              <a:rPr lang="sv-SE" sz="1200" dirty="0" smtClean="0"/>
              <a:t>* Ranking of </a:t>
            </a:r>
            <a:r>
              <a:rPr lang="sv-SE" sz="1200" dirty="0" err="1" smtClean="0"/>
              <a:t>countries</a:t>
            </a:r>
            <a:r>
              <a:rPr lang="sv-SE" sz="1200" dirty="0" smtClean="0"/>
              <a:t> </a:t>
            </a:r>
            <a:endParaRPr lang="sv-SE" sz="1200" dirty="0"/>
          </a:p>
        </p:txBody>
      </p:sp>
      <p:sp>
        <p:nvSpPr>
          <p:cNvPr id="23562" name="Title 1"/>
          <p:cNvSpPr>
            <a:spLocks noGrp="1"/>
          </p:cNvSpPr>
          <p:nvPr>
            <p:ph type="title"/>
          </p:nvPr>
        </p:nvSpPr>
        <p:spPr>
          <a:xfrm>
            <a:off x="2555776" y="116632"/>
            <a:ext cx="8353425" cy="1143000"/>
          </a:xfrm>
        </p:spPr>
        <p:txBody>
          <a:bodyPr/>
          <a:lstStyle/>
          <a:p>
            <a:r>
              <a:rPr lang="en-US" dirty="0" smtClean="0"/>
              <a:t>Multiple-goal analysis</a:t>
            </a:r>
            <a:br>
              <a:rPr lang="en-US" dirty="0" smtClean="0"/>
            </a:br>
            <a:r>
              <a:rPr lang="en-US" sz="2000" dirty="0" smtClean="0"/>
              <a:t>Stockholm's placement in various rankings</a:t>
            </a:r>
          </a:p>
        </p:txBody>
      </p:sp>
      <p:grpSp>
        <p:nvGrpSpPr>
          <p:cNvPr id="2" name="Grupp 41"/>
          <p:cNvGrpSpPr/>
          <p:nvPr/>
        </p:nvGrpSpPr>
        <p:grpSpPr>
          <a:xfrm>
            <a:off x="5512279" y="1825079"/>
            <a:ext cx="1613909" cy="1062680"/>
            <a:chOff x="5190339" y="1825079"/>
            <a:chExt cx="1469893" cy="1145883"/>
          </a:xfrm>
        </p:grpSpPr>
        <p:pic>
          <p:nvPicPr>
            <p:cNvPr id="7" name="Bildobjekt 37" descr="headergreen_r1_c14.jpg"/>
            <p:cNvPicPr>
              <a:picLocks noChangeAspect="1"/>
            </p:cNvPicPr>
            <p:nvPr/>
          </p:nvPicPr>
          <p:blipFill>
            <a:blip r:embed="rId3" cstate="print"/>
            <a:srcRect l="11024" t="22272" r="17323"/>
            <a:stretch>
              <a:fillRect/>
            </a:stretch>
          </p:blipFill>
          <p:spPr bwMode="auto">
            <a:xfrm>
              <a:off x="5652120" y="1873399"/>
              <a:ext cx="598488" cy="503237"/>
            </a:xfrm>
            <a:prstGeom prst="rect">
              <a:avLst/>
            </a:prstGeom>
            <a:noFill/>
            <a:ln w="9525">
              <a:noFill/>
              <a:miter lim="800000"/>
              <a:headEnd/>
              <a:tailEnd/>
            </a:ln>
          </p:spPr>
        </p:pic>
        <p:sp>
          <p:nvSpPr>
            <p:cNvPr id="8" name="textruta 7"/>
            <p:cNvSpPr txBox="1"/>
            <p:nvPr/>
          </p:nvSpPr>
          <p:spPr>
            <a:xfrm>
              <a:off x="5190339" y="2473151"/>
              <a:ext cx="1469893" cy="497811"/>
            </a:xfrm>
            <a:prstGeom prst="rect">
              <a:avLst/>
            </a:prstGeom>
            <a:solidFill>
              <a:schemeClr val="bg1">
                <a:lumMod val="75000"/>
              </a:schemeClr>
            </a:solidFill>
            <a:ln>
              <a:solidFill>
                <a:schemeClr val="tx1">
                  <a:lumMod val="50000"/>
                  <a:lumOff val="50000"/>
                </a:schemeClr>
              </a:solidFill>
            </a:ln>
          </p:spPr>
          <p:txBody>
            <a:bodyPr wrap="square" lIns="36000" tIns="0" rIns="36000" bIns="0" rtlCol="0">
              <a:spAutoFit/>
            </a:bodyPr>
            <a:lstStyle/>
            <a:p>
              <a:pPr algn="ctr"/>
              <a:r>
                <a:rPr lang="sv-SE" sz="1000" b="1" dirty="0" smtClean="0"/>
                <a:t>Congress &amp; </a:t>
              </a:r>
              <a:r>
                <a:rPr lang="sv-SE" sz="1000" b="1" dirty="0" err="1" smtClean="0"/>
                <a:t>convention</a:t>
              </a:r>
              <a:r>
                <a:rPr lang="sv-SE" sz="1000" b="1" dirty="0" smtClean="0"/>
                <a:t> </a:t>
              </a:r>
              <a:r>
                <a:rPr lang="sv-SE" sz="1000" b="1" dirty="0" err="1" smtClean="0"/>
                <a:t>participants</a:t>
              </a:r>
              <a:endParaRPr lang="sv-SE" sz="1000" b="1" dirty="0" smtClean="0"/>
            </a:p>
            <a:p>
              <a:pPr algn="ctr"/>
              <a:r>
                <a:rPr lang="sv-SE" sz="1000" dirty="0" smtClean="0"/>
                <a:t>(</a:t>
              </a:r>
              <a:r>
                <a:rPr lang="sv-SE" sz="1000" dirty="0" err="1" smtClean="0"/>
                <a:t>number</a:t>
              </a:r>
              <a:r>
                <a:rPr lang="sv-SE" sz="1000" dirty="0" smtClean="0"/>
                <a:t> 5 of 26)</a:t>
              </a:r>
              <a:endParaRPr lang="sv-SE" sz="1000" dirty="0"/>
            </a:p>
          </p:txBody>
        </p:sp>
        <p:sp>
          <p:nvSpPr>
            <p:cNvPr id="9" name="textruta 8"/>
            <p:cNvSpPr txBox="1"/>
            <p:nvPr/>
          </p:nvSpPr>
          <p:spPr>
            <a:xfrm>
              <a:off x="5190339" y="1825079"/>
              <a:ext cx="1469893"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grpSp>
      <p:grpSp>
        <p:nvGrpSpPr>
          <p:cNvPr id="50" name="Grupp 49"/>
          <p:cNvGrpSpPr/>
          <p:nvPr/>
        </p:nvGrpSpPr>
        <p:grpSpPr>
          <a:xfrm>
            <a:off x="5896719" y="3409255"/>
            <a:ext cx="1574651" cy="955849"/>
            <a:chOff x="5896719" y="3409255"/>
            <a:chExt cx="1574651" cy="955849"/>
          </a:xfrm>
        </p:grpSpPr>
        <p:pic>
          <p:nvPicPr>
            <p:cNvPr id="10" name="Bildobjekt 38" descr="Mercer__Pillars_-logo-FB9D10635E-seeklogo_com.gif"/>
            <p:cNvPicPr>
              <a:picLocks noChangeAspect="1"/>
            </p:cNvPicPr>
            <p:nvPr/>
          </p:nvPicPr>
          <p:blipFill>
            <a:blip r:embed="rId4" cstate="print"/>
            <a:srcRect t="26457" b="30235"/>
            <a:stretch>
              <a:fillRect/>
            </a:stretch>
          </p:blipFill>
          <p:spPr bwMode="auto">
            <a:xfrm>
              <a:off x="6112743" y="3553271"/>
              <a:ext cx="863600" cy="374650"/>
            </a:xfrm>
            <a:prstGeom prst="rect">
              <a:avLst/>
            </a:prstGeom>
            <a:noFill/>
            <a:ln w="9525">
              <a:noFill/>
              <a:miter lim="800000"/>
              <a:headEnd/>
              <a:tailEnd/>
            </a:ln>
          </p:spPr>
        </p:pic>
        <p:sp>
          <p:nvSpPr>
            <p:cNvPr id="11" name="textruta 10"/>
            <p:cNvSpPr txBox="1"/>
            <p:nvPr/>
          </p:nvSpPr>
          <p:spPr>
            <a:xfrm>
              <a:off x="5896719" y="4057327"/>
              <a:ext cx="1574651" cy="307777"/>
            </a:xfrm>
            <a:prstGeom prst="rect">
              <a:avLst/>
            </a:prstGeom>
            <a:solidFill>
              <a:schemeClr val="bg1">
                <a:lumMod val="75000"/>
              </a:schemeClr>
            </a:solidFill>
            <a:ln>
              <a:solidFill>
                <a:schemeClr val="tx1">
                  <a:lumMod val="50000"/>
                  <a:lumOff val="50000"/>
                </a:schemeClr>
              </a:solidFill>
            </a:ln>
          </p:spPr>
          <p:txBody>
            <a:bodyPr wrap="square" lIns="36000" tIns="0" rIns="36000" bIns="0" rtlCol="0">
              <a:spAutoFit/>
            </a:bodyPr>
            <a:lstStyle/>
            <a:p>
              <a:pPr algn="ctr"/>
              <a:r>
                <a:rPr lang="sv-SE" sz="1000" b="1" dirty="0" err="1" smtClean="0"/>
                <a:t>Quality</a:t>
              </a:r>
              <a:r>
                <a:rPr lang="sv-SE" sz="1000" b="1" dirty="0" smtClean="0"/>
                <a:t> of </a:t>
              </a:r>
              <a:r>
                <a:rPr lang="sv-SE" sz="1000" b="1" dirty="0" err="1" smtClean="0"/>
                <a:t>living</a:t>
              </a:r>
              <a:endParaRPr lang="sv-SE" sz="1000" b="1" dirty="0" smtClean="0"/>
            </a:p>
            <a:p>
              <a:pPr algn="ctr"/>
              <a:r>
                <a:rPr lang="sv-SE" sz="1000" dirty="0" smtClean="0"/>
                <a:t>(</a:t>
              </a:r>
              <a:r>
                <a:rPr lang="sv-SE" sz="1000" dirty="0" err="1" smtClean="0"/>
                <a:t>number</a:t>
              </a:r>
              <a:r>
                <a:rPr lang="sv-SE" sz="1000" dirty="0" smtClean="0"/>
                <a:t> 20 of 221)</a:t>
              </a:r>
              <a:endParaRPr lang="sv-SE" sz="1000" dirty="0"/>
            </a:p>
          </p:txBody>
        </p:sp>
        <p:sp>
          <p:nvSpPr>
            <p:cNvPr id="12" name="textruta 11"/>
            <p:cNvSpPr txBox="1"/>
            <p:nvPr/>
          </p:nvSpPr>
          <p:spPr>
            <a:xfrm>
              <a:off x="5896719" y="3409255"/>
              <a:ext cx="1574651"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grpSp>
      <p:grpSp>
        <p:nvGrpSpPr>
          <p:cNvPr id="45" name="Grupp 44"/>
          <p:cNvGrpSpPr/>
          <p:nvPr/>
        </p:nvGrpSpPr>
        <p:grpSpPr>
          <a:xfrm>
            <a:off x="5508104" y="4849415"/>
            <a:ext cx="1618084" cy="955849"/>
            <a:chOff x="5508104" y="4849415"/>
            <a:chExt cx="1618084" cy="955849"/>
          </a:xfrm>
        </p:grpSpPr>
        <p:sp>
          <p:nvSpPr>
            <p:cNvPr id="19" name="textruta 18"/>
            <p:cNvSpPr txBox="1"/>
            <p:nvPr/>
          </p:nvSpPr>
          <p:spPr>
            <a:xfrm>
              <a:off x="5508104" y="5497487"/>
              <a:ext cx="1618084"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err="1" smtClean="0"/>
                <a:t>Competitiveness</a:t>
              </a:r>
              <a:endParaRPr lang="sv-SE" sz="1000" b="1" dirty="0" smtClean="0"/>
            </a:p>
            <a:p>
              <a:pPr algn="ctr"/>
              <a:r>
                <a:rPr lang="sv-SE" sz="1000" dirty="0" smtClean="0"/>
                <a:t>(</a:t>
              </a:r>
              <a:r>
                <a:rPr lang="sv-SE" sz="1000" dirty="0" err="1" smtClean="0"/>
                <a:t>number</a:t>
              </a:r>
              <a:r>
                <a:rPr lang="sv-SE" sz="1000" dirty="0" smtClean="0"/>
                <a:t> 5 of 26)</a:t>
              </a:r>
              <a:endParaRPr lang="sv-SE" sz="1000" dirty="0"/>
            </a:p>
          </p:txBody>
        </p:sp>
        <p:sp>
          <p:nvSpPr>
            <p:cNvPr id="20" name="textruta 19"/>
            <p:cNvSpPr txBox="1"/>
            <p:nvPr/>
          </p:nvSpPr>
          <p:spPr>
            <a:xfrm>
              <a:off x="5508104" y="4849415"/>
              <a:ext cx="1618084"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pic>
          <p:nvPicPr>
            <p:cNvPr id="22" name="Bildobjekt 41" descr="pwclogo.gif"/>
            <p:cNvPicPr>
              <a:picLocks noChangeAspect="1"/>
            </p:cNvPicPr>
            <p:nvPr/>
          </p:nvPicPr>
          <p:blipFill>
            <a:blip r:embed="rId5" cstate="print"/>
            <a:srcRect/>
            <a:stretch>
              <a:fillRect/>
            </a:stretch>
          </p:blipFill>
          <p:spPr bwMode="auto">
            <a:xfrm>
              <a:off x="6015137" y="5013176"/>
              <a:ext cx="534987" cy="409575"/>
            </a:xfrm>
            <a:prstGeom prst="rect">
              <a:avLst/>
            </a:prstGeom>
            <a:noFill/>
            <a:ln w="9525">
              <a:noFill/>
              <a:miter lim="800000"/>
              <a:headEnd/>
              <a:tailEnd/>
            </a:ln>
          </p:spPr>
        </p:pic>
      </p:grpSp>
      <p:grpSp>
        <p:nvGrpSpPr>
          <p:cNvPr id="46" name="Grupp 45"/>
          <p:cNvGrpSpPr/>
          <p:nvPr/>
        </p:nvGrpSpPr>
        <p:grpSpPr>
          <a:xfrm>
            <a:off x="1475656" y="4840585"/>
            <a:ext cx="1584176" cy="955849"/>
            <a:chOff x="1475656" y="4840585"/>
            <a:chExt cx="1584176" cy="955849"/>
          </a:xfrm>
        </p:grpSpPr>
        <p:sp>
          <p:nvSpPr>
            <p:cNvPr id="25" name="textruta 24"/>
            <p:cNvSpPr txBox="1"/>
            <p:nvPr/>
          </p:nvSpPr>
          <p:spPr>
            <a:xfrm>
              <a:off x="1475656" y="5488657"/>
              <a:ext cx="1584176"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Regional GDP/capita</a:t>
              </a:r>
            </a:p>
            <a:p>
              <a:pPr algn="ctr"/>
              <a:r>
                <a:rPr lang="sv-SE" sz="1000" dirty="0" smtClean="0"/>
                <a:t>(</a:t>
              </a:r>
              <a:r>
                <a:rPr lang="sv-SE" sz="1000" dirty="0" err="1" smtClean="0"/>
                <a:t>number</a:t>
              </a:r>
              <a:r>
                <a:rPr lang="sv-SE" sz="1000" dirty="0" smtClean="0"/>
                <a:t> 8 of 275)</a:t>
              </a:r>
              <a:endParaRPr lang="sv-SE" sz="1000" dirty="0"/>
            </a:p>
          </p:txBody>
        </p:sp>
        <p:sp>
          <p:nvSpPr>
            <p:cNvPr id="26" name="textruta 25"/>
            <p:cNvSpPr txBox="1"/>
            <p:nvPr/>
          </p:nvSpPr>
          <p:spPr>
            <a:xfrm>
              <a:off x="1475656" y="4840585"/>
              <a:ext cx="1584176"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pic>
          <p:nvPicPr>
            <p:cNvPr id="27" name="Bildobjekt 43" descr="eurostat_logo.jpg"/>
            <p:cNvPicPr>
              <a:picLocks noChangeAspect="1"/>
            </p:cNvPicPr>
            <p:nvPr/>
          </p:nvPicPr>
          <p:blipFill>
            <a:blip r:embed="rId6" cstate="print"/>
            <a:srcRect/>
            <a:stretch>
              <a:fillRect/>
            </a:stretch>
          </p:blipFill>
          <p:spPr bwMode="auto">
            <a:xfrm>
              <a:off x="1547664" y="5056609"/>
              <a:ext cx="1089471" cy="260004"/>
            </a:xfrm>
            <a:prstGeom prst="rect">
              <a:avLst/>
            </a:prstGeom>
            <a:noFill/>
            <a:ln w="9525">
              <a:noFill/>
              <a:miter lim="800000"/>
              <a:headEnd/>
              <a:tailEnd/>
            </a:ln>
          </p:spPr>
        </p:pic>
      </p:grpSp>
      <p:grpSp>
        <p:nvGrpSpPr>
          <p:cNvPr id="49" name="Grupp 48"/>
          <p:cNvGrpSpPr/>
          <p:nvPr/>
        </p:nvGrpSpPr>
        <p:grpSpPr>
          <a:xfrm>
            <a:off x="971600" y="3400425"/>
            <a:ext cx="1584175" cy="955849"/>
            <a:chOff x="971600" y="3429000"/>
            <a:chExt cx="1584175" cy="955849"/>
          </a:xfrm>
        </p:grpSpPr>
        <p:sp>
          <p:nvSpPr>
            <p:cNvPr id="28" name="textruta 27"/>
            <p:cNvSpPr txBox="1"/>
            <p:nvPr/>
          </p:nvSpPr>
          <p:spPr>
            <a:xfrm>
              <a:off x="971600" y="4077072"/>
              <a:ext cx="1584175"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Investment</a:t>
              </a:r>
              <a:r>
                <a:rPr lang="sv-SE" sz="1000" dirty="0" smtClean="0"/>
                <a:t>*</a:t>
              </a:r>
            </a:p>
            <a:p>
              <a:pPr algn="ctr"/>
              <a:r>
                <a:rPr lang="sv-SE" sz="1000" dirty="0" smtClean="0"/>
                <a:t>(</a:t>
              </a:r>
              <a:r>
                <a:rPr lang="sv-SE" sz="1000" dirty="0" err="1" smtClean="0"/>
                <a:t>number</a:t>
              </a:r>
              <a:r>
                <a:rPr lang="sv-SE" sz="1000" dirty="0" smtClean="0"/>
                <a:t> 12 of 79)</a:t>
              </a:r>
              <a:endParaRPr lang="sv-SE" sz="1000" dirty="0"/>
            </a:p>
          </p:txBody>
        </p:sp>
        <p:sp>
          <p:nvSpPr>
            <p:cNvPr id="29" name="textruta 28"/>
            <p:cNvSpPr txBox="1"/>
            <p:nvPr/>
          </p:nvSpPr>
          <p:spPr>
            <a:xfrm>
              <a:off x="971600" y="3429000"/>
              <a:ext cx="1584175"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pic>
          <p:nvPicPr>
            <p:cNvPr id="30" name="Bildobjekt 45" descr="untitled.bmp"/>
            <p:cNvPicPr>
              <a:picLocks noChangeAspect="1"/>
            </p:cNvPicPr>
            <p:nvPr/>
          </p:nvPicPr>
          <p:blipFill>
            <a:blip r:embed="rId7" cstate="print"/>
            <a:srcRect r="59718"/>
            <a:stretch>
              <a:fillRect/>
            </a:stretch>
          </p:blipFill>
          <p:spPr bwMode="auto">
            <a:xfrm>
              <a:off x="1259632" y="3573016"/>
              <a:ext cx="875213" cy="306388"/>
            </a:xfrm>
            <a:prstGeom prst="rect">
              <a:avLst/>
            </a:prstGeom>
            <a:noFill/>
            <a:ln w="9525">
              <a:noFill/>
              <a:miter lim="800000"/>
              <a:headEnd/>
              <a:tailEnd/>
            </a:ln>
          </p:spPr>
        </p:pic>
      </p:grpSp>
      <p:grpSp>
        <p:nvGrpSpPr>
          <p:cNvPr id="48" name="Grupp 47"/>
          <p:cNvGrpSpPr/>
          <p:nvPr/>
        </p:nvGrpSpPr>
        <p:grpSpPr>
          <a:xfrm>
            <a:off x="1475656" y="1897087"/>
            <a:ext cx="1584176" cy="947019"/>
            <a:chOff x="1475656" y="1897087"/>
            <a:chExt cx="1584176" cy="947019"/>
          </a:xfrm>
        </p:grpSpPr>
        <p:sp>
          <p:nvSpPr>
            <p:cNvPr id="13" name="textruta 12"/>
            <p:cNvSpPr txBox="1"/>
            <p:nvPr/>
          </p:nvSpPr>
          <p:spPr>
            <a:xfrm>
              <a:off x="1475656" y="2536329"/>
              <a:ext cx="1584176" cy="307777"/>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Innovation</a:t>
              </a:r>
              <a:r>
                <a:rPr lang="sv-SE" sz="1000" dirty="0" smtClean="0"/>
                <a:t>*</a:t>
              </a:r>
            </a:p>
            <a:p>
              <a:pPr algn="ctr"/>
              <a:r>
                <a:rPr lang="sv-SE" sz="1000" dirty="0" smtClean="0"/>
                <a:t>(</a:t>
              </a:r>
              <a:r>
                <a:rPr lang="sv-SE" sz="1000" dirty="0" err="1" smtClean="0"/>
                <a:t>number</a:t>
              </a:r>
              <a:r>
                <a:rPr lang="sv-SE" sz="1000" dirty="0" smtClean="0"/>
                <a:t> 1 of 131)</a:t>
              </a:r>
              <a:endParaRPr lang="sv-SE" sz="1000" dirty="0"/>
            </a:p>
          </p:txBody>
        </p:sp>
        <p:pic>
          <p:nvPicPr>
            <p:cNvPr id="31" name="Picture 2"/>
            <p:cNvPicPr>
              <a:picLocks noChangeAspect="1" noChangeArrowheads="1"/>
            </p:cNvPicPr>
            <p:nvPr/>
          </p:nvPicPr>
          <p:blipFill>
            <a:blip r:embed="rId8" cstate="print"/>
            <a:srcRect l="64308" t="30760" r="18892" b="60001"/>
            <a:stretch>
              <a:fillRect/>
            </a:stretch>
          </p:blipFill>
          <p:spPr bwMode="auto">
            <a:xfrm>
              <a:off x="1633969" y="1987501"/>
              <a:ext cx="1209839" cy="433387"/>
            </a:xfrm>
            <a:prstGeom prst="rect">
              <a:avLst/>
            </a:prstGeom>
            <a:noFill/>
            <a:ln w="9525">
              <a:noFill/>
              <a:miter lim="800000"/>
              <a:headEnd/>
              <a:tailEnd/>
            </a:ln>
          </p:spPr>
        </p:pic>
        <p:sp>
          <p:nvSpPr>
            <p:cNvPr id="14" name="textruta 13"/>
            <p:cNvSpPr txBox="1"/>
            <p:nvPr/>
          </p:nvSpPr>
          <p:spPr>
            <a:xfrm>
              <a:off x="1475656" y="1897087"/>
              <a:ext cx="1584176"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grpSp>
      <p:grpSp>
        <p:nvGrpSpPr>
          <p:cNvPr id="42" name="Grupp 41"/>
          <p:cNvGrpSpPr/>
          <p:nvPr/>
        </p:nvGrpSpPr>
        <p:grpSpPr>
          <a:xfrm>
            <a:off x="3544838" y="5508637"/>
            <a:ext cx="1440160" cy="1156531"/>
            <a:chOff x="3131840" y="5440821"/>
            <a:chExt cx="1440160" cy="1156531"/>
          </a:xfrm>
        </p:grpSpPr>
        <p:sp>
          <p:nvSpPr>
            <p:cNvPr id="17" name="textruta 16"/>
            <p:cNvSpPr txBox="1"/>
            <p:nvPr/>
          </p:nvSpPr>
          <p:spPr>
            <a:xfrm>
              <a:off x="3131840" y="6135687"/>
              <a:ext cx="1440160" cy="461665"/>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Commercial </a:t>
              </a:r>
              <a:r>
                <a:rPr lang="sv-SE" sz="1000" b="1" dirty="0" err="1" smtClean="0"/>
                <a:t>bednights</a:t>
              </a:r>
              <a:endParaRPr lang="sv-SE" sz="1000" b="1" dirty="0" smtClean="0"/>
            </a:p>
            <a:p>
              <a:pPr algn="ctr"/>
              <a:r>
                <a:rPr lang="sv-SE" sz="1000" dirty="0" smtClean="0"/>
                <a:t>(</a:t>
              </a:r>
              <a:r>
                <a:rPr lang="sv-SE" sz="1000" dirty="0" err="1" smtClean="0"/>
                <a:t>number</a:t>
              </a:r>
              <a:r>
                <a:rPr lang="sv-SE" sz="1000" dirty="0" smtClean="0"/>
                <a:t> 10 of 89)</a:t>
              </a:r>
              <a:endParaRPr lang="sv-SE" sz="1000" dirty="0"/>
            </a:p>
          </p:txBody>
        </p:sp>
        <p:pic>
          <p:nvPicPr>
            <p:cNvPr id="23" name="Bildobjekt 42" descr="logo-ECM-web2.gif"/>
            <p:cNvPicPr>
              <a:picLocks noChangeAspect="1"/>
            </p:cNvPicPr>
            <p:nvPr/>
          </p:nvPicPr>
          <p:blipFill>
            <a:blip r:embed="rId9" cstate="print"/>
            <a:srcRect t="10583"/>
            <a:stretch>
              <a:fillRect/>
            </a:stretch>
          </p:blipFill>
          <p:spPr bwMode="auto">
            <a:xfrm>
              <a:off x="3414095" y="5440821"/>
              <a:ext cx="581841" cy="508515"/>
            </a:xfrm>
            <a:prstGeom prst="rect">
              <a:avLst/>
            </a:prstGeom>
            <a:noFill/>
            <a:ln w="9525">
              <a:noFill/>
              <a:miter lim="800000"/>
              <a:headEnd/>
              <a:tailEnd/>
            </a:ln>
          </p:spPr>
        </p:pic>
        <p:pic>
          <p:nvPicPr>
            <p:cNvPr id="24" name="Picture 15" descr="SCB Logotyp">
              <a:hlinkClick r:id="rId10"/>
            </p:cNvPr>
            <p:cNvPicPr>
              <a:picLocks noChangeAspect="1" noChangeArrowheads="1"/>
            </p:cNvPicPr>
            <p:nvPr/>
          </p:nvPicPr>
          <p:blipFill>
            <a:blip r:embed="rId11" cstate="print"/>
            <a:srcRect/>
            <a:stretch>
              <a:fillRect/>
            </a:stretch>
          </p:blipFill>
          <p:spPr bwMode="auto">
            <a:xfrm>
              <a:off x="3203848" y="5892612"/>
              <a:ext cx="1042513" cy="208541"/>
            </a:xfrm>
            <a:prstGeom prst="rect">
              <a:avLst/>
            </a:prstGeom>
            <a:noFill/>
            <a:ln w="9525">
              <a:noFill/>
              <a:miter lim="800000"/>
              <a:headEnd/>
              <a:tailEnd/>
            </a:ln>
          </p:spPr>
        </p:pic>
        <p:sp>
          <p:nvSpPr>
            <p:cNvPr id="18" name="textruta 17"/>
            <p:cNvSpPr txBox="1"/>
            <p:nvPr/>
          </p:nvSpPr>
          <p:spPr>
            <a:xfrm>
              <a:off x="3131840" y="5440821"/>
              <a:ext cx="1440160" cy="686510"/>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grpSp>
      <p:grpSp>
        <p:nvGrpSpPr>
          <p:cNvPr id="23556" name="Grupp 40"/>
          <p:cNvGrpSpPr/>
          <p:nvPr/>
        </p:nvGrpSpPr>
        <p:grpSpPr>
          <a:xfrm>
            <a:off x="3529980" y="1168177"/>
            <a:ext cx="1450843" cy="1109737"/>
            <a:chOff x="3121157" y="1340768"/>
            <a:chExt cx="1613909" cy="1109737"/>
          </a:xfrm>
        </p:grpSpPr>
        <p:sp>
          <p:nvSpPr>
            <p:cNvPr id="33" name="textruta 32"/>
            <p:cNvSpPr txBox="1"/>
            <p:nvPr/>
          </p:nvSpPr>
          <p:spPr>
            <a:xfrm>
              <a:off x="3121157" y="1988840"/>
              <a:ext cx="1613909" cy="461665"/>
            </a:xfrm>
            <a:prstGeom prst="rect">
              <a:avLst/>
            </a:prstGeom>
            <a:solidFill>
              <a:schemeClr val="bg1">
                <a:lumMod val="75000"/>
              </a:schemeClr>
            </a:solidFill>
            <a:ln>
              <a:solidFill>
                <a:schemeClr val="tx1">
                  <a:lumMod val="50000"/>
                  <a:lumOff val="50000"/>
                </a:schemeClr>
              </a:solidFill>
            </a:ln>
          </p:spPr>
          <p:txBody>
            <a:bodyPr wrap="square" tIns="0" bIns="0" rtlCol="0">
              <a:spAutoFit/>
            </a:bodyPr>
            <a:lstStyle/>
            <a:p>
              <a:pPr algn="ctr"/>
              <a:r>
                <a:rPr lang="sv-SE" sz="1000" b="1" dirty="0" smtClean="0"/>
                <a:t>Best city to </a:t>
              </a:r>
              <a:r>
                <a:rPr lang="sv-SE" sz="1000" b="1" dirty="0" err="1" smtClean="0"/>
                <a:t>locate</a:t>
              </a:r>
              <a:r>
                <a:rPr lang="sv-SE" sz="1000" b="1" dirty="0" smtClean="0"/>
                <a:t> business</a:t>
              </a:r>
            </a:p>
            <a:p>
              <a:pPr algn="ctr"/>
              <a:r>
                <a:rPr lang="sv-SE" sz="1000" dirty="0" smtClean="0"/>
                <a:t>(</a:t>
              </a:r>
              <a:r>
                <a:rPr lang="sv-SE" sz="1000" dirty="0" err="1" smtClean="0"/>
                <a:t>number</a:t>
              </a:r>
              <a:r>
                <a:rPr lang="sv-SE" sz="1000" dirty="0" smtClean="0"/>
                <a:t> 13 of 36)</a:t>
              </a:r>
              <a:endParaRPr lang="sv-SE" sz="1000" dirty="0"/>
            </a:p>
          </p:txBody>
        </p:sp>
        <p:sp>
          <p:nvSpPr>
            <p:cNvPr id="34" name="textruta 33"/>
            <p:cNvSpPr txBox="1"/>
            <p:nvPr/>
          </p:nvSpPr>
          <p:spPr>
            <a:xfrm>
              <a:off x="3121157" y="1340768"/>
              <a:ext cx="1613909" cy="638547"/>
            </a:xfrm>
            <a:prstGeom prst="rect">
              <a:avLst/>
            </a:prstGeom>
            <a:noFill/>
            <a:ln>
              <a:solidFill>
                <a:schemeClr val="tx1">
                  <a:lumMod val="50000"/>
                  <a:lumOff val="50000"/>
                </a:schemeClr>
              </a:solidFill>
            </a:ln>
          </p:spPr>
          <p:txBody>
            <a:bodyPr wrap="square" tIns="0" bIns="0" rtlCol="0">
              <a:noAutofit/>
            </a:bodyPr>
            <a:lstStyle/>
            <a:p>
              <a:pPr algn="ctr"/>
              <a:endParaRPr lang="sv-SE" sz="1000" dirty="0"/>
            </a:p>
          </p:txBody>
        </p:sp>
        <p:pic>
          <p:nvPicPr>
            <p:cNvPr id="35" name="Picture 2" descr="Cushman &amp; Wakefield Real Estate Consultants">
              <a:hlinkClick r:id="rId12"/>
            </p:cNvPr>
            <p:cNvPicPr>
              <a:picLocks noChangeAspect="1" noChangeArrowheads="1"/>
            </p:cNvPicPr>
            <p:nvPr/>
          </p:nvPicPr>
          <p:blipFill>
            <a:blip r:embed="rId13" cstate="print"/>
            <a:srcRect/>
            <a:stretch>
              <a:fillRect/>
            </a:stretch>
          </p:blipFill>
          <p:spPr bwMode="auto">
            <a:xfrm>
              <a:off x="3438922" y="1484784"/>
              <a:ext cx="1152525" cy="341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graphicFrame>
        <p:nvGraphicFramePr>
          <p:cNvPr id="5" name="Platshållare för innehåll 4"/>
          <p:cNvGraphicFramePr>
            <a:graphicFrameLocks noGrp="1"/>
          </p:cNvGraphicFramePr>
          <p:nvPr>
            <p:ph idx="1"/>
          </p:nvPr>
        </p:nvGraphicFramePr>
        <p:xfrm>
          <a:off x="899592" y="2708920"/>
          <a:ext cx="7992888" cy="1832610"/>
        </p:xfrm>
        <a:graphic>
          <a:graphicData uri="http://schemas.openxmlformats.org/drawingml/2006/table">
            <a:tbl>
              <a:tblPr/>
              <a:tblGrid>
                <a:gridCol w="3744416"/>
                <a:gridCol w="1224136"/>
                <a:gridCol w="864096"/>
                <a:gridCol w="936104"/>
                <a:gridCol w="267328"/>
                <a:gridCol w="956808"/>
              </a:tblGrid>
              <a:tr h="161925">
                <a:tc>
                  <a:txBody>
                    <a:bodyPr/>
                    <a:lstStyle/>
                    <a:p>
                      <a:pPr algn="l" fontAlgn="b"/>
                      <a:r>
                        <a:rPr lang="sv-SE" sz="1400" b="1" i="0" u="none" strike="noStrike" dirty="0">
                          <a:latin typeface="Arial"/>
                        </a:rPr>
                        <a:t>Ranking</a:t>
                      </a:r>
                    </a:p>
                  </a:txBody>
                  <a:tcPr marL="0" marR="0" marT="0" marB="0" anchor="b">
                    <a:lnL>
                      <a:noFill/>
                    </a:lnL>
                    <a:lnR>
                      <a:noFill/>
                    </a:lnR>
                    <a:lnT>
                      <a:noFill/>
                    </a:lnT>
                    <a:lnB>
                      <a:noFill/>
                    </a:lnB>
                  </a:tcPr>
                </a:tc>
                <a:tc gridSpan="2">
                  <a:txBody>
                    <a:bodyPr/>
                    <a:lstStyle/>
                    <a:p>
                      <a:pPr algn="l" fontAlgn="b"/>
                      <a:r>
                        <a:rPr lang="sv-SE" sz="1400" b="1" i="0" u="none" strike="noStrike" dirty="0">
                          <a:latin typeface="Arial"/>
                        </a:rPr>
                        <a:t>Stockholms placering</a:t>
                      </a:r>
                    </a:p>
                  </a:txBody>
                  <a:tcPr marL="0" marR="0" marT="0" marB="0" anchor="b">
                    <a:lnL>
                      <a:noFill/>
                    </a:lnL>
                    <a:lnR>
                      <a:noFill/>
                    </a:lnR>
                    <a:lnT>
                      <a:noFill/>
                    </a:lnT>
                    <a:lnB>
                      <a:noFill/>
                    </a:lnB>
                  </a:tcPr>
                </a:tc>
                <a:tc hMerge="1">
                  <a:txBody>
                    <a:bodyPr/>
                    <a:lstStyle/>
                    <a:p>
                      <a:endParaRPr lang="sv-SE"/>
                    </a:p>
                  </a:txBody>
                  <a:tcPr/>
                </a:tc>
                <a:tc gridSpan="2">
                  <a:txBody>
                    <a:bodyPr/>
                    <a:lstStyle/>
                    <a:p>
                      <a:pPr algn="l" fontAlgn="b"/>
                      <a:endParaRPr lang="sv-SE" sz="1050" b="0" i="0" u="none" strike="noStrike">
                        <a:latin typeface="Arial"/>
                      </a:endParaRPr>
                    </a:p>
                  </a:txBody>
                  <a:tcPr marL="0" marR="0" marT="0" marB="0" anchor="b">
                    <a:lnL>
                      <a:noFill/>
                    </a:lnL>
                    <a:lnR>
                      <a:noFill/>
                    </a:lnR>
                    <a:lnT>
                      <a:noFill/>
                    </a:lnT>
                    <a:lnB>
                      <a:noFill/>
                    </a:lnB>
                  </a:tcPr>
                </a:tc>
                <a:tc hMerge="1">
                  <a:txBody>
                    <a:bodyPr/>
                    <a:lstStyle/>
                    <a:p>
                      <a:endParaRPr lang="sv-SE"/>
                    </a:p>
                  </a:txBody>
                  <a:tcPr/>
                </a:tc>
                <a:tc>
                  <a:txBody>
                    <a:bodyPr/>
                    <a:lstStyle/>
                    <a:p>
                      <a:pPr algn="l" fontAlgn="b"/>
                      <a:endParaRPr lang="sv-SE" sz="1050" b="0" i="0" u="none" strike="noStrike">
                        <a:latin typeface="Arial"/>
                      </a:endParaRPr>
                    </a:p>
                  </a:txBody>
                  <a:tcPr marL="0" marR="0" marT="0" marB="0" anchor="b">
                    <a:lnL>
                      <a:noFill/>
                    </a:lnL>
                    <a:lnR>
                      <a:noFill/>
                    </a:lnR>
                    <a:lnT>
                      <a:noFill/>
                    </a:lnT>
                    <a:lnB>
                      <a:noFill/>
                    </a:lnB>
                  </a:tcPr>
                </a:tc>
              </a:tr>
              <a:tr h="161925">
                <a:tc>
                  <a:txBody>
                    <a:bodyPr/>
                    <a:lstStyle/>
                    <a:p>
                      <a:pPr algn="l" fontAlgn="b"/>
                      <a:endParaRPr lang="sv-SE" sz="1050" b="0" i="0" u="none" strike="noStrike" dirty="0">
                        <a:latin typeface="Arial"/>
                      </a:endParaRPr>
                    </a:p>
                  </a:txBody>
                  <a:tcPr marL="0" marR="0" marT="0" marB="0" anchor="b">
                    <a:lnL>
                      <a:noFill/>
                    </a:lnL>
                    <a:lnR>
                      <a:noFill/>
                    </a:lnR>
                    <a:lnT>
                      <a:noFill/>
                    </a:lnT>
                    <a:lnB>
                      <a:noFill/>
                    </a:lnB>
                  </a:tcPr>
                </a:tc>
                <a:tc gridSpan="2">
                  <a:txBody>
                    <a:bodyPr/>
                    <a:lstStyle/>
                    <a:p>
                      <a:pPr algn="l" fontAlgn="b"/>
                      <a:r>
                        <a:rPr lang="sv-SE" sz="1050" b="0" i="0" u="none" strike="noStrike" dirty="0">
                          <a:solidFill>
                            <a:schemeClr val="bg2"/>
                          </a:solidFill>
                          <a:latin typeface="Arial"/>
                        </a:rPr>
                        <a:t>Föregående ranking (2010/2011)</a:t>
                      </a:r>
                    </a:p>
                  </a:txBody>
                  <a:tcPr marL="0" marR="0" marT="0" marB="0" anchor="b">
                    <a:lnL>
                      <a:noFill/>
                    </a:lnL>
                    <a:lnR>
                      <a:noFill/>
                    </a:lnR>
                    <a:lnT>
                      <a:noFill/>
                    </a:lnT>
                    <a:lnB>
                      <a:noFill/>
                    </a:lnB>
                  </a:tcPr>
                </a:tc>
                <a:tc hMerge="1">
                  <a:txBody>
                    <a:bodyPr/>
                    <a:lstStyle/>
                    <a:p>
                      <a:endParaRPr lang="sv-SE"/>
                    </a:p>
                  </a:txBody>
                  <a:tcPr/>
                </a:tc>
                <a:tc gridSpan="3">
                  <a:txBody>
                    <a:bodyPr/>
                    <a:lstStyle/>
                    <a:p>
                      <a:pPr algn="l" fontAlgn="b"/>
                      <a:r>
                        <a:rPr lang="sv-SE" sz="1050" b="0" i="0" u="none" strike="noStrike" dirty="0">
                          <a:latin typeface="Arial"/>
                        </a:rPr>
                        <a:t>Senaste </a:t>
                      </a:r>
                      <a:r>
                        <a:rPr lang="sv-SE" sz="1050" b="0" i="0" u="none" strike="noStrike" dirty="0" smtClean="0">
                          <a:latin typeface="Arial"/>
                        </a:rPr>
                        <a:t>ranking </a:t>
                      </a:r>
                      <a:r>
                        <a:rPr lang="sv-SE" sz="1050" b="0" i="0" u="none" strike="noStrike" dirty="0">
                          <a:latin typeface="Arial"/>
                        </a:rPr>
                        <a:t>(2011/2012)</a:t>
                      </a:r>
                    </a:p>
                  </a:txBody>
                  <a:tcPr marL="0" marR="0" marT="0" marB="0" anchor="b">
                    <a:lnL>
                      <a:noFill/>
                    </a:lnL>
                    <a:lnR>
                      <a:noFill/>
                    </a:lnR>
                    <a:lnT>
                      <a:noFill/>
                    </a:lnT>
                    <a:lnB>
                      <a:noFill/>
                    </a:lnB>
                  </a:tcPr>
                </a:tc>
                <a:tc hMerge="1">
                  <a:txBody>
                    <a:bodyPr/>
                    <a:lstStyle/>
                    <a:p>
                      <a:endParaRPr lang="sv-SE"/>
                    </a:p>
                  </a:txBody>
                  <a:tcPr/>
                </a:tc>
                <a:tc hMerge="1">
                  <a:txBody>
                    <a:bodyPr/>
                    <a:lstStyle/>
                    <a:p>
                      <a:endParaRPr lang="sv-SE"/>
                    </a:p>
                  </a:txBody>
                  <a:tcPr/>
                </a:tc>
              </a:tr>
              <a:tr h="161925">
                <a:tc>
                  <a:txBody>
                    <a:bodyPr/>
                    <a:lstStyle/>
                    <a:p>
                      <a:pPr algn="l" fontAlgn="b"/>
                      <a:endParaRPr lang="sv-SE" sz="1050" b="0" i="0" u="none" strike="noStrike">
                        <a:latin typeface="Arial"/>
                      </a:endParaRPr>
                    </a:p>
                  </a:txBody>
                  <a:tcPr marL="0" marR="0" marT="0" marB="0" anchor="b">
                    <a:lnL>
                      <a:noFill/>
                    </a:lnL>
                    <a:lnR>
                      <a:noFill/>
                    </a:lnR>
                    <a:lnT>
                      <a:noFill/>
                    </a:lnT>
                    <a:lnB>
                      <a:noFill/>
                    </a:lnB>
                  </a:tcPr>
                </a:tc>
                <a:tc>
                  <a:txBody>
                    <a:bodyPr/>
                    <a:lstStyle/>
                    <a:p>
                      <a:pPr algn="l" fontAlgn="b"/>
                      <a:r>
                        <a:rPr lang="sv-SE" sz="1050" b="0" i="0" u="none" strike="noStrike" dirty="0">
                          <a:solidFill>
                            <a:schemeClr val="bg2"/>
                          </a:solidFill>
                          <a:latin typeface="Arial"/>
                        </a:rPr>
                        <a:t>Plats</a:t>
                      </a:r>
                    </a:p>
                  </a:txBody>
                  <a:tcPr marL="0" marR="0" marT="0" marB="0" anchor="b">
                    <a:lnL>
                      <a:noFill/>
                    </a:lnL>
                    <a:lnR>
                      <a:noFill/>
                    </a:lnR>
                    <a:lnT>
                      <a:noFill/>
                    </a:lnT>
                    <a:lnB>
                      <a:noFill/>
                    </a:lnB>
                  </a:tcPr>
                </a:tc>
                <a:tc>
                  <a:txBody>
                    <a:bodyPr/>
                    <a:lstStyle/>
                    <a:p>
                      <a:pPr algn="l" fontAlgn="b"/>
                      <a:r>
                        <a:rPr lang="sv-SE" sz="1050" b="0" i="0" u="none" strike="noStrike">
                          <a:solidFill>
                            <a:schemeClr val="bg2"/>
                          </a:solidFill>
                          <a:latin typeface="Arial"/>
                        </a:rPr>
                        <a:t>av totalt</a:t>
                      </a:r>
                    </a:p>
                  </a:txBody>
                  <a:tcPr marL="0" marR="0" marT="0" marB="0" anchor="b">
                    <a:lnL>
                      <a:noFill/>
                    </a:lnL>
                    <a:lnR>
                      <a:noFill/>
                    </a:lnR>
                    <a:lnT>
                      <a:noFill/>
                    </a:lnT>
                    <a:lnB>
                      <a:noFill/>
                    </a:lnB>
                  </a:tcPr>
                </a:tc>
                <a:tc>
                  <a:txBody>
                    <a:bodyPr/>
                    <a:lstStyle/>
                    <a:p>
                      <a:pPr algn="l" fontAlgn="b"/>
                      <a:r>
                        <a:rPr lang="sv-SE" sz="1050" b="0" i="0" u="none" strike="noStrike">
                          <a:latin typeface="Arial"/>
                        </a:rPr>
                        <a:t>Plats</a:t>
                      </a:r>
                    </a:p>
                  </a:txBody>
                  <a:tcPr marL="0" marR="0" marT="0" marB="0" anchor="b">
                    <a:lnL>
                      <a:noFill/>
                    </a:lnL>
                    <a:lnR>
                      <a:noFill/>
                    </a:lnR>
                    <a:lnT>
                      <a:noFill/>
                    </a:lnT>
                    <a:lnB>
                      <a:noFill/>
                    </a:lnB>
                  </a:tcPr>
                </a:tc>
                <a:tc gridSpan="2">
                  <a:txBody>
                    <a:bodyPr/>
                    <a:lstStyle/>
                    <a:p>
                      <a:pPr algn="l" fontAlgn="b"/>
                      <a:r>
                        <a:rPr lang="sv-SE" sz="1050" b="0" i="0" u="none" strike="noStrike">
                          <a:latin typeface="Arial"/>
                        </a:rPr>
                        <a:t>av totalt</a:t>
                      </a:r>
                    </a:p>
                  </a:txBody>
                  <a:tcPr marL="0" marR="0" marT="0" marB="0" anchor="b">
                    <a:lnL>
                      <a:noFill/>
                    </a:lnL>
                    <a:lnR>
                      <a:noFill/>
                    </a:lnR>
                    <a:lnT>
                      <a:noFill/>
                    </a:lnT>
                    <a:lnB>
                      <a:noFill/>
                    </a:lnB>
                  </a:tcPr>
                </a:tc>
                <a:tc hMerge="1">
                  <a:txBody>
                    <a:bodyPr/>
                    <a:lstStyle/>
                    <a:p>
                      <a:pPr algn="l" fontAlgn="b"/>
                      <a:endParaRPr lang="sv-SE" sz="1050" b="0" i="0" u="none" strike="noStrike">
                        <a:latin typeface="Arial"/>
                      </a:endParaRPr>
                    </a:p>
                  </a:txBody>
                  <a:tcPr marL="0" marR="0" marT="0" marB="0" anchor="b">
                    <a:lnL>
                      <a:noFill/>
                    </a:lnL>
                    <a:lnR>
                      <a:noFill/>
                    </a:lnR>
                    <a:lnT>
                      <a:noFill/>
                    </a:lnT>
                    <a:lnB>
                      <a:noFill/>
                    </a:lnB>
                  </a:tcPr>
                </a:tc>
              </a:tr>
              <a:tr h="161925">
                <a:tc>
                  <a:txBody>
                    <a:bodyPr/>
                    <a:lstStyle/>
                    <a:p>
                      <a:pPr algn="l" fontAlgn="b"/>
                      <a:r>
                        <a:rPr lang="sv-SE" sz="1050" b="0" i="0" u="none" strike="noStrike">
                          <a:latin typeface="Arial"/>
                        </a:rPr>
                        <a:t>European Cities Monitor</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16</a:t>
                      </a:r>
                    </a:p>
                  </a:txBody>
                  <a:tcPr marL="0" marR="0" marT="0" marB="0" anchor="b">
                    <a:lnL>
                      <a:noFill/>
                    </a:lnL>
                    <a:lnR>
                      <a:noFill/>
                    </a:lnR>
                    <a:lnT>
                      <a:noFill/>
                    </a:lnT>
                    <a:lnB>
                      <a:noFill/>
                    </a:lnB>
                  </a:tcPr>
                </a:tc>
                <a:tc>
                  <a:txBody>
                    <a:bodyPr/>
                    <a:lstStyle/>
                    <a:p>
                      <a:pPr algn="ctr" fontAlgn="b"/>
                      <a:r>
                        <a:rPr lang="sv-SE" sz="1050" b="0" i="0" u="none" strike="noStrike">
                          <a:solidFill>
                            <a:schemeClr val="bg2"/>
                          </a:solidFill>
                          <a:latin typeface="Arial"/>
                        </a:rPr>
                        <a:t>36</a:t>
                      </a:r>
                    </a:p>
                  </a:txBody>
                  <a:tcPr marL="0" marR="0" marT="0" marB="0" anchor="b">
                    <a:lnL>
                      <a:noFill/>
                    </a:lnL>
                    <a:lnR>
                      <a:noFill/>
                    </a:lnR>
                    <a:lnT>
                      <a:noFill/>
                    </a:lnT>
                    <a:lnB>
                      <a:noFill/>
                    </a:lnB>
                  </a:tcPr>
                </a:tc>
                <a:tc>
                  <a:txBody>
                    <a:bodyPr/>
                    <a:lstStyle/>
                    <a:p>
                      <a:pPr algn="ctr" fontAlgn="b"/>
                      <a:r>
                        <a:rPr lang="sv-SE" sz="1050" b="0" i="0" u="none" strike="noStrike">
                          <a:latin typeface="Arial"/>
                        </a:rPr>
                        <a:t>13</a:t>
                      </a:r>
                    </a:p>
                  </a:txBody>
                  <a:tcPr marL="0" marR="0" marT="0" marB="0" anchor="b">
                    <a:lnL>
                      <a:noFill/>
                    </a:lnL>
                    <a:lnR>
                      <a:noFill/>
                    </a:lnR>
                    <a:lnT>
                      <a:noFill/>
                    </a:lnT>
                    <a:lnB>
                      <a:noFill/>
                    </a:lnB>
                  </a:tcPr>
                </a:tc>
                <a:tc gridSpan="2">
                  <a:txBody>
                    <a:bodyPr/>
                    <a:lstStyle/>
                    <a:p>
                      <a:pPr algn="ctr" fontAlgn="b"/>
                      <a:r>
                        <a:rPr lang="sv-SE" sz="1050" b="0" i="0" u="none" strike="noStrike" dirty="0">
                          <a:latin typeface="Arial"/>
                        </a:rPr>
                        <a:t>36</a:t>
                      </a:r>
                    </a:p>
                  </a:txBody>
                  <a:tcPr marL="0" marR="0" marT="0" marB="0" anchor="b">
                    <a:lnL>
                      <a:noFill/>
                    </a:lnL>
                    <a:lnR>
                      <a:noFill/>
                    </a:lnR>
                    <a:lnT>
                      <a:noFill/>
                    </a:lnT>
                    <a:lnB>
                      <a:noFill/>
                    </a:lnB>
                  </a:tcPr>
                </a:tc>
                <a:tc hMerge="1">
                  <a:txBody>
                    <a:bodyPr/>
                    <a:lstStyle/>
                    <a:p>
                      <a:pPr algn="ctr" fontAlgn="b"/>
                      <a:endParaRPr lang="sv-SE" sz="1050" b="0" i="0" u="none" strike="noStrike" dirty="0">
                        <a:latin typeface="Arial"/>
                      </a:endParaRPr>
                    </a:p>
                  </a:txBody>
                  <a:tcPr marL="0" marR="0" marT="0" marB="0" anchor="b">
                    <a:lnL>
                      <a:noFill/>
                    </a:lnL>
                    <a:lnR>
                      <a:noFill/>
                    </a:lnR>
                    <a:lnT>
                      <a:noFill/>
                    </a:lnT>
                    <a:lnB>
                      <a:noFill/>
                    </a:lnB>
                  </a:tcPr>
                </a:tc>
              </a:tr>
              <a:tr h="161925">
                <a:tc>
                  <a:txBody>
                    <a:bodyPr/>
                    <a:lstStyle/>
                    <a:p>
                      <a:pPr algn="l" fontAlgn="b"/>
                      <a:r>
                        <a:rPr lang="sv-SE" sz="1050" b="0" i="0" u="none" strike="noStrike">
                          <a:latin typeface="Arial"/>
                        </a:rPr>
                        <a:t>Congress &amp; Convention Participants</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3</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29</a:t>
                      </a:r>
                    </a:p>
                  </a:txBody>
                  <a:tcPr marL="0" marR="0" marT="0" marB="0" anchor="b">
                    <a:lnL>
                      <a:noFill/>
                    </a:lnL>
                    <a:lnR>
                      <a:noFill/>
                    </a:lnR>
                    <a:lnT>
                      <a:noFill/>
                    </a:lnT>
                    <a:lnB>
                      <a:noFill/>
                    </a:lnB>
                  </a:tcPr>
                </a:tc>
                <a:tc>
                  <a:txBody>
                    <a:bodyPr/>
                    <a:lstStyle/>
                    <a:p>
                      <a:pPr algn="ctr" fontAlgn="b"/>
                      <a:r>
                        <a:rPr lang="sv-SE" sz="1050" b="0" i="0" u="none" strike="noStrike">
                          <a:latin typeface="Arial"/>
                        </a:rPr>
                        <a:t>5</a:t>
                      </a:r>
                    </a:p>
                  </a:txBody>
                  <a:tcPr marL="0" marR="0" marT="0" marB="0" anchor="b">
                    <a:lnL>
                      <a:noFill/>
                    </a:lnL>
                    <a:lnR>
                      <a:noFill/>
                    </a:lnR>
                    <a:lnT>
                      <a:noFill/>
                    </a:lnT>
                    <a:lnB>
                      <a:noFill/>
                    </a:lnB>
                  </a:tcPr>
                </a:tc>
                <a:tc gridSpan="2">
                  <a:txBody>
                    <a:bodyPr/>
                    <a:lstStyle/>
                    <a:p>
                      <a:pPr algn="ctr" fontAlgn="b"/>
                      <a:r>
                        <a:rPr lang="sv-SE" sz="1050" b="0" i="0" u="none" strike="noStrike">
                          <a:latin typeface="Arial"/>
                        </a:rPr>
                        <a:t>26</a:t>
                      </a:r>
                    </a:p>
                  </a:txBody>
                  <a:tcPr marL="0" marR="0" marT="0" marB="0" anchor="b">
                    <a:lnL>
                      <a:noFill/>
                    </a:lnL>
                    <a:lnR>
                      <a:noFill/>
                    </a:lnR>
                    <a:lnT>
                      <a:noFill/>
                    </a:lnT>
                    <a:lnB>
                      <a:noFill/>
                    </a:lnB>
                  </a:tcPr>
                </a:tc>
                <a:tc hMerge="1">
                  <a:txBody>
                    <a:bodyPr/>
                    <a:lstStyle/>
                    <a:p>
                      <a:pPr algn="ctr" fontAlgn="b"/>
                      <a:endParaRPr lang="sv-SE" sz="1050" b="0" i="0" u="none" strike="noStrike">
                        <a:latin typeface="Arial"/>
                      </a:endParaRPr>
                    </a:p>
                  </a:txBody>
                  <a:tcPr marL="0" marR="0" marT="0" marB="0" anchor="b">
                    <a:lnL>
                      <a:noFill/>
                    </a:lnL>
                    <a:lnR>
                      <a:noFill/>
                    </a:lnR>
                    <a:lnT>
                      <a:noFill/>
                    </a:lnT>
                    <a:lnB>
                      <a:noFill/>
                    </a:lnB>
                  </a:tcPr>
                </a:tc>
              </a:tr>
              <a:tr h="161925">
                <a:tc>
                  <a:txBody>
                    <a:bodyPr/>
                    <a:lstStyle/>
                    <a:p>
                      <a:pPr algn="l" fontAlgn="b"/>
                      <a:r>
                        <a:rPr lang="sv-SE" sz="1050" b="0" i="0" u="none" strike="noStrike">
                          <a:latin typeface="Arial"/>
                        </a:rPr>
                        <a:t>Quality of living</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20</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226</a:t>
                      </a:r>
                    </a:p>
                  </a:txBody>
                  <a:tcPr marL="0" marR="0" marT="0" marB="0" anchor="b">
                    <a:lnL>
                      <a:noFill/>
                    </a:lnL>
                    <a:lnR>
                      <a:noFill/>
                    </a:lnR>
                    <a:lnT>
                      <a:noFill/>
                    </a:lnT>
                    <a:lnB>
                      <a:noFill/>
                    </a:lnB>
                  </a:tcPr>
                </a:tc>
                <a:tc>
                  <a:txBody>
                    <a:bodyPr/>
                    <a:lstStyle/>
                    <a:p>
                      <a:pPr algn="ctr" fontAlgn="b"/>
                      <a:r>
                        <a:rPr lang="sv-SE" sz="1050" b="0" i="0" u="none" strike="noStrike">
                          <a:latin typeface="Arial"/>
                        </a:rPr>
                        <a:t>20</a:t>
                      </a:r>
                    </a:p>
                  </a:txBody>
                  <a:tcPr marL="0" marR="0" marT="0" marB="0" anchor="b">
                    <a:lnL>
                      <a:noFill/>
                    </a:lnL>
                    <a:lnR>
                      <a:noFill/>
                    </a:lnR>
                    <a:lnT>
                      <a:noFill/>
                    </a:lnT>
                    <a:lnB>
                      <a:noFill/>
                    </a:lnB>
                  </a:tcPr>
                </a:tc>
                <a:tc gridSpan="2">
                  <a:txBody>
                    <a:bodyPr/>
                    <a:lstStyle/>
                    <a:p>
                      <a:pPr algn="ctr" fontAlgn="b"/>
                      <a:r>
                        <a:rPr lang="sv-SE" sz="1050" b="0" i="0" u="none" strike="noStrike">
                          <a:latin typeface="Arial"/>
                        </a:rPr>
                        <a:t>221</a:t>
                      </a:r>
                    </a:p>
                  </a:txBody>
                  <a:tcPr marL="0" marR="0" marT="0" marB="0" anchor="b">
                    <a:lnL>
                      <a:noFill/>
                    </a:lnL>
                    <a:lnR>
                      <a:noFill/>
                    </a:lnR>
                    <a:lnT>
                      <a:noFill/>
                    </a:lnT>
                    <a:lnB>
                      <a:noFill/>
                    </a:lnB>
                  </a:tcPr>
                </a:tc>
                <a:tc hMerge="1">
                  <a:txBody>
                    <a:bodyPr/>
                    <a:lstStyle/>
                    <a:p>
                      <a:pPr algn="ctr" fontAlgn="b"/>
                      <a:endParaRPr lang="sv-SE" sz="1050" b="0" i="0" u="none" strike="noStrike">
                        <a:latin typeface="Arial"/>
                      </a:endParaRPr>
                    </a:p>
                  </a:txBody>
                  <a:tcPr marL="0" marR="0" marT="0" marB="0" anchor="b">
                    <a:lnL>
                      <a:noFill/>
                    </a:lnL>
                    <a:lnR>
                      <a:noFill/>
                    </a:lnR>
                    <a:lnT>
                      <a:noFill/>
                    </a:lnT>
                    <a:lnB>
                      <a:noFill/>
                    </a:lnB>
                  </a:tcPr>
                </a:tc>
              </a:tr>
              <a:tr h="161925">
                <a:tc>
                  <a:txBody>
                    <a:bodyPr/>
                    <a:lstStyle/>
                    <a:p>
                      <a:pPr algn="l" fontAlgn="b"/>
                      <a:r>
                        <a:rPr lang="sv-SE" sz="1050" b="0" i="0" u="none" strike="noStrike" dirty="0" err="1">
                          <a:latin typeface="Arial"/>
                        </a:rPr>
                        <a:t>Competitiveness</a:t>
                      </a:r>
                      <a:endParaRPr lang="sv-SE" sz="1050" b="0" i="0" u="none" strike="noStrike" dirty="0">
                        <a:latin typeface="Arial"/>
                      </a:endParaRP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4</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26</a:t>
                      </a:r>
                    </a:p>
                  </a:txBody>
                  <a:tcPr marL="0" marR="0" marT="0" marB="0" anchor="b">
                    <a:lnL>
                      <a:noFill/>
                    </a:lnL>
                    <a:lnR>
                      <a:noFill/>
                    </a:lnR>
                    <a:lnT>
                      <a:noFill/>
                    </a:lnT>
                    <a:lnB>
                      <a:noFill/>
                    </a:lnB>
                  </a:tcPr>
                </a:tc>
                <a:tc>
                  <a:txBody>
                    <a:bodyPr/>
                    <a:lstStyle/>
                    <a:p>
                      <a:pPr algn="ctr" fontAlgn="b"/>
                      <a:r>
                        <a:rPr lang="sv-SE" sz="1050" b="0" i="0" u="none" strike="noStrike" dirty="0">
                          <a:latin typeface="Arial"/>
                        </a:rPr>
                        <a:t>5</a:t>
                      </a:r>
                    </a:p>
                  </a:txBody>
                  <a:tcPr marL="0" marR="0" marT="0" marB="0" anchor="b">
                    <a:lnL>
                      <a:noFill/>
                    </a:lnL>
                    <a:lnR>
                      <a:noFill/>
                    </a:lnR>
                    <a:lnT>
                      <a:noFill/>
                    </a:lnT>
                    <a:lnB>
                      <a:noFill/>
                    </a:lnB>
                  </a:tcPr>
                </a:tc>
                <a:tc gridSpan="2">
                  <a:txBody>
                    <a:bodyPr/>
                    <a:lstStyle/>
                    <a:p>
                      <a:pPr algn="ctr" fontAlgn="b"/>
                      <a:r>
                        <a:rPr lang="sv-SE" sz="1050" b="0" i="0" u="none" strike="noStrike">
                          <a:latin typeface="Arial"/>
                        </a:rPr>
                        <a:t>27</a:t>
                      </a:r>
                    </a:p>
                  </a:txBody>
                  <a:tcPr marL="0" marR="0" marT="0" marB="0" anchor="b">
                    <a:lnL>
                      <a:noFill/>
                    </a:lnL>
                    <a:lnR>
                      <a:noFill/>
                    </a:lnR>
                    <a:lnT>
                      <a:noFill/>
                    </a:lnT>
                    <a:lnB>
                      <a:noFill/>
                    </a:lnB>
                  </a:tcPr>
                </a:tc>
                <a:tc hMerge="1">
                  <a:txBody>
                    <a:bodyPr/>
                    <a:lstStyle/>
                    <a:p>
                      <a:pPr algn="ctr" fontAlgn="b"/>
                      <a:endParaRPr lang="sv-SE" sz="1050" b="0" i="0" u="none" strike="noStrike">
                        <a:latin typeface="Arial"/>
                      </a:endParaRPr>
                    </a:p>
                  </a:txBody>
                  <a:tcPr marL="0" marR="0" marT="0" marB="0" anchor="b">
                    <a:lnL>
                      <a:noFill/>
                    </a:lnL>
                    <a:lnR>
                      <a:noFill/>
                    </a:lnR>
                    <a:lnT>
                      <a:noFill/>
                    </a:lnT>
                    <a:lnB>
                      <a:noFill/>
                    </a:lnB>
                  </a:tcPr>
                </a:tc>
              </a:tr>
              <a:tr h="161925">
                <a:tc>
                  <a:txBody>
                    <a:bodyPr/>
                    <a:lstStyle/>
                    <a:p>
                      <a:pPr algn="l" fontAlgn="b"/>
                      <a:r>
                        <a:rPr lang="sv-SE" sz="1050" b="0" i="0" u="none" strike="noStrike">
                          <a:latin typeface="Arial"/>
                        </a:rPr>
                        <a:t>Overnight Stays</a:t>
                      </a:r>
                    </a:p>
                  </a:txBody>
                  <a:tcPr marL="0" marR="0" marT="0" marB="0" anchor="b">
                    <a:lnL>
                      <a:noFill/>
                    </a:lnL>
                    <a:lnR>
                      <a:noFill/>
                    </a:lnR>
                    <a:lnT>
                      <a:noFill/>
                    </a:lnT>
                    <a:lnB>
                      <a:noFill/>
                    </a:lnB>
                  </a:tcPr>
                </a:tc>
                <a:tc>
                  <a:txBody>
                    <a:bodyPr/>
                    <a:lstStyle/>
                    <a:p>
                      <a:pPr algn="ctr" fontAlgn="b"/>
                      <a:r>
                        <a:rPr lang="sv-SE" sz="1050" b="0" i="0" u="none" strike="noStrike">
                          <a:solidFill>
                            <a:schemeClr val="bg2"/>
                          </a:solidFill>
                          <a:latin typeface="Arial"/>
                        </a:rPr>
                        <a:t>10</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89</a:t>
                      </a:r>
                    </a:p>
                  </a:txBody>
                  <a:tcPr marL="0" marR="0" marT="0" marB="0" anchor="b">
                    <a:lnL>
                      <a:noFill/>
                    </a:lnL>
                    <a:lnR>
                      <a:noFill/>
                    </a:lnR>
                    <a:lnT>
                      <a:noFill/>
                    </a:lnT>
                    <a:lnB>
                      <a:noFill/>
                    </a:lnB>
                  </a:tcPr>
                </a:tc>
                <a:tc>
                  <a:txBody>
                    <a:bodyPr/>
                    <a:lstStyle/>
                    <a:p>
                      <a:pPr algn="ctr" fontAlgn="b"/>
                      <a:r>
                        <a:rPr lang="sv-SE" sz="1050" b="0" i="0" u="none" strike="noStrike" dirty="0">
                          <a:latin typeface="Arial"/>
                        </a:rPr>
                        <a:t>10</a:t>
                      </a:r>
                    </a:p>
                  </a:txBody>
                  <a:tcPr marL="0" marR="0" marT="0" marB="0" anchor="b">
                    <a:lnL>
                      <a:noFill/>
                    </a:lnL>
                    <a:lnR>
                      <a:noFill/>
                    </a:lnR>
                    <a:lnT>
                      <a:noFill/>
                    </a:lnT>
                    <a:lnB>
                      <a:noFill/>
                    </a:lnB>
                  </a:tcPr>
                </a:tc>
                <a:tc gridSpan="2">
                  <a:txBody>
                    <a:bodyPr/>
                    <a:lstStyle/>
                    <a:p>
                      <a:pPr algn="ctr" fontAlgn="b"/>
                      <a:r>
                        <a:rPr lang="sv-SE" sz="1050" b="0" i="0" u="none" strike="noStrike">
                          <a:latin typeface="Arial"/>
                        </a:rPr>
                        <a:t>89</a:t>
                      </a:r>
                    </a:p>
                  </a:txBody>
                  <a:tcPr marL="0" marR="0" marT="0" marB="0" anchor="b">
                    <a:lnL>
                      <a:noFill/>
                    </a:lnL>
                    <a:lnR>
                      <a:noFill/>
                    </a:lnR>
                    <a:lnT>
                      <a:noFill/>
                    </a:lnT>
                    <a:lnB>
                      <a:noFill/>
                    </a:lnB>
                  </a:tcPr>
                </a:tc>
                <a:tc hMerge="1">
                  <a:txBody>
                    <a:bodyPr/>
                    <a:lstStyle/>
                    <a:p>
                      <a:pPr algn="ctr" fontAlgn="b"/>
                      <a:endParaRPr lang="sv-SE" sz="1050" b="0" i="0" u="none" strike="noStrike">
                        <a:latin typeface="Arial"/>
                      </a:endParaRPr>
                    </a:p>
                  </a:txBody>
                  <a:tcPr marL="0" marR="0" marT="0" marB="0" anchor="b">
                    <a:lnL>
                      <a:noFill/>
                    </a:lnL>
                    <a:lnR>
                      <a:noFill/>
                    </a:lnR>
                    <a:lnT>
                      <a:noFill/>
                    </a:lnT>
                    <a:lnB>
                      <a:noFill/>
                    </a:lnB>
                  </a:tcPr>
                </a:tc>
              </a:tr>
              <a:tr h="161925">
                <a:tc>
                  <a:txBody>
                    <a:bodyPr/>
                    <a:lstStyle/>
                    <a:p>
                      <a:pPr algn="l" fontAlgn="b"/>
                      <a:r>
                        <a:rPr lang="sv-SE" sz="1050" b="0" i="0" u="none" strike="noStrike">
                          <a:latin typeface="Arial"/>
                        </a:rPr>
                        <a:t>Regional GDP/capita</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8</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275</a:t>
                      </a:r>
                    </a:p>
                  </a:txBody>
                  <a:tcPr marL="0" marR="0" marT="0" marB="0" anchor="b">
                    <a:lnL>
                      <a:noFill/>
                    </a:lnL>
                    <a:lnR>
                      <a:noFill/>
                    </a:lnR>
                    <a:lnT>
                      <a:noFill/>
                    </a:lnT>
                    <a:lnB>
                      <a:noFill/>
                    </a:lnB>
                  </a:tcPr>
                </a:tc>
                <a:tc>
                  <a:txBody>
                    <a:bodyPr/>
                    <a:lstStyle/>
                    <a:p>
                      <a:pPr algn="ctr" fontAlgn="b"/>
                      <a:r>
                        <a:rPr lang="sv-SE" sz="1050" b="0" i="0" u="none" strike="noStrike" dirty="0">
                          <a:latin typeface="Arial"/>
                        </a:rPr>
                        <a:t>8</a:t>
                      </a:r>
                    </a:p>
                  </a:txBody>
                  <a:tcPr marL="0" marR="0" marT="0" marB="0" anchor="b">
                    <a:lnL>
                      <a:noFill/>
                    </a:lnL>
                    <a:lnR>
                      <a:noFill/>
                    </a:lnR>
                    <a:lnT>
                      <a:noFill/>
                    </a:lnT>
                    <a:lnB>
                      <a:noFill/>
                    </a:lnB>
                  </a:tcPr>
                </a:tc>
                <a:tc gridSpan="2">
                  <a:txBody>
                    <a:bodyPr/>
                    <a:lstStyle/>
                    <a:p>
                      <a:pPr algn="ctr" fontAlgn="b"/>
                      <a:r>
                        <a:rPr lang="sv-SE" sz="1050" b="0" i="0" u="none" strike="noStrike">
                          <a:latin typeface="Arial"/>
                        </a:rPr>
                        <a:t>275</a:t>
                      </a:r>
                    </a:p>
                  </a:txBody>
                  <a:tcPr marL="0" marR="0" marT="0" marB="0" anchor="b">
                    <a:lnL>
                      <a:noFill/>
                    </a:lnL>
                    <a:lnR>
                      <a:noFill/>
                    </a:lnR>
                    <a:lnT>
                      <a:noFill/>
                    </a:lnT>
                    <a:lnB>
                      <a:noFill/>
                    </a:lnB>
                  </a:tcPr>
                </a:tc>
                <a:tc hMerge="1">
                  <a:txBody>
                    <a:bodyPr/>
                    <a:lstStyle/>
                    <a:p>
                      <a:pPr algn="ctr" fontAlgn="b"/>
                      <a:endParaRPr lang="sv-SE" sz="1050" b="0" i="0" u="none" strike="noStrike">
                        <a:latin typeface="Arial"/>
                      </a:endParaRPr>
                    </a:p>
                  </a:txBody>
                  <a:tcPr marL="0" marR="0" marT="0" marB="0" anchor="b">
                    <a:lnL>
                      <a:noFill/>
                    </a:lnL>
                    <a:lnR>
                      <a:noFill/>
                    </a:lnR>
                    <a:lnT>
                      <a:noFill/>
                    </a:lnT>
                    <a:lnB>
                      <a:noFill/>
                    </a:lnB>
                  </a:tcPr>
                </a:tc>
              </a:tr>
              <a:tr h="161925">
                <a:tc>
                  <a:txBody>
                    <a:bodyPr/>
                    <a:lstStyle/>
                    <a:p>
                      <a:pPr algn="l" fontAlgn="b"/>
                      <a:r>
                        <a:rPr lang="sv-SE" sz="1050" b="0" i="0" u="none" strike="noStrike">
                          <a:latin typeface="Arial"/>
                        </a:rPr>
                        <a:t>World Investment Report</a:t>
                      </a:r>
                    </a:p>
                  </a:txBody>
                  <a:tcPr marL="0" marR="0" marT="0" marB="0" anchor="b">
                    <a:lnL>
                      <a:noFill/>
                    </a:lnL>
                    <a:lnR>
                      <a:noFill/>
                    </a:lnR>
                    <a:lnT>
                      <a:noFill/>
                    </a:lnT>
                    <a:lnB>
                      <a:noFill/>
                    </a:lnB>
                  </a:tcPr>
                </a:tc>
                <a:tc>
                  <a:txBody>
                    <a:bodyPr/>
                    <a:lstStyle/>
                    <a:p>
                      <a:pPr algn="ctr" fontAlgn="b"/>
                      <a:r>
                        <a:rPr lang="sv-SE" sz="1050" b="0" i="0" u="none" strike="noStrike">
                          <a:solidFill>
                            <a:schemeClr val="bg2"/>
                          </a:solidFill>
                          <a:latin typeface="Arial"/>
                        </a:rPr>
                        <a:t>13</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141</a:t>
                      </a:r>
                    </a:p>
                  </a:txBody>
                  <a:tcPr marL="0" marR="0" marT="0" marB="0" anchor="b">
                    <a:lnL>
                      <a:noFill/>
                    </a:lnL>
                    <a:lnR>
                      <a:noFill/>
                    </a:lnR>
                    <a:lnT>
                      <a:noFill/>
                    </a:lnT>
                    <a:lnB>
                      <a:noFill/>
                    </a:lnB>
                  </a:tcPr>
                </a:tc>
                <a:tc>
                  <a:txBody>
                    <a:bodyPr/>
                    <a:lstStyle/>
                    <a:p>
                      <a:pPr algn="ctr" fontAlgn="b"/>
                      <a:r>
                        <a:rPr lang="sv-SE" sz="1050" b="0" i="0" u="none" strike="noStrike" dirty="0">
                          <a:latin typeface="Arial"/>
                        </a:rPr>
                        <a:t>12</a:t>
                      </a:r>
                    </a:p>
                  </a:txBody>
                  <a:tcPr marL="0" marR="0" marT="0" marB="0" anchor="b">
                    <a:lnL>
                      <a:noFill/>
                    </a:lnL>
                    <a:lnR>
                      <a:noFill/>
                    </a:lnR>
                    <a:lnT>
                      <a:noFill/>
                    </a:lnT>
                    <a:lnB>
                      <a:noFill/>
                    </a:lnB>
                  </a:tcPr>
                </a:tc>
                <a:tc gridSpan="2">
                  <a:txBody>
                    <a:bodyPr/>
                    <a:lstStyle/>
                    <a:p>
                      <a:pPr algn="ctr" fontAlgn="b"/>
                      <a:r>
                        <a:rPr lang="sv-SE" sz="1050" b="0" i="0" u="none" strike="noStrike">
                          <a:latin typeface="Arial"/>
                        </a:rPr>
                        <a:t>79</a:t>
                      </a:r>
                    </a:p>
                  </a:txBody>
                  <a:tcPr marL="0" marR="0" marT="0" marB="0" anchor="b">
                    <a:lnL>
                      <a:noFill/>
                    </a:lnL>
                    <a:lnR>
                      <a:noFill/>
                    </a:lnR>
                    <a:lnT>
                      <a:noFill/>
                    </a:lnT>
                    <a:lnB>
                      <a:noFill/>
                    </a:lnB>
                  </a:tcPr>
                </a:tc>
                <a:tc hMerge="1">
                  <a:txBody>
                    <a:bodyPr/>
                    <a:lstStyle/>
                    <a:p>
                      <a:pPr algn="ctr" fontAlgn="b"/>
                      <a:endParaRPr lang="sv-SE" sz="1050" b="0" i="0" u="none" strike="noStrike">
                        <a:latin typeface="Arial"/>
                      </a:endParaRPr>
                    </a:p>
                  </a:txBody>
                  <a:tcPr marL="0" marR="0" marT="0" marB="0" anchor="b">
                    <a:lnL>
                      <a:noFill/>
                    </a:lnL>
                    <a:lnR>
                      <a:noFill/>
                    </a:lnR>
                    <a:lnT>
                      <a:noFill/>
                    </a:lnT>
                    <a:lnB>
                      <a:noFill/>
                    </a:lnB>
                  </a:tcPr>
                </a:tc>
              </a:tr>
              <a:tr h="161925">
                <a:tc>
                  <a:txBody>
                    <a:bodyPr/>
                    <a:lstStyle/>
                    <a:p>
                      <a:pPr algn="l" fontAlgn="b"/>
                      <a:r>
                        <a:rPr lang="en-US" sz="1050" b="0" i="0" u="none" strike="noStrike">
                          <a:latin typeface="Arial"/>
                        </a:rPr>
                        <a:t>Innovation Capacity Index, Innovation for Development Report </a:t>
                      </a:r>
                    </a:p>
                  </a:txBody>
                  <a:tcPr marL="0" marR="0" marT="0" marB="0" anchor="b">
                    <a:lnL>
                      <a:noFill/>
                    </a:lnL>
                    <a:lnR>
                      <a:noFill/>
                    </a:lnR>
                    <a:lnT>
                      <a:noFill/>
                    </a:lnT>
                    <a:lnB>
                      <a:noFill/>
                    </a:lnB>
                  </a:tcPr>
                </a:tc>
                <a:tc>
                  <a:txBody>
                    <a:bodyPr/>
                    <a:lstStyle/>
                    <a:p>
                      <a:pPr algn="ctr" fontAlgn="b"/>
                      <a:r>
                        <a:rPr lang="sv-SE" sz="1050" b="0" i="0" u="none" strike="noStrike">
                          <a:solidFill>
                            <a:schemeClr val="bg2"/>
                          </a:solidFill>
                          <a:latin typeface="Arial"/>
                        </a:rPr>
                        <a:t>1</a:t>
                      </a:r>
                    </a:p>
                  </a:txBody>
                  <a:tcPr marL="0" marR="0" marT="0" marB="0" anchor="b">
                    <a:lnL>
                      <a:noFill/>
                    </a:lnL>
                    <a:lnR>
                      <a:noFill/>
                    </a:lnR>
                    <a:lnT>
                      <a:noFill/>
                    </a:lnT>
                    <a:lnB>
                      <a:noFill/>
                    </a:lnB>
                  </a:tcPr>
                </a:tc>
                <a:tc>
                  <a:txBody>
                    <a:bodyPr/>
                    <a:lstStyle/>
                    <a:p>
                      <a:pPr algn="ctr" fontAlgn="b"/>
                      <a:r>
                        <a:rPr lang="sv-SE" sz="1050" b="0" i="0" u="none" strike="noStrike" dirty="0">
                          <a:solidFill>
                            <a:schemeClr val="bg2"/>
                          </a:solidFill>
                          <a:latin typeface="Arial"/>
                        </a:rPr>
                        <a:t>131</a:t>
                      </a:r>
                    </a:p>
                  </a:txBody>
                  <a:tcPr marL="0" marR="0" marT="0" marB="0" anchor="b">
                    <a:lnL>
                      <a:noFill/>
                    </a:lnL>
                    <a:lnR>
                      <a:noFill/>
                    </a:lnR>
                    <a:lnT>
                      <a:noFill/>
                    </a:lnT>
                    <a:lnB>
                      <a:noFill/>
                    </a:lnB>
                  </a:tcPr>
                </a:tc>
                <a:tc>
                  <a:txBody>
                    <a:bodyPr/>
                    <a:lstStyle/>
                    <a:p>
                      <a:pPr algn="ctr" fontAlgn="b"/>
                      <a:r>
                        <a:rPr lang="sv-SE" sz="1050" b="0" i="0" u="none" strike="noStrike" dirty="0">
                          <a:latin typeface="Arial"/>
                        </a:rPr>
                        <a:t>1</a:t>
                      </a:r>
                    </a:p>
                  </a:txBody>
                  <a:tcPr marL="0" marR="0" marT="0" marB="0" anchor="b">
                    <a:lnL>
                      <a:noFill/>
                    </a:lnL>
                    <a:lnR>
                      <a:noFill/>
                    </a:lnR>
                    <a:lnT>
                      <a:noFill/>
                    </a:lnT>
                    <a:lnB>
                      <a:noFill/>
                    </a:lnB>
                  </a:tcPr>
                </a:tc>
                <a:tc gridSpan="2">
                  <a:txBody>
                    <a:bodyPr/>
                    <a:lstStyle/>
                    <a:p>
                      <a:pPr algn="ctr" fontAlgn="b"/>
                      <a:r>
                        <a:rPr lang="sv-SE" sz="1050" b="0" i="0" u="none" strike="noStrike" dirty="0">
                          <a:latin typeface="Arial"/>
                        </a:rPr>
                        <a:t>131</a:t>
                      </a:r>
                    </a:p>
                  </a:txBody>
                  <a:tcPr marL="0" marR="0" marT="0" marB="0" anchor="b">
                    <a:lnL>
                      <a:noFill/>
                    </a:lnL>
                    <a:lnR>
                      <a:noFill/>
                    </a:lnR>
                    <a:lnT>
                      <a:noFill/>
                    </a:lnT>
                    <a:lnB>
                      <a:noFill/>
                    </a:lnB>
                  </a:tcPr>
                </a:tc>
                <a:tc hMerge="1">
                  <a:txBody>
                    <a:bodyPr/>
                    <a:lstStyle/>
                    <a:p>
                      <a:pPr algn="ctr" fontAlgn="b"/>
                      <a:endParaRPr lang="sv-SE" sz="105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text 2"/>
          <p:cNvSpPr>
            <a:spLocks noGrp="1"/>
          </p:cNvSpPr>
          <p:nvPr>
            <p:ph type="body" idx="1"/>
          </p:nvPr>
        </p:nvSpPr>
        <p:spPr/>
        <p:txBody>
          <a:bodyPr/>
          <a:lstStyle/>
          <a:p>
            <a:r>
              <a:rPr lang="sv-SE" dirty="0" smtClean="0"/>
              <a:t>Appendix (obsolet)</a:t>
            </a:r>
            <a:endParaRPr lang="sv-S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mn-ea"/>
                          <a:cs typeface="+mn-cs"/>
                        </a:rPr>
                        <a:t>European Business School : Innovation</a:t>
                      </a:r>
                      <a:r>
                        <a:rPr lang="en-US" sz="1600" b="1" kern="1200" baseline="0" dirty="0" smtClean="0">
                          <a:solidFill>
                            <a:schemeClr val="lt1"/>
                          </a:solidFill>
                          <a:latin typeface="+mn-lt"/>
                          <a:ea typeface="+mn-ea"/>
                          <a:cs typeface="+mn-cs"/>
                        </a:rPr>
                        <a:t> Capacity Index</a:t>
                      </a:r>
                      <a:endParaRPr lang="en-US" sz="1600" b="1"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sz="1600" kern="1200" dirty="0" smtClean="0">
                        <a:solidFill>
                          <a:schemeClr val="dk1"/>
                        </a:solidFill>
                        <a:latin typeface="+mn-lt"/>
                        <a:ea typeface="+mn-ea"/>
                        <a:cs typeface="+mn-cs"/>
                      </a:endParaRPr>
                    </a:p>
                    <a:p>
                      <a:r>
                        <a:rPr lang="sv-SE" sz="1600" kern="1200" noProof="0" dirty="0" smtClean="0">
                          <a:solidFill>
                            <a:schemeClr val="dk1"/>
                          </a:solidFill>
                          <a:latin typeface="+mn-lt"/>
                          <a:ea typeface="+mn-ea"/>
                          <a:cs typeface="+mn-cs"/>
                        </a:rPr>
                        <a:t>European Business School genomför </a:t>
                      </a:r>
                      <a:r>
                        <a:rPr lang="sv-SE" sz="1600" kern="1200" noProof="0" smtClean="0">
                          <a:solidFill>
                            <a:schemeClr val="dk1"/>
                          </a:solidFill>
                          <a:latin typeface="+mn-lt"/>
                          <a:ea typeface="+mn-ea"/>
                          <a:cs typeface="+mn-cs"/>
                        </a:rPr>
                        <a:t>sedan 2009/2010 </a:t>
                      </a:r>
                      <a:r>
                        <a:rPr lang="sv-SE" sz="1600" kern="1200" noProof="0" dirty="0" smtClean="0">
                          <a:solidFill>
                            <a:schemeClr val="dk1"/>
                          </a:solidFill>
                          <a:latin typeface="+mn-lt"/>
                          <a:ea typeface="+mn-ea"/>
                          <a:cs typeface="+mn-cs"/>
                        </a:rPr>
                        <a:t>en studie om 131 länders förmåga att skapa en innovativ miljö. The Innovation </a:t>
                      </a:r>
                      <a:r>
                        <a:rPr lang="sv-SE" sz="1600" kern="1200" noProof="0" dirty="0" err="1" smtClean="0">
                          <a:solidFill>
                            <a:schemeClr val="dk1"/>
                          </a:solidFill>
                          <a:latin typeface="+mn-lt"/>
                          <a:ea typeface="+mn-ea"/>
                          <a:cs typeface="+mn-cs"/>
                        </a:rPr>
                        <a:t>Capacity</a:t>
                      </a:r>
                      <a:r>
                        <a:rPr lang="sv-SE" sz="1600" kern="1200" noProof="0" dirty="0" smtClean="0">
                          <a:solidFill>
                            <a:schemeClr val="dk1"/>
                          </a:solidFill>
                          <a:latin typeface="+mn-lt"/>
                          <a:ea typeface="+mn-ea"/>
                          <a:cs typeface="+mn-cs"/>
                        </a:rPr>
                        <a:t> Index är ett sammansatt index av ett 60-tal delmått inom fem kategorier; Institutionell miljö, humankapital, utbildning och social integration, regelverk och rättslig ram, FoU, samt nyttjande av ICT. Viktningen av de olika kategorierna av avhängigt landets styrelseskick och välstånd. </a:t>
                      </a:r>
                    </a:p>
                    <a:p>
                      <a:endParaRPr lang="sv-SE" sz="1600" kern="1200" noProof="0" dirty="0" smtClean="0">
                        <a:solidFill>
                          <a:schemeClr val="dk1"/>
                        </a:solidFill>
                        <a:latin typeface="+mn-lt"/>
                        <a:ea typeface="+mn-ea"/>
                        <a:cs typeface="+mn-cs"/>
                      </a:endParaRPr>
                    </a:p>
                    <a:p>
                      <a:r>
                        <a:rPr lang="sv-SE" sz="1600" kern="1200" noProof="0" dirty="0" smtClean="0">
                          <a:solidFill>
                            <a:schemeClr val="dk1"/>
                          </a:solidFill>
                          <a:latin typeface="+mn-lt"/>
                          <a:ea typeface="+mn-ea"/>
                          <a:cs typeface="+mn-cs"/>
                        </a:rPr>
                        <a:t>Sverige ingår tillsammans med flertalet Europeiska länder i gruppen ”full demokrati” med ”högst välstånd”. De 131 länderna rangordnas totalt och för respektive delmått.</a:t>
                      </a:r>
                      <a:endParaRPr lang="sv-SE" sz="16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dirty="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dirty="0" smtClean="0"/>
                        <a:t>Antal</a:t>
                      </a:r>
                      <a:r>
                        <a:rPr lang="sv-SE" sz="1600" b="1" baseline="0" dirty="0" smtClean="0"/>
                        <a:t> länder i rankingen: </a:t>
                      </a:r>
                      <a:r>
                        <a:rPr lang="sv-SE" sz="1600" baseline="0" dirty="0" smtClean="0"/>
                        <a:t>131</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Sveriges position: </a:t>
                      </a:r>
                      <a:r>
                        <a:rPr lang="sv-SE" sz="1600" baseline="0" dirty="0" smtClean="0"/>
                        <a:t>1</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Andel som Sverige är bättre än: </a:t>
                      </a:r>
                      <a:r>
                        <a:rPr lang="sv-SE" sz="1600" baseline="0" dirty="0" smtClean="0"/>
                        <a:t>100%</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4592" name="Picture 4" descr="EBS University">
            <a:hlinkClick r:id="rId2" tooltip="EBS University"/>
          </p:cNvPr>
          <p:cNvPicPr>
            <a:picLocks noChangeAspect="1" noChangeArrowheads="1"/>
          </p:cNvPicPr>
          <p:nvPr/>
        </p:nvPicPr>
        <p:blipFill>
          <a:blip r:embed="rId3" cstate="print"/>
          <a:srcRect/>
          <a:stretch>
            <a:fillRect/>
          </a:stretch>
        </p:blipFill>
        <p:spPr bwMode="auto">
          <a:xfrm>
            <a:off x="650875" y="2266950"/>
            <a:ext cx="3665538" cy="69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en-US" sz="1600" b="1" kern="1200" dirty="0" smtClean="0">
                          <a:solidFill>
                            <a:schemeClr val="lt1"/>
                          </a:solidFill>
                          <a:latin typeface="+mn-lt"/>
                          <a:ea typeface="+mn-ea"/>
                          <a:cs typeface="+mn-cs"/>
                        </a:rPr>
                        <a:t>Cushman &amp; Wakefield: European Cities Monitor</a:t>
                      </a:r>
                      <a:endParaRPr lang="en-US"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r>
                        <a:rPr lang="sv-SE" sz="1400" kern="1200" noProof="0" dirty="0" err="1" smtClean="0">
                          <a:solidFill>
                            <a:schemeClr val="dk1"/>
                          </a:solidFill>
                          <a:latin typeface="+mn-lt"/>
                          <a:ea typeface="+mn-ea"/>
                          <a:cs typeface="+mn-cs"/>
                        </a:rPr>
                        <a:t>Cushman</a:t>
                      </a:r>
                      <a:r>
                        <a:rPr lang="sv-SE" sz="1400" kern="1200" noProof="0" dirty="0" smtClean="0">
                          <a:solidFill>
                            <a:schemeClr val="dk1"/>
                          </a:solidFill>
                          <a:latin typeface="+mn-lt"/>
                          <a:ea typeface="+mn-ea"/>
                          <a:cs typeface="+mn-cs"/>
                        </a:rPr>
                        <a:t> &amp;</a:t>
                      </a:r>
                      <a:r>
                        <a:rPr lang="sv-SE" sz="1400" kern="1200" baseline="0" noProof="0" dirty="0" smtClean="0">
                          <a:solidFill>
                            <a:schemeClr val="dk1"/>
                          </a:solidFill>
                          <a:latin typeface="+mn-lt"/>
                          <a:ea typeface="+mn-ea"/>
                          <a:cs typeface="+mn-cs"/>
                        </a:rPr>
                        <a:t> </a:t>
                      </a:r>
                      <a:r>
                        <a:rPr lang="sv-SE" sz="1400" kern="1200" baseline="0" noProof="0" dirty="0" err="1" smtClean="0">
                          <a:solidFill>
                            <a:schemeClr val="dk1"/>
                          </a:solidFill>
                          <a:latin typeface="+mn-lt"/>
                          <a:ea typeface="+mn-ea"/>
                          <a:cs typeface="+mn-cs"/>
                        </a:rPr>
                        <a:t>Wakefield</a:t>
                      </a:r>
                      <a:r>
                        <a:rPr lang="sv-SE" sz="1400" kern="1200" baseline="0" noProof="0" dirty="0" smtClean="0">
                          <a:solidFill>
                            <a:schemeClr val="dk1"/>
                          </a:solidFill>
                          <a:latin typeface="+mn-lt"/>
                          <a:ea typeface="+mn-ea"/>
                          <a:cs typeface="+mn-cs"/>
                        </a:rPr>
                        <a:t> är en f</a:t>
                      </a:r>
                      <a:r>
                        <a:rPr lang="sv-SE" sz="1400" kern="1200" noProof="0" dirty="0" smtClean="0">
                          <a:solidFill>
                            <a:schemeClr val="dk1"/>
                          </a:solidFill>
                          <a:latin typeface="+mn-lt"/>
                          <a:ea typeface="+mn-ea"/>
                          <a:cs typeface="+mn-cs"/>
                        </a:rPr>
                        <a:t>astighetskonsult som årligen genomför en undersökning om attraktionskraften bland Europas större städer utifrån ett investerarperspektiv. Studien har gjorts sedan 1990 och är en urvalsundersökning bland 500 beslutsfattare i Europeiska storföretag. Undersökningen omfattar ett drygt tiotal delmått inom områdena marknad, arbetskraft och infrastruktur. Städerna rangordnas totalt och för respektive delmått.</a:t>
                      </a:r>
                    </a:p>
                    <a:p>
                      <a:r>
                        <a:rPr lang="sv-SE" sz="1400" kern="1200" noProof="0" dirty="0" smtClean="0">
                          <a:solidFill>
                            <a:schemeClr val="dk1"/>
                          </a:solidFill>
                          <a:latin typeface="+mn-lt"/>
                          <a:ea typeface="+mn-ea"/>
                          <a:cs typeface="+mn-cs"/>
                        </a:rPr>
                        <a:t>Stockholm hamnar på 16 plats av</a:t>
                      </a:r>
                      <a:r>
                        <a:rPr lang="sv-SE" sz="1400" kern="1200" baseline="0" noProof="0" dirty="0" smtClean="0">
                          <a:solidFill>
                            <a:schemeClr val="dk1"/>
                          </a:solidFill>
                          <a:latin typeface="+mn-lt"/>
                          <a:ea typeface="+mn-ea"/>
                          <a:cs typeface="+mn-cs"/>
                        </a:rPr>
                        <a:t> 36 städer. Före Stockholm återfinns större städer som London, Paris och Berlin, men även städer i samma storlekskategori som Stockholm, däribland Frankfurt, Düsseldorf och Zürich. </a:t>
                      </a:r>
                    </a:p>
                    <a:p>
                      <a:endParaRPr lang="sv-SE" sz="1400" kern="1200" baseline="0" noProof="0" dirty="0" smtClean="0">
                        <a:solidFill>
                          <a:schemeClr val="dk1"/>
                        </a:solidFill>
                        <a:latin typeface="+mn-lt"/>
                        <a:ea typeface="+mn-ea"/>
                        <a:cs typeface="+mn-cs"/>
                      </a:endParaRPr>
                    </a:p>
                    <a:p>
                      <a:endParaRPr lang="sv-SE" sz="14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dirty="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dirty="0" smtClean="0"/>
                        <a:t>Antal</a:t>
                      </a:r>
                      <a:r>
                        <a:rPr lang="sv-SE" sz="1600" b="1" baseline="0" dirty="0" smtClean="0"/>
                        <a:t> städer i rankingen: </a:t>
                      </a:r>
                      <a:r>
                        <a:rPr lang="sv-SE" sz="1600" b="0" baseline="0" dirty="0" smtClean="0"/>
                        <a:t>36</a:t>
                      </a: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Stockholms position: </a:t>
                      </a:r>
                      <a:r>
                        <a:rPr lang="sv-SE" sz="1600" b="0" baseline="0" dirty="0" smtClean="0"/>
                        <a:t>13</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Andel som Stockholm är bättre än: </a:t>
                      </a:r>
                      <a:r>
                        <a:rPr lang="sv-SE" sz="1600" baseline="0" dirty="0" smtClean="0"/>
                        <a:t>56%</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5616" name="Picture 2"/>
          <p:cNvPicPr>
            <a:picLocks noChangeAspect="1" noChangeArrowheads="1"/>
          </p:cNvPicPr>
          <p:nvPr/>
        </p:nvPicPr>
        <p:blipFill>
          <a:blip r:embed="rId2" cstate="print"/>
          <a:srcRect l="10571" t="37604" r="53879" b="46996"/>
          <a:stretch>
            <a:fillRect/>
          </a:stretch>
        </p:blipFill>
        <p:spPr bwMode="auto">
          <a:xfrm>
            <a:off x="574675" y="2095500"/>
            <a:ext cx="38179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en-US" sz="1600" b="1" kern="1200" dirty="0" smtClean="0">
                          <a:solidFill>
                            <a:schemeClr val="lt1"/>
                          </a:solidFill>
                          <a:latin typeface="+mn-lt"/>
                          <a:ea typeface="+mn-ea"/>
                          <a:cs typeface="+mn-cs"/>
                        </a:rPr>
                        <a:t>The International Congress and Convention Association: Ranking</a:t>
                      </a:r>
                      <a:endParaRPr lang="en-US"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sz="1600" kern="1200" dirty="0" smtClean="0">
                        <a:solidFill>
                          <a:schemeClr val="dk1"/>
                        </a:solidFill>
                        <a:latin typeface="+mn-lt"/>
                        <a:ea typeface="+mn-ea"/>
                        <a:cs typeface="+mn-cs"/>
                      </a:endParaRPr>
                    </a:p>
                    <a:p>
                      <a:r>
                        <a:rPr lang="sv-SE" sz="1600" kern="1200" noProof="0" dirty="0" smtClean="0">
                          <a:solidFill>
                            <a:schemeClr val="dk1"/>
                          </a:solidFill>
                          <a:latin typeface="+mn-lt"/>
                          <a:ea typeface="+mn-ea"/>
                          <a:cs typeface="+mn-cs"/>
                        </a:rPr>
                        <a:t>ICCA genomför årligen en global ranking av städer baserat på antal internationella möten och antalet</a:t>
                      </a:r>
                      <a:r>
                        <a:rPr lang="sv-SE" sz="1600" kern="1200" baseline="0" noProof="0" dirty="0" smtClean="0">
                          <a:solidFill>
                            <a:schemeClr val="dk1"/>
                          </a:solidFill>
                          <a:latin typeface="+mn-lt"/>
                          <a:ea typeface="+mn-ea"/>
                          <a:cs typeface="+mn-cs"/>
                        </a:rPr>
                        <a:t> </a:t>
                      </a:r>
                      <a:r>
                        <a:rPr lang="sv-SE" sz="1600" kern="1200" baseline="0" noProof="0" dirty="0" err="1" smtClean="0">
                          <a:solidFill>
                            <a:schemeClr val="dk1"/>
                          </a:solidFill>
                          <a:latin typeface="+mn-lt"/>
                          <a:ea typeface="+mn-ea"/>
                          <a:cs typeface="+mn-cs"/>
                        </a:rPr>
                        <a:t>kongressdelgater</a:t>
                      </a:r>
                      <a:r>
                        <a:rPr lang="sv-SE" sz="1600" kern="1200" baseline="0" noProof="0" dirty="0" smtClean="0">
                          <a:solidFill>
                            <a:schemeClr val="dk1"/>
                          </a:solidFill>
                          <a:latin typeface="+mn-lt"/>
                          <a:ea typeface="+mn-ea"/>
                          <a:cs typeface="+mn-cs"/>
                        </a:rPr>
                        <a:t> </a:t>
                      </a:r>
                      <a:r>
                        <a:rPr lang="sv-SE" sz="1600" kern="1200" noProof="0" dirty="0" smtClean="0">
                          <a:solidFill>
                            <a:schemeClr val="dk1"/>
                          </a:solidFill>
                          <a:latin typeface="+mn-lt"/>
                          <a:ea typeface="+mn-ea"/>
                          <a:cs typeface="+mn-cs"/>
                        </a:rPr>
                        <a:t> i dessa</a:t>
                      </a:r>
                      <a:r>
                        <a:rPr lang="sv-SE" sz="1600" kern="1200" baseline="0" noProof="0" dirty="0" smtClean="0">
                          <a:solidFill>
                            <a:schemeClr val="dk1"/>
                          </a:solidFill>
                          <a:latin typeface="+mn-lt"/>
                          <a:ea typeface="+mn-ea"/>
                          <a:cs typeface="+mn-cs"/>
                        </a:rPr>
                        <a:t> möten</a:t>
                      </a:r>
                      <a:r>
                        <a:rPr lang="sv-SE" sz="1600" kern="1200" noProof="0" dirty="0" smtClean="0">
                          <a:solidFill>
                            <a:schemeClr val="dk1"/>
                          </a:solidFill>
                          <a:latin typeface="+mn-lt"/>
                          <a:ea typeface="+mn-ea"/>
                          <a:cs typeface="+mn-cs"/>
                        </a:rPr>
                        <a:t>. I studien ingår möten som anordnas av internationella sammanslutningar och som på regelbunden basis roterar mellan minst tre länder. ICCA redovisar också ranking över antalet kongressdelegater. </a:t>
                      </a:r>
                    </a:p>
                    <a:p>
                      <a:r>
                        <a:rPr lang="sv-SE" sz="1600" kern="1200" dirty="0" smtClean="0">
                          <a:solidFill>
                            <a:schemeClr val="dk1"/>
                          </a:solidFill>
                          <a:latin typeface="+mn-lt"/>
                          <a:ea typeface="+mn-ea"/>
                          <a:cs typeface="+mn-cs"/>
                        </a:rPr>
                        <a:t>När det gäller antalet möten Stockholm har flera</a:t>
                      </a:r>
                      <a:r>
                        <a:rPr lang="sv-SE" sz="1600" kern="1200" baseline="0" dirty="0" smtClean="0">
                          <a:solidFill>
                            <a:schemeClr val="dk1"/>
                          </a:solidFill>
                          <a:latin typeface="+mn-lt"/>
                          <a:ea typeface="+mn-ea"/>
                          <a:cs typeface="+mn-cs"/>
                        </a:rPr>
                        <a:t> städer framför sig. Avgörande för den ekonomiska utvecklingen är dock antalet kongressdelegater.</a:t>
                      </a:r>
                    </a:p>
                    <a:p>
                      <a:endParaRPr lang="sv-SE" sz="1600" kern="1200" baseline="0" dirty="0" smtClean="0">
                        <a:solidFill>
                          <a:schemeClr val="dk1"/>
                        </a:solidFill>
                        <a:latin typeface="+mn-lt"/>
                        <a:ea typeface="+mn-ea"/>
                        <a:cs typeface="+mn-cs"/>
                      </a:endParaRPr>
                    </a:p>
                    <a:p>
                      <a:r>
                        <a:rPr lang="sv-SE" sz="1600" kern="1200" baseline="0" dirty="0" smtClean="0">
                          <a:solidFill>
                            <a:schemeClr val="tx1"/>
                          </a:solidFill>
                          <a:latin typeface="+mn-lt"/>
                          <a:ea typeface="+mn-ea"/>
                          <a:cs typeface="+mn-cs"/>
                        </a:rPr>
                        <a:t>Stockholms placering i Europa: 3 (av 18)</a:t>
                      </a:r>
                      <a:endParaRPr lang="sv-SE" sz="16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dirty="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dirty="0" smtClean="0"/>
                        <a:t>Antal</a:t>
                      </a:r>
                      <a:r>
                        <a:rPr lang="sv-SE" sz="1600" b="1" baseline="0" dirty="0" smtClean="0"/>
                        <a:t> städer i rankingen: </a:t>
                      </a:r>
                      <a:r>
                        <a:rPr lang="sv-SE" sz="1600" b="0" baseline="0" dirty="0" smtClean="0"/>
                        <a:t>29</a:t>
                      </a: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Stockholms position: </a:t>
                      </a:r>
                      <a:r>
                        <a:rPr lang="sv-SE" sz="1600" b="0" baseline="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Andel som Stockholm är bättre än: </a:t>
                      </a:r>
                      <a:r>
                        <a:rPr lang="sv-SE" sz="1600" baseline="0" dirty="0" smtClean="0"/>
                        <a:t>90%</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6640" name="Picture 2" descr="Go to the ICCA Homepage"/>
          <p:cNvPicPr>
            <a:picLocks noChangeAspect="1" noChangeArrowheads="1"/>
          </p:cNvPicPr>
          <p:nvPr/>
        </p:nvPicPr>
        <p:blipFill>
          <a:blip r:embed="rId2" cstate="print"/>
          <a:srcRect l="11681" t="17085" r="22916"/>
          <a:stretch>
            <a:fillRect/>
          </a:stretch>
        </p:blipFill>
        <p:spPr bwMode="auto">
          <a:xfrm>
            <a:off x="1474788" y="1617663"/>
            <a:ext cx="2017712" cy="198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sv-SE" sz="1600" b="1" kern="1200" noProof="0" dirty="0" err="1" smtClean="0">
                          <a:solidFill>
                            <a:schemeClr val="lt1"/>
                          </a:solidFill>
                          <a:latin typeface="+mn-lt"/>
                          <a:ea typeface="+mn-ea"/>
                          <a:cs typeface="+mn-cs"/>
                        </a:rPr>
                        <a:t>Mercer</a:t>
                      </a:r>
                      <a:r>
                        <a:rPr lang="sv-SE" sz="1600" b="1" kern="1200" noProof="0" dirty="0" smtClean="0">
                          <a:solidFill>
                            <a:schemeClr val="lt1"/>
                          </a:solidFill>
                          <a:latin typeface="+mn-lt"/>
                          <a:ea typeface="+mn-ea"/>
                          <a:cs typeface="+mn-cs"/>
                        </a:rPr>
                        <a:t>: </a:t>
                      </a:r>
                      <a:r>
                        <a:rPr lang="sv-SE" sz="1600" b="1" kern="1200" noProof="0" dirty="0" err="1" smtClean="0">
                          <a:solidFill>
                            <a:schemeClr val="lt1"/>
                          </a:solidFill>
                          <a:latin typeface="+mn-lt"/>
                          <a:ea typeface="+mn-ea"/>
                          <a:cs typeface="+mn-cs"/>
                        </a:rPr>
                        <a:t>Quality</a:t>
                      </a:r>
                      <a:r>
                        <a:rPr lang="sv-SE" sz="1600" b="1" kern="1200" noProof="0" dirty="0" smtClean="0">
                          <a:solidFill>
                            <a:schemeClr val="lt1"/>
                          </a:solidFill>
                          <a:latin typeface="+mn-lt"/>
                          <a:ea typeface="+mn-ea"/>
                          <a:cs typeface="+mn-cs"/>
                        </a:rPr>
                        <a:t> of </a:t>
                      </a:r>
                      <a:r>
                        <a:rPr lang="sv-SE" sz="1600" b="1" kern="1200" noProof="0" dirty="0" err="1" smtClean="0">
                          <a:solidFill>
                            <a:schemeClr val="lt1"/>
                          </a:solidFill>
                          <a:latin typeface="+mn-lt"/>
                          <a:ea typeface="+mn-ea"/>
                          <a:cs typeface="+mn-cs"/>
                        </a:rPr>
                        <a:t>living</a:t>
                      </a:r>
                      <a:endParaRPr lang="sv-SE" sz="1600" b="1" kern="1200" noProof="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sv-SE" sz="1600" kern="1200" noProof="0" dirty="0" smtClean="0">
                        <a:solidFill>
                          <a:schemeClr val="dk1"/>
                        </a:solidFill>
                        <a:latin typeface="+mn-lt"/>
                        <a:ea typeface="+mn-ea"/>
                        <a:cs typeface="+mn-cs"/>
                      </a:endParaRPr>
                    </a:p>
                    <a:p>
                      <a:r>
                        <a:rPr lang="sv-SE" sz="1400" kern="1200" noProof="0" dirty="0" smtClean="0">
                          <a:solidFill>
                            <a:schemeClr val="dk1"/>
                          </a:solidFill>
                          <a:latin typeface="+mn-lt"/>
                          <a:ea typeface="+mn-ea"/>
                          <a:cs typeface="+mn-cs"/>
                        </a:rPr>
                        <a:t>Konsultföretag som årligen genomför en global studie som rangordnar städers livskvalitet utifrån utlandsstationerade personers uppfattning. En mängd uppgifter samlas in inom områdena; politisk och social miljö, ekonomisk miljö, social och kulturell miljö, hälsa och sjukvård, tillgång till grundskolor, offentliga tjänster och infrastruktur, rekreation, tillgång till konsumentvaror, boende samt naturmiljö och klimat. Områdena vägs samman och skapar ett </a:t>
                      </a:r>
                      <a:r>
                        <a:rPr lang="sv-SE" sz="1400" kern="1200" noProof="0" dirty="0" err="1" smtClean="0">
                          <a:solidFill>
                            <a:schemeClr val="dk1"/>
                          </a:solidFill>
                          <a:latin typeface="+mn-lt"/>
                          <a:ea typeface="+mn-ea"/>
                          <a:cs typeface="+mn-cs"/>
                        </a:rPr>
                        <a:t>Quality</a:t>
                      </a:r>
                      <a:r>
                        <a:rPr lang="sv-SE" sz="1400" kern="1200" noProof="0" dirty="0" smtClean="0">
                          <a:solidFill>
                            <a:schemeClr val="dk1"/>
                          </a:solidFill>
                          <a:latin typeface="+mn-lt"/>
                          <a:ea typeface="+mn-ea"/>
                          <a:cs typeface="+mn-cs"/>
                        </a:rPr>
                        <a:t> of </a:t>
                      </a:r>
                      <a:r>
                        <a:rPr lang="sv-SE" sz="1400" kern="1200" noProof="0" dirty="0" err="1" smtClean="0">
                          <a:solidFill>
                            <a:schemeClr val="dk1"/>
                          </a:solidFill>
                          <a:latin typeface="+mn-lt"/>
                          <a:ea typeface="+mn-ea"/>
                          <a:cs typeface="+mn-cs"/>
                        </a:rPr>
                        <a:t>living-index</a:t>
                      </a:r>
                      <a:r>
                        <a:rPr lang="sv-SE" sz="1400" kern="1200" noProof="0" dirty="0" smtClean="0">
                          <a:solidFill>
                            <a:schemeClr val="dk1"/>
                          </a:solidFill>
                          <a:latin typeface="+mn-lt"/>
                          <a:ea typeface="+mn-ea"/>
                          <a:cs typeface="+mn-cs"/>
                        </a:rPr>
                        <a:t>. </a:t>
                      </a:r>
                    </a:p>
                    <a:p>
                      <a:endParaRPr lang="sv-SE" sz="1400" kern="120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noProof="0" dirty="0" smtClean="0">
                          <a:solidFill>
                            <a:schemeClr val="dk1"/>
                          </a:solidFill>
                          <a:latin typeface="+mn-lt"/>
                          <a:ea typeface="+mn-ea"/>
                          <a:cs typeface="+mn-cs"/>
                        </a:rPr>
                        <a:t>Stockholms</a:t>
                      </a:r>
                      <a:r>
                        <a:rPr lang="sv-SE" sz="1400" kern="1200" baseline="0" noProof="0" dirty="0" smtClean="0">
                          <a:solidFill>
                            <a:schemeClr val="dk1"/>
                          </a:solidFill>
                          <a:latin typeface="+mn-lt"/>
                          <a:ea typeface="+mn-ea"/>
                          <a:cs typeface="+mn-cs"/>
                        </a:rPr>
                        <a:t> placering är 20 av 221 städer i  hela världen. Listan domineras av europiska städer och toppas av Wien följt av Zürich och Genève.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kern="1200" baseline="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tx1"/>
                          </a:solidFill>
                          <a:latin typeface="+mn-lt"/>
                          <a:ea typeface="+mn-ea"/>
                          <a:cs typeface="+mn-cs"/>
                        </a:rPr>
                        <a:t>Stockholms placering i Europa: 13 (av 90)</a:t>
                      </a:r>
                      <a:endParaRPr lang="sv-SE"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kern="1200" dirty="0" smtClean="0">
                        <a:solidFill>
                          <a:srgbClr val="FF0000"/>
                        </a:solidFill>
                        <a:latin typeface="+mn-lt"/>
                        <a:ea typeface="+mn-ea"/>
                        <a:cs typeface="+mn-cs"/>
                      </a:endParaRPr>
                    </a:p>
                    <a:p>
                      <a:endParaRPr lang="sv-SE" sz="16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t>Antal</a:t>
                      </a:r>
                      <a:r>
                        <a:rPr lang="sv-SE" sz="1600" b="1" baseline="0" noProof="0" dirty="0" smtClean="0"/>
                        <a:t> städer i rankingen: </a:t>
                      </a:r>
                      <a:r>
                        <a:rPr lang="sv-SE" sz="1600" b="0" baseline="0" noProof="0" dirty="0" smtClean="0"/>
                        <a:t>221</a:t>
                      </a: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Stockholms position: </a:t>
                      </a:r>
                      <a:r>
                        <a:rPr lang="sv-SE" sz="1600" b="0" baseline="0" noProof="0" dirty="0" smtClean="0"/>
                        <a:t>20</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Andel som Stockholm är bättre än: </a:t>
                      </a:r>
                      <a:r>
                        <a:rPr lang="sv-SE" sz="1600" baseline="0" noProof="0" dirty="0" smtClean="0"/>
                        <a:t>91%</a:t>
                      </a:r>
                      <a:endParaRPr lang="sv-SE"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7664" name="Picture 1"/>
          <p:cNvPicPr>
            <a:picLocks noChangeAspect="1" noChangeArrowheads="1"/>
          </p:cNvPicPr>
          <p:nvPr/>
        </p:nvPicPr>
        <p:blipFill>
          <a:blip r:embed="rId2" cstate="print"/>
          <a:srcRect l="20584" t="17805" r="68385" b="78091"/>
          <a:stretch>
            <a:fillRect/>
          </a:stretch>
        </p:blipFill>
        <p:spPr bwMode="auto">
          <a:xfrm>
            <a:off x="625475" y="2179638"/>
            <a:ext cx="3716338"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915221"/>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en-US" sz="1800" b="1" kern="1200" dirty="0" smtClean="0">
                          <a:solidFill>
                            <a:schemeClr val="lt1"/>
                          </a:solidFill>
                          <a:latin typeface="+mn-lt"/>
                          <a:ea typeface="+mn-ea"/>
                          <a:cs typeface="+mn-cs"/>
                        </a:rPr>
                        <a:t>PWC: Cities of Opportunity</a:t>
                      </a:r>
                      <a:endParaRPr lang="en-US"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r>
                        <a:rPr lang="en-US" sz="1400" kern="1200" dirty="0" err="1" smtClean="0">
                          <a:solidFill>
                            <a:schemeClr val="dk1"/>
                          </a:solidFill>
                          <a:latin typeface="+mn-lt"/>
                          <a:ea typeface="+mn-ea"/>
                          <a:cs typeface="+mn-cs"/>
                        </a:rPr>
                        <a:t>Konsultföretag</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som</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årligen</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gör</a:t>
                      </a:r>
                      <a:r>
                        <a:rPr lang="en-US" sz="1400" kern="1200" dirty="0" smtClean="0">
                          <a:solidFill>
                            <a:schemeClr val="dk1"/>
                          </a:solidFill>
                          <a:latin typeface="+mn-lt"/>
                          <a:ea typeface="+mn-ea"/>
                          <a:cs typeface="+mn-cs"/>
                        </a:rPr>
                        <a:t> en </a:t>
                      </a:r>
                      <a:r>
                        <a:rPr lang="en-US" sz="1400" kern="1200" dirty="0" err="1" smtClean="0">
                          <a:solidFill>
                            <a:schemeClr val="dk1"/>
                          </a:solidFill>
                          <a:latin typeface="+mn-lt"/>
                          <a:ea typeface="+mn-ea"/>
                          <a:cs typeface="+mn-cs"/>
                        </a:rPr>
                        <a:t>undersökning</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av</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storstäders</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attraktivitet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tillväxtpotential</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Studien</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har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gjorts</a:t>
                      </a:r>
                      <a:r>
                        <a:rPr lang="en-US" sz="1400" kern="1200" dirty="0" smtClean="0">
                          <a:solidFill>
                            <a:schemeClr val="dk1"/>
                          </a:solidFill>
                          <a:latin typeface="+mn-lt"/>
                          <a:ea typeface="+mn-ea"/>
                          <a:cs typeface="+mn-cs"/>
                        </a:rPr>
                        <a:t> sedan 2008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omfattar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ett</a:t>
                      </a:r>
                      <a:r>
                        <a:rPr lang="en-US" sz="1400" kern="1200" dirty="0" smtClean="0">
                          <a:solidFill>
                            <a:schemeClr val="dk1"/>
                          </a:solidFill>
                          <a:latin typeface="+mn-lt"/>
                          <a:ea typeface="+mn-ea"/>
                          <a:cs typeface="+mn-cs"/>
                        </a:rPr>
                        <a:t> 60-tal </a:t>
                      </a:r>
                      <a:r>
                        <a:rPr lang="en-US" sz="1400" kern="1200" dirty="0" err="1" smtClean="0">
                          <a:solidFill>
                            <a:schemeClr val="dk1"/>
                          </a:solidFill>
                          <a:latin typeface="+mn-lt"/>
                          <a:ea typeface="+mn-ea"/>
                          <a:cs typeface="+mn-cs"/>
                        </a:rPr>
                        <a:t>indikatorer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baserat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på</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nationella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lokala</a:t>
                      </a:r>
                      <a:r>
                        <a:rPr lang="en-US" sz="1400" kern="1200" dirty="0" smtClean="0">
                          <a:solidFill>
                            <a:schemeClr val="dk1"/>
                          </a:solidFill>
                          <a:latin typeface="+mn-lt"/>
                          <a:ea typeface="+mn-ea"/>
                          <a:cs typeface="+mn-cs"/>
                        </a:rPr>
                        <a:t> data. </a:t>
                      </a:r>
                      <a:r>
                        <a:rPr lang="en-US" sz="1400" kern="1200" dirty="0" err="1" smtClean="0">
                          <a:solidFill>
                            <a:schemeClr val="dk1"/>
                          </a:solidFill>
                          <a:latin typeface="+mn-lt"/>
                          <a:ea typeface="+mn-ea"/>
                          <a:cs typeface="+mn-cs"/>
                        </a:rPr>
                        <a:t>Städerna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rangordnas</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totalt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tio</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olika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delområden</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intellektuellt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kapital</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innovation, </a:t>
                      </a:r>
                      <a:r>
                        <a:rPr lang="en-US" sz="1400" kern="1200" dirty="0" err="1" smtClean="0">
                          <a:solidFill>
                            <a:schemeClr val="dk1"/>
                          </a:solidFill>
                          <a:latin typeface="+mn-lt"/>
                          <a:ea typeface="+mn-ea"/>
                          <a:cs typeface="+mn-cs"/>
                        </a:rPr>
                        <a:t>hälsa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säkerhet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affärsklimat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teknologisk</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förmåga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demografi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levnadsvillkor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livsstilstillgångar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ekonomiskt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inflytande</a:t>
                      </a:r>
                      <a:r>
                        <a:rPr lang="en-US" sz="1400" kern="1200" dirty="0" smtClean="0">
                          <a:solidFill>
                            <a:schemeClr val="dk1"/>
                          </a:solidFill>
                          <a:latin typeface="+mn-lt"/>
                          <a:ea typeface="+mn-ea"/>
                          <a:cs typeface="+mn-cs"/>
                        </a:rPr>
                        <a:t>, transporter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infrastruktur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bostnader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samt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hållbarhet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Studien</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för</a:t>
                      </a:r>
                      <a:r>
                        <a:rPr lang="en-US" sz="1400" kern="1200" dirty="0" smtClean="0">
                          <a:solidFill>
                            <a:schemeClr val="dk1"/>
                          </a:solidFill>
                          <a:latin typeface="+mn-lt"/>
                          <a:ea typeface="+mn-ea"/>
                          <a:cs typeface="+mn-cs"/>
                        </a:rPr>
                        <a:t> 2011 </a:t>
                      </a:r>
                      <a:r>
                        <a:rPr lang="en-US" sz="1400" kern="1200" dirty="0" err="1" smtClean="0">
                          <a:solidFill>
                            <a:schemeClr val="dk1"/>
                          </a:solidFill>
                          <a:latin typeface="+mn-lt"/>
                          <a:ea typeface="+mn-ea"/>
                          <a:cs typeface="+mn-cs"/>
                        </a:rPr>
                        <a:t>omfattade</a:t>
                      </a:r>
                      <a:r>
                        <a:rPr lang="en-US" sz="1400" kern="1200" dirty="0" smtClean="0">
                          <a:solidFill>
                            <a:schemeClr val="dk1"/>
                          </a:solidFill>
                          <a:latin typeface="+mn-lt"/>
                          <a:ea typeface="+mn-ea"/>
                          <a:cs typeface="+mn-cs"/>
                        </a:rPr>
                        <a:t> 26 </a:t>
                      </a:r>
                      <a:r>
                        <a:rPr lang="en-US" sz="1400" kern="1200" dirty="0" err="1" smtClean="0">
                          <a:solidFill>
                            <a:schemeClr val="dk1"/>
                          </a:solidFill>
                          <a:latin typeface="+mn-lt"/>
                          <a:ea typeface="+mn-ea"/>
                          <a:cs typeface="+mn-cs"/>
                        </a:rPr>
                        <a:t>städer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varav</a:t>
                      </a:r>
                      <a:r>
                        <a:rPr lang="en-US" sz="1400" kern="1200" dirty="0" smtClean="0">
                          <a:solidFill>
                            <a:schemeClr val="dk1"/>
                          </a:solidFill>
                          <a:latin typeface="+mn-lt"/>
                          <a:ea typeface="+mn-ea"/>
                          <a:cs typeface="+mn-cs"/>
                        </a:rPr>
                        <a:t> ca 1/3-del </a:t>
                      </a:r>
                      <a:r>
                        <a:rPr lang="en-US" sz="1400" kern="1200" dirty="0" err="1" smtClean="0">
                          <a:solidFill>
                            <a:schemeClr val="dk1"/>
                          </a:solidFill>
                          <a:latin typeface="+mn-lt"/>
                          <a:ea typeface="+mn-ea"/>
                          <a:cs typeface="+mn-cs"/>
                        </a:rPr>
                        <a: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Europa</a:t>
                      </a:r>
                      <a:r>
                        <a:rPr lang="en-US" sz="1400" kern="1200" dirty="0" smtClean="0">
                          <a:solidFill>
                            <a:schemeClr val="dk1"/>
                          </a:solidFill>
                          <a:latin typeface="+mn-lt"/>
                          <a:ea typeface="+mn-ea"/>
                          <a:cs typeface="+mn-cs"/>
                        </a:rPr>
                        <a:t>.</a:t>
                      </a:r>
                    </a:p>
                    <a:p>
                      <a:endParaRPr lang="sv-SE" sz="1400" kern="120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noProof="0" dirty="0" smtClean="0">
                          <a:solidFill>
                            <a:schemeClr val="dk1"/>
                          </a:solidFill>
                          <a:latin typeface="+mn-lt"/>
                          <a:ea typeface="+mn-ea"/>
                          <a:cs typeface="+mn-cs"/>
                        </a:rPr>
                        <a:t>Stockholms</a:t>
                      </a:r>
                      <a:r>
                        <a:rPr lang="sv-SE" sz="1400" kern="1200" baseline="0" noProof="0" dirty="0" smtClean="0">
                          <a:solidFill>
                            <a:schemeClr val="dk1"/>
                          </a:solidFill>
                          <a:latin typeface="+mn-lt"/>
                          <a:ea typeface="+mn-ea"/>
                          <a:cs typeface="+mn-cs"/>
                        </a:rPr>
                        <a:t> placering är 4 av 27. Listan toppas av New York, Toronto och San Francisco .</a:t>
                      </a: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baseline="0" noProof="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tx1"/>
                          </a:solidFill>
                          <a:latin typeface="+mn-lt"/>
                          <a:ea typeface="+mn-ea"/>
                          <a:cs typeface="+mn-cs"/>
                        </a:rPr>
                        <a:t>Stockholms placering i Europa: 1 (av 7)</a:t>
                      </a:r>
                      <a:endParaRPr lang="sv-SE" sz="140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kern="1200" noProof="0" dirty="0" smtClean="0">
                        <a:solidFill>
                          <a:schemeClr val="dk1"/>
                        </a:solidFill>
                        <a:latin typeface="+mn-lt"/>
                        <a:ea typeface="+mn-ea"/>
                        <a:cs typeface="+mn-cs"/>
                      </a:endParaRPr>
                    </a:p>
                    <a:p>
                      <a:endParaRPr lang="sv-SE" sz="16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t>Antal</a:t>
                      </a:r>
                      <a:r>
                        <a:rPr lang="sv-SE" sz="1600" b="1" baseline="0" noProof="0" dirty="0" smtClean="0"/>
                        <a:t> städer i rankingen: </a:t>
                      </a:r>
                      <a:r>
                        <a:rPr lang="sv-SE" sz="1600" b="0" baseline="0" noProof="0" dirty="0" smtClean="0"/>
                        <a:t>27</a:t>
                      </a: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Stockholms position: </a:t>
                      </a:r>
                      <a:r>
                        <a:rPr lang="sv-SE" sz="1600" b="0" baseline="0" noProof="0" dirty="0" smtClean="0"/>
                        <a:t>4</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Andel som Stockholm är bättre än: </a:t>
                      </a:r>
                      <a:r>
                        <a:rPr lang="sv-SE" sz="1600" b="0" baseline="0" noProof="0" dirty="0" smtClean="0"/>
                        <a:t>85</a:t>
                      </a:r>
                      <a:r>
                        <a:rPr lang="sv-SE" sz="1600" baseline="0" noProof="0" dirty="0" smtClean="0"/>
                        <a:t>%</a:t>
                      </a:r>
                      <a:endParaRPr lang="sv-SE"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9712" name="Picture 2" descr="http://www.pwc.com/en_GX/webadmin/assets/image/pwclogo.gif">
            <a:hlinkClick r:id="rId2"/>
          </p:cNvPr>
          <p:cNvPicPr>
            <a:picLocks noChangeAspect="1" noChangeArrowheads="1"/>
          </p:cNvPicPr>
          <p:nvPr/>
        </p:nvPicPr>
        <p:blipFill>
          <a:blip r:embed="rId3" cstate="print"/>
          <a:srcRect/>
          <a:stretch>
            <a:fillRect/>
          </a:stretch>
        </p:blipFill>
        <p:spPr bwMode="auto">
          <a:xfrm>
            <a:off x="1244600" y="1662113"/>
            <a:ext cx="2478088" cy="189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allong">
  <a:themeElements>
    <a:clrScheme name="Ballong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Ballo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ng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Ballong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Globen">
  <a:themeElements>
    <a:clrScheme name="Globen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Glob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n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Globen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rusell">
  <a:themeElements>
    <a:clrScheme name="Karusell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Karuse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rusell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Karusell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usfasad">
  <a:themeElements>
    <a:clrScheme name="Husfasad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Husfas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usfasad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Husfasad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ottet">
  <a:themeElements>
    <a:clrScheme name="Slotte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lot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otte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lotte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ötorget">
  <a:themeElements>
    <a:clrScheme name="Hötorge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Hötorg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ötorge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Hötorge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åtar">
  <a:themeElements>
    <a:clrScheme name="Båtar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Båt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åtar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Båtar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at">
  <a:themeElements>
    <a:clrScheme name="Fa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F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Fa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att">
  <a:themeElements>
    <a:clrScheme name="Nat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Na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t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Nat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offa">
  <a:themeElements>
    <a:clrScheme name="Soffa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of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ffa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offa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sbr_ppt_darker</Template>
  <TotalTime>3472</TotalTime>
  <Words>1222</Words>
  <Application>Microsoft Office PowerPoint</Application>
  <PresentationFormat>Bildspel på skärmen (4:3)</PresentationFormat>
  <Paragraphs>185</Paragraphs>
  <Slides>12</Slides>
  <Notes>0</Notes>
  <HiddenSlides>0</HiddenSlides>
  <MMClips>0</MMClips>
  <ScaleCrop>false</ScaleCrop>
  <HeadingPairs>
    <vt:vector size="4" baseType="variant">
      <vt:variant>
        <vt:lpstr>Tema</vt:lpstr>
      </vt:variant>
      <vt:variant>
        <vt:i4>11</vt:i4>
      </vt:variant>
      <vt:variant>
        <vt:lpstr>Bildrubriker</vt:lpstr>
      </vt:variant>
      <vt:variant>
        <vt:i4>12</vt:i4>
      </vt:variant>
    </vt:vector>
  </HeadingPairs>
  <TitlesOfParts>
    <vt:vector size="23" baseType="lpstr">
      <vt:lpstr>sbr_ppt_darker</vt:lpstr>
      <vt:lpstr>Karusell</vt:lpstr>
      <vt:lpstr>Husfasad</vt:lpstr>
      <vt:lpstr>Slottet</vt:lpstr>
      <vt:lpstr>Hötorget</vt:lpstr>
      <vt:lpstr>Båtar</vt:lpstr>
      <vt:lpstr>Fat</vt:lpstr>
      <vt:lpstr>Natt</vt:lpstr>
      <vt:lpstr>Soffa</vt:lpstr>
      <vt:lpstr>Ballong</vt:lpstr>
      <vt:lpstr>Globen</vt:lpstr>
      <vt:lpstr>Flermålsanalys Stockholms placeringar i olika rankingar</vt:lpstr>
      <vt:lpstr>Multiple-goal analysis Stockholm's placement in various rankings</vt:lpstr>
      <vt:lpstr>Bild 3</vt:lpstr>
      <vt:lpstr>Bild 4</vt:lpstr>
      <vt:lpstr>Bild 5</vt:lpstr>
      <vt:lpstr>Bild 6</vt:lpstr>
      <vt:lpstr>Bild 7</vt:lpstr>
      <vt:lpstr>Bild 8</vt:lpstr>
      <vt:lpstr>Bild 9</vt:lpstr>
      <vt:lpstr>Bild 10</vt:lpstr>
      <vt:lpstr>Bild 11</vt:lpstr>
      <vt:lpstr>Bild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Gunilla Lundstrom</dc:creator>
  <cp:lastModifiedBy>Lena Häggdahl</cp:lastModifiedBy>
  <cp:revision>173</cp:revision>
  <dcterms:created xsi:type="dcterms:W3CDTF">2011-05-13T09:25:25Z</dcterms:created>
  <dcterms:modified xsi:type="dcterms:W3CDTF">2012-11-06T12:46:49Z</dcterms:modified>
</cp:coreProperties>
</file>