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5" r:id="rId2"/>
    <p:sldMasterId id="2147483682" r:id="rId3"/>
    <p:sldMasterId id="2147483691" r:id="rId4"/>
    <p:sldMasterId id="2147483700" r:id="rId5"/>
  </p:sldMasterIdLst>
  <p:notesMasterIdLst>
    <p:notesMasterId r:id="rId10"/>
  </p:notesMasterIdLst>
  <p:sldIdLst>
    <p:sldId id="256" r:id="rId6"/>
    <p:sldId id="258" r:id="rId7"/>
    <p:sldId id="259" r:id="rId8"/>
    <p:sldId id="260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9" d="100"/>
          <a:sy n="89" d="100"/>
        </p:scale>
        <p:origin x="-534" y="-7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9B352-72F8-44E1-919D-977BCDFE6BC6}" type="datetimeFigureOut">
              <a:rPr lang="sv-SE" smtClean="0"/>
              <a:pPr/>
              <a:t>2012-11-08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5DB9-A591-4E7B-AAC4-2654228CE55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								Deadline	</a:t>
            </a:r>
            <a:r>
              <a:rPr lang="sv-SE" baseline="0" dirty="0" smtClean="0"/>
              <a:t>          Status       Ansvar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D5DB9-A591-4E7B-AAC4-2654228CE55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								Deadline	</a:t>
            </a:r>
            <a:r>
              <a:rPr lang="sv-SE" baseline="0" dirty="0" smtClean="0"/>
              <a:t>          Status       Ansvar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D5DB9-A591-4E7B-AAC4-2654228CE55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</p:spPr>
        <p:txBody>
          <a:bodyPr/>
          <a:lstStyle/>
          <a:p>
            <a:fld id="{A70BE8A6-9031-4D26-8D3A-27A6275C6054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5" descr="4par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875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9"/>
          <p:cNvSpPr>
            <a:spLocks noChangeArrowheads="1"/>
          </p:cNvSpPr>
          <p:nvPr userDrawn="1"/>
        </p:nvSpPr>
        <p:spPr bwMode="auto">
          <a:xfrm>
            <a:off x="0" y="3141663"/>
            <a:ext cx="9144000" cy="172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332898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/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6"/>
            <a:ext cx="7524750" cy="66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1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3D645D30-2B26-4B7C-B70B-AA100304B3BF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7" descr="Stockholmskarta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875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9"/>
          <p:cNvSpPr>
            <a:spLocks noChangeArrowheads="1"/>
          </p:cNvSpPr>
          <p:nvPr userDrawn="1"/>
        </p:nvSpPr>
        <p:spPr bwMode="auto">
          <a:xfrm>
            <a:off x="0" y="3141663"/>
            <a:ext cx="9144000" cy="172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332898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/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6"/>
            <a:ext cx="7524750" cy="66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0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094DC6C4-9212-4E96-96F4-64AA856363E1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6"/>
          <p:cNvSpPr>
            <a:spLocks noChangeArrowheads="1"/>
          </p:cNvSpPr>
          <p:nvPr userDrawn="1"/>
        </p:nvSpPr>
        <p:spPr bwMode="auto">
          <a:xfrm>
            <a:off x="0" y="790453"/>
            <a:ext cx="9144000" cy="5688012"/>
          </a:xfrm>
          <a:prstGeom prst="rect">
            <a:avLst/>
          </a:prstGeom>
          <a:solidFill>
            <a:srgbClr val="FFDF1A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10" name="Bildobjekt 9" descr="v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3717032"/>
            <a:ext cx="9144000" cy="3358896"/>
          </a:xfrm>
          <a:prstGeom prst="rect">
            <a:avLst/>
          </a:prstGeom>
        </p:spPr>
      </p:pic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232235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rgbClr val="0070C0"/>
                </a:solidFill>
              </a:defRPr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809625" y="313039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8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5E05C69A-4231-413C-9417-5B2CB87EE9E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6"/>
          <p:cNvSpPr>
            <a:spLocks noChangeArrowheads="1"/>
          </p:cNvSpPr>
          <p:nvPr userDrawn="1"/>
        </p:nvSpPr>
        <p:spPr bwMode="auto">
          <a:xfrm>
            <a:off x="0" y="790453"/>
            <a:ext cx="9144000" cy="5688012"/>
          </a:xfrm>
          <a:prstGeom prst="rect">
            <a:avLst/>
          </a:prstGeom>
          <a:solidFill>
            <a:srgbClr val="FFDF1A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232235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rgbClr val="0070C0"/>
                </a:solidFill>
              </a:defRPr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313039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0" name="Bildobjekt 7" descr="stadsiluett_gulbakgrund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70437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728B0A4D-ED2C-4BA3-B7A9-53DCE6E46A3A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6"/>
          <p:cNvSpPr>
            <a:spLocks noChangeArrowheads="1"/>
          </p:cNvSpPr>
          <p:nvPr userDrawn="1"/>
        </p:nvSpPr>
        <p:spPr bwMode="auto">
          <a:xfrm>
            <a:off x="0" y="790453"/>
            <a:ext cx="9144000" cy="5688012"/>
          </a:xfrm>
          <a:prstGeom prst="rect">
            <a:avLst/>
          </a:prstGeom>
          <a:solidFill>
            <a:srgbClr val="FFDF1A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8" name="Bildobjekt 6" descr="Människor_gulbakgrun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74539"/>
            <a:ext cx="9144000" cy="348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232235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rgbClr val="0070C0"/>
                </a:solidFill>
              </a:defRPr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313039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1904945E-2612-4DA5-920F-30042646002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27F5DB54-E88A-4418-A8EA-D347CE78516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2B90-4A7D-4BE0-9777-2386F65FD48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EDFE6-3BE9-4FC6-B119-8FAAFCDEBEE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67A750-F493-4F9A-BD79-7DD1FCE17BF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E8F2F7-75E1-4FC5-BE71-1165A278E71E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174-2EB0-4C4C-A04A-FC3D295580C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554AE3-7DD9-4275-86E0-45303642FF3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B661-379A-4049-9545-852EDF727EF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2B21-E625-4274-8B48-5AC8D1764FAD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19796321-B129-4CFC-B564-A6E966B821E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105-4CD1-4C04-BBDE-B340F8E7C01E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DA8883-F1B5-4FF9-8218-0AD26F0083E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C4DDCF-4FDD-4F16-9C5E-8D7660B18C24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E7032EB-EBE0-4DAC-802C-4359D5FD8E8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5A1548-6188-4776-9382-C24D69D3C22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0AA0-5F30-4793-A26F-54B736DE5A7D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8C9072-FE2A-4504-A502-5F424B76092C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F1D3-B1B6-4E70-8078-8AF356F9A56A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284E5C51-3191-45BE-AC17-DB49ADCD7E3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9EC-2B41-44C8-983A-B31FFFBC6A2C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1B4C93-F4DD-464D-94CC-EBC89F32E18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2E01C62-ADA4-47D9-8625-638F65017CD1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2621A5E-836A-49B7-9576-6F8B1A1B726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2556C4-D254-4F21-95BD-242F0ED0AC2C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CFD2-8CB4-413E-BEA6-A80DA6C814F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261-D78B-43C7-8A6A-9FE415EE16E2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DC5327-0C6F-4651-89DC-4DA52625CB8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B822D-42B2-4222-92DD-8B18DD851C60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37835F-F9EC-456A-9192-DC8E71F9AC9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4629-9D5C-4223-8718-AC634DA72E2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F21-7254-4C09-A101-0B709F68A2FD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7" descr="biogasbuss[1]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875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9"/>
          <p:cNvSpPr>
            <a:spLocks noChangeArrowheads="1"/>
          </p:cNvSpPr>
          <p:nvPr userDrawn="1"/>
        </p:nvSpPr>
        <p:spPr bwMode="auto">
          <a:xfrm>
            <a:off x="0" y="3141663"/>
            <a:ext cx="9144000" cy="172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332898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 baseline="0"/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6"/>
            <a:ext cx="7524750" cy="66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1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47AA3F15-7AB3-40A7-B4D3-E2B4077CE0D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71FCBF79-ADEC-4468-BB51-570550A270B9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81" r:id="rId6"/>
    <p:sldLayoutId id="2147483673" r:id="rId7"/>
    <p:sldLayoutId id="2147483674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F85AC3A3-1BCC-4EE4-8216-978052ED479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709" r:id="rId4"/>
    <p:sldLayoutId id="2147483679" r:id="rId5"/>
    <p:sldLayoutId id="2147483680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all" baseline="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70C160E-BE03-4574-8934-53F3E86DED9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1C95832-8248-4109-B145-50B3F3666BE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3009971-C898-4C80-B950-E64526CF7101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Handlingsplan med åtgärder/aktiviteter utifrån uppföljning av bostad med särskild stöd och service enligt LSS</a:t>
            </a:r>
            <a:endParaRPr lang="sv-SE" sz="2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Tensta grupp- och servicebostäder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E820-827E-40D5-9B8A-13CD7F4F985C}" type="datetime1">
              <a:rPr lang="sv-SE" smtClean="0"/>
              <a:pPr/>
              <a:t>2012-11-08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D9DB9EAD-8AEE-40D8-9837-BCC6D60FAFF3}" type="slidenum">
              <a:rPr lang="sv-SE" smtClean="0"/>
              <a:pPr/>
              <a:t>1</a:t>
            </a:fld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90" name="Group 234"/>
          <p:cNvGraphicFramePr>
            <a:graphicFrameLocks noGrp="1"/>
          </p:cNvGraphicFramePr>
          <p:nvPr/>
        </p:nvGraphicFramePr>
        <p:xfrm>
          <a:off x="611188" y="258183"/>
          <a:ext cx="8281292" cy="6600675"/>
        </p:xfrm>
        <a:graphic>
          <a:graphicData uri="http://schemas.openxmlformats.org/drawingml/2006/table">
            <a:tbl>
              <a:tblPr/>
              <a:tblGrid>
                <a:gridCol w="4794854"/>
                <a:gridCol w="1378881"/>
                <a:gridCol w="1090613"/>
                <a:gridCol w="1016944"/>
              </a:tblGrid>
              <a:tr h="375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Aktivitet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Deadline</a:t>
                      </a:r>
                      <a:endParaRPr kumimoji="0" lang="en-US" sz="10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Ansvarig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43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Ledningen och personal</a:t>
                      </a:r>
                      <a:endParaRPr kumimoji="0" lang="sv-S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Enheten deltar i Forum Carpe som bl.a. har till syfte att kompetensutveckla de chefer som saknar adekvat högskoleutbildning.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 har påbörjat högskolekursen, 7,5hp ”Att leda verksamhetsutveckling”.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Bitr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enhetschef är antagen till högskoleutbildning 7,5hp ”LSS Lagstiftning och värdegrund.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Bitr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chef genomför chefskörkortet i Stadens regi.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Enheten avser att delta i 2013 års kompetensutveckling i Forum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Carpes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regi</a:t>
                      </a:r>
                      <a:endParaRPr kumimoji="0" lang="sv-SE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Kompetensutvecklingsplan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upprättas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för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enheten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Individuella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kompetensutvecklingsplaner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upprättas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under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medarbetarsamtalen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Delar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personalen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deltar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I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språk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 och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kompetensutvecklingsprojektetprojektet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Arbetsam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till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syfte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att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öka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den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språkliga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och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professionella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kompetensen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Rutin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för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introduktion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nyanställda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upprättas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samarbete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med Spånga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grupp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 och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servicebostäder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Extern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handledning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sätts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in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vid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behov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Dokumentation</a:t>
                      </a:r>
                      <a:endParaRPr kumimoji="0" lang="en-US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Brandsäkra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arkivskåp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köps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in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på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investeringsbudgeten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2013-03-31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2012-12-31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2012-12-31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2012-12-31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2012-12-31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2012-12-31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2013-02-28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2012-12-31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2013-01-31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Avdelnings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-chef,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enhetschef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7" name="Text Box 64"/>
          <p:cNvSpPr txBox="1">
            <a:spLocks noChangeArrowheads="1"/>
          </p:cNvSpPr>
          <p:nvPr/>
        </p:nvSpPr>
        <p:spPr bwMode="auto">
          <a:xfrm>
            <a:off x="695325" y="6342063"/>
            <a:ext cx="5392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* RACI: responsible, accountable, consulted, informed</a:t>
            </a:r>
          </a:p>
        </p:txBody>
      </p:sp>
      <p:sp>
        <p:nvSpPr>
          <p:cNvPr id="2098" name="Rectangle 83"/>
          <p:cNvSpPr>
            <a:spLocks noChangeArrowheads="1"/>
          </p:cNvSpPr>
          <p:nvPr/>
        </p:nvSpPr>
        <p:spPr bwMode="auto">
          <a:xfrm>
            <a:off x="0" y="1772529"/>
            <a:ext cx="7378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2400">
              <a:solidFill>
                <a:schemeClr val="tx2"/>
              </a:solidFill>
            </a:endParaRPr>
          </a:p>
        </p:txBody>
      </p:sp>
      <p:sp>
        <p:nvSpPr>
          <p:cNvPr id="2099" name="Text Box 180"/>
          <p:cNvSpPr txBox="1">
            <a:spLocks noChangeArrowheads="1"/>
          </p:cNvSpPr>
          <p:nvPr/>
        </p:nvSpPr>
        <p:spPr bwMode="auto">
          <a:xfrm>
            <a:off x="5464175" y="6281738"/>
            <a:ext cx="176213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2100" name="Text Box 181"/>
          <p:cNvSpPr txBox="1">
            <a:spLocks noChangeArrowheads="1"/>
          </p:cNvSpPr>
          <p:nvPr/>
        </p:nvSpPr>
        <p:spPr bwMode="auto">
          <a:xfrm>
            <a:off x="5464175" y="6064250"/>
            <a:ext cx="176213" cy="1428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2102" name="Text Box 183"/>
          <p:cNvSpPr txBox="1">
            <a:spLocks noChangeArrowheads="1"/>
          </p:cNvSpPr>
          <p:nvPr/>
        </p:nvSpPr>
        <p:spPr bwMode="auto">
          <a:xfrm>
            <a:off x="5591175" y="624522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Påbörjad</a:t>
            </a:r>
            <a:endParaRPr lang="en-US" sz="1000"/>
          </a:p>
        </p:txBody>
      </p:sp>
      <p:sp>
        <p:nvSpPr>
          <p:cNvPr id="2103" name="Text Box 184"/>
          <p:cNvSpPr txBox="1">
            <a:spLocks noChangeArrowheads="1"/>
          </p:cNvSpPr>
          <p:nvPr/>
        </p:nvSpPr>
        <p:spPr bwMode="auto">
          <a:xfrm>
            <a:off x="5464175" y="6497638"/>
            <a:ext cx="176213" cy="142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2104" name="Text Box 185"/>
          <p:cNvSpPr txBox="1">
            <a:spLocks noChangeArrowheads="1"/>
          </p:cNvSpPr>
          <p:nvPr/>
        </p:nvSpPr>
        <p:spPr bwMode="auto">
          <a:xfrm>
            <a:off x="5591175" y="6461125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Ej påbörjad</a:t>
            </a:r>
            <a:endParaRPr lang="en-US" sz="100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8EE-C2E8-4C1D-A35D-ADF8F728DD60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77" name="Group 297"/>
          <p:cNvGraphicFramePr>
            <a:graphicFrameLocks noGrp="1"/>
          </p:cNvGraphicFramePr>
          <p:nvPr/>
        </p:nvGraphicFramePr>
        <p:xfrm>
          <a:off x="684213" y="182880"/>
          <a:ext cx="8104785" cy="5221639"/>
        </p:xfrm>
        <a:graphic>
          <a:graphicData uri="http://schemas.openxmlformats.org/drawingml/2006/table">
            <a:tbl>
              <a:tblPr/>
              <a:tblGrid>
                <a:gridCol w="4652110"/>
                <a:gridCol w="1339031"/>
                <a:gridCol w="1058367"/>
                <a:gridCol w="1055277"/>
              </a:tblGrid>
              <a:tr h="328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Aktivitet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Deadline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Ansvarig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5867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sv-SE" sz="1200" b="1" u="sng" dirty="0" smtClean="0">
                          <a:latin typeface="Arial" pitchFamily="34" charset="0"/>
                          <a:cs typeface="Arial" pitchFamily="34" charset="0"/>
                        </a:rPr>
                        <a:t>Dokumentation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Genomförandeplaner uppdateras. Alla brukare ska vara delaktiga i upprättandet av genomförandeplanerna, Genomförandeplan ska vara upprättad två veckor efter beställningen och innehållet i insatsen ska bli tydligare.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Metodutveckling i journalföring</a:t>
                      </a:r>
                    </a:p>
                    <a:p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2012-12-31</a:t>
                      </a:r>
                    </a:p>
                    <a:p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2013-03-31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000" dirty="0" smtClean="0">
                          <a:latin typeface="Arial" pitchFamily="34" charset="0"/>
                          <a:cs typeface="Arial" pitchFamily="34" charset="0"/>
                        </a:rPr>
                        <a:t>Enhetschef</a:t>
                      </a:r>
                    </a:p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000" dirty="0" smtClean="0">
                          <a:latin typeface="Arial" pitchFamily="34" charset="0"/>
                          <a:cs typeface="Arial" pitchFamily="34" charset="0"/>
                        </a:rPr>
                        <a:t>Enhetschef</a:t>
                      </a:r>
                    </a:p>
                    <a:p>
                      <a:endParaRPr lang="sv-SE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sv-SE" sz="1200" b="1" u="sng" baseline="0" dirty="0" smtClean="0">
                          <a:latin typeface="Arial" pitchFamily="34" charset="0"/>
                          <a:cs typeface="Arial" pitchFamily="34" charset="0"/>
                        </a:rPr>
                        <a:t>Samarbete med beställaren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u="none" baseline="0" dirty="0" smtClean="0">
                          <a:latin typeface="Arial" pitchFamily="34" charset="0"/>
                          <a:cs typeface="Arial" pitchFamily="34" charset="0"/>
                        </a:rPr>
                        <a:t>Rutiner för underrättelse till biståndshandläggare om väsentliga förändringar hos den enskilde upprättas.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u="none" baseline="0" dirty="0" smtClean="0">
                          <a:latin typeface="Arial" pitchFamily="34" charset="0"/>
                          <a:cs typeface="Arial" pitchFamily="34" charset="0"/>
                        </a:rPr>
                        <a:t>Beställarenheten bjuds in till ett dialogmöte angående ansvarsfördelningen mellan utförare och beställare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u="none" baseline="0" dirty="0" smtClean="0">
                          <a:latin typeface="Arial" pitchFamily="34" charset="0"/>
                          <a:cs typeface="Arial" pitchFamily="34" charset="0"/>
                        </a:rPr>
                        <a:t>Vidareutveckling av metoder görs i samarbete med gruppbostädernas personal.</a:t>
                      </a:r>
                    </a:p>
                    <a:p>
                      <a:endParaRPr lang="sv-SE" sz="1200" u="sng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u="none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2012-12-31</a:t>
                      </a:r>
                    </a:p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200" dirty="0" smtClean="0">
                          <a:latin typeface="Arial" pitchFamily="34" charset="0"/>
                          <a:cs typeface="Arial" pitchFamily="34" charset="0"/>
                        </a:rPr>
                        <a:t>2013-02-28</a:t>
                      </a:r>
                    </a:p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200" dirty="0" smtClean="0">
                          <a:latin typeface="Arial" pitchFamily="34" charset="0"/>
                          <a:cs typeface="Arial" pitchFamily="34" charset="0"/>
                        </a:rPr>
                        <a:t>2013-03-31</a:t>
                      </a:r>
                      <a:endParaRPr lang="sv-S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smtClean="0"/>
                        <a:t>Enhetschef</a:t>
                      </a:r>
                    </a:p>
                    <a:p>
                      <a:endParaRPr lang="sv-SE" sz="1000" dirty="0" smtClean="0"/>
                    </a:p>
                    <a:p>
                      <a:endParaRPr lang="sv-SE" sz="1000" dirty="0" smtClean="0"/>
                    </a:p>
                    <a:p>
                      <a:endParaRPr lang="sv-SE" sz="1000" dirty="0" smtClean="0"/>
                    </a:p>
                    <a:p>
                      <a:r>
                        <a:rPr lang="sv-SE" sz="1000" dirty="0" smtClean="0"/>
                        <a:t>Enhetschef</a:t>
                      </a:r>
                    </a:p>
                    <a:p>
                      <a:endParaRPr lang="sv-SE" sz="1000" dirty="0" smtClean="0"/>
                    </a:p>
                    <a:p>
                      <a:endParaRPr lang="sv-SE" sz="1000" dirty="0" smtClean="0"/>
                    </a:p>
                    <a:p>
                      <a:endParaRPr lang="sv-SE" sz="1000" dirty="0" smtClean="0"/>
                    </a:p>
                    <a:p>
                      <a:r>
                        <a:rPr lang="sv-SE" sz="1000" dirty="0" smtClean="0"/>
                        <a:t>Enhetschef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247">
                <a:tc>
                  <a:txBody>
                    <a:bodyPr/>
                    <a:lstStyle/>
                    <a:p>
                      <a:r>
                        <a:rPr lang="sv-SE" sz="1200" b="1" u="sng" dirty="0" smtClean="0">
                          <a:latin typeface="Arial" pitchFamily="34" charset="0"/>
                          <a:cs typeface="Arial" pitchFamily="34" charset="0"/>
                        </a:rPr>
                        <a:t>Stödperson och personal runt brukaren, rutiner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byte av stödperson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introduktion  av stödperson upprättas.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fastställa kontinuitet upprättas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fastställa behov av lägsta bemanning av personal </a:t>
                      </a:r>
                    </a:p>
                    <a:p>
                      <a:endParaRPr lang="sv-SE" sz="1200" u="none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200" dirty="0" smtClean="0">
                          <a:latin typeface="Arial" pitchFamily="34" charset="0"/>
                          <a:cs typeface="Arial" pitchFamily="34" charset="0"/>
                        </a:rPr>
                        <a:t>2012-12-31</a:t>
                      </a:r>
                      <a:endParaRPr lang="sv-S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 smtClean="0"/>
                    </a:p>
                    <a:p>
                      <a:endParaRPr lang="sv-SE" sz="1000" dirty="0" smtClean="0"/>
                    </a:p>
                    <a:p>
                      <a:r>
                        <a:rPr lang="sv-SE" sz="1000" dirty="0" smtClean="0"/>
                        <a:t>Enhetschef</a:t>
                      </a:r>
                    </a:p>
                    <a:p>
                      <a:endParaRPr lang="sv-SE" sz="1000" dirty="0" smtClean="0"/>
                    </a:p>
                    <a:p>
                      <a:r>
                        <a:rPr lang="sv-SE" sz="1000" dirty="0" smtClean="0"/>
                        <a:t>Enhetschef</a:t>
                      </a:r>
                    </a:p>
                    <a:p>
                      <a:r>
                        <a:rPr lang="sv-SE" sz="1000" dirty="0" smtClean="0"/>
                        <a:t>Enhetschef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1" name="Text Box 40"/>
          <p:cNvSpPr txBox="1">
            <a:spLocks noChangeArrowheads="1"/>
          </p:cNvSpPr>
          <p:nvPr/>
        </p:nvSpPr>
        <p:spPr bwMode="auto">
          <a:xfrm>
            <a:off x="630424" y="6244180"/>
            <a:ext cx="5392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* RACI: responsible, accountable, consulted, informed</a:t>
            </a:r>
          </a:p>
        </p:txBody>
      </p:sp>
      <p:sp>
        <p:nvSpPr>
          <p:cNvPr id="3112" name="Rectangle 96"/>
          <p:cNvSpPr>
            <a:spLocks noChangeArrowheads="1"/>
          </p:cNvSpPr>
          <p:nvPr/>
        </p:nvSpPr>
        <p:spPr bwMode="auto">
          <a:xfrm>
            <a:off x="539750" y="765175"/>
            <a:ext cx="7378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113" name="Text Box 206"/>
          <p:cNvSpPr txBox="1">
            <a:spLocks noChangeArrowheads="1"/>
          </p:cNvSpPr>
          <p:nvPr/>
        </p:nvSpPr>
        <p:spPr bwMode="auto">
          <a:xfrm>
            <a:off x="5464175" y="6281738"/>
            <a:ext cx="176213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4" name="Text Box 207"/>
          <p:cNvSpPr txBox="1">
            <a:spLocks noChangeArrowheads="1"/>
          </p:cNvSpPr>
          <p:nvPr/>
        </p:nvSpPr>
        <p:spPr bwMode="auto">
          <a:xfrm>
            <a:off x="5464175" y="6064250"/>
            <a:ext cx="176213" cy="1428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6" name="Text Box 209"/>
          <p:cNvSpPr txBox="1">
            <a:spLocks noChangeArrowheads="1"/>
          </p:cNvSpPr>
          <p:nvPr/>
        </p:nvSpPr>
        <p:spPr bwMode="auto">
          <a:xfrm>
            <a:off x="5591175" y="624522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Påbörjad</a:t>
            </a:r>
            <a:endParaRPr lang="en-US" sz="1000"/>
          </a:p>
        </p:txBody>
      </p:sp>
      <p:sp>
        <p:nvSpPr>
          <p:cNvPr id="3117" name="Text Box 210"/>
          <p:cNvSpPr txBox="1">
            <a:spLocks noChangeArrowheads="1"/>
          </p:cNvSpPr>
          <p:nvPr/>
        </p:nvSpPr>
        <p:spPr bwMode="auto">
          <a:xfrm>
            <a:off x="5464175" y="6497638"/>
            <a:ext cx="176213" cy="142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8" name="Text Box 211"/>
          <p:cNvSpPr txBox="1">
            <a:spLocks noChangeArrowheads="1"/>
          </p:cNvSpPr>
          <p:nvPr/>
        </p:nvSpPr>
        <p:spPr bwMode="auto">
          <a:xfrm>
            <a:off x="5591175" y="6461125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Ej påbörjad</a:t>
            </a:r>
            <a:endParaRPr lang="en-US" sz="100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1363-EB50-45D5-9037-623021459AE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77" name="Group 297"/>
          <p:cNvGraphicFramePr>
            <a:graphicFrameLocks noGrp="1"/>
          </p:cNvGraphicFramePr>
          <p:nvPr/>
        </p:nvGraphicFramePr>
        <p:xfrm>
          <a:off x="565879" y="268941"/>
          <a:ext cx="8147815" cy="5691473"/>
        </p:xfrm>
        <a:graphic>
          <a:graphicData uri="http://schemas.openxmlformats.org/drawingml/2006/table">
            <a:tbl>
              <a:tblPr/>
              <a:tblGrid>
                <a:gridCol w="4652110"/>
                <a:gridCol w="1339031"/>
                <a:gridCol w="1058367"/>
                <a:gridCol w="1098307"/>
              </a:tblGrid>
              <a:tr h="3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Aktivitet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Deadline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Ansvarig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79252">
                <a:tc>
                  <a:txBody>
                    <a:bodyPr/>
                    <a:lstStyle/>
                    <a:p>
                      <a:r>
                        <a:rPr lang="sv-SE" sz="1200" b="1" u="sng" dirty="0" smtClean="0">
                          <a:latin typeface="Arial" pitchFamily="34" charset="0"/>
                          <a:cs typeface="Arial" pitchFamily="34" charset="0"/>
                        </a:rPr>
                        <a:t>Kvalitetsarbete</a:t>
                      </a:r>
                      <a:r>
                        <a:rPr lang="sv-SE" sz="1200" u="sng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r>
                        <a:rPr lang="sv-SE" sz="1200" u="none" baseline="0" dirty="0" smtClean="0">
                          <a:latin typeface="Arial" pitchFamily="34" charset="0"/>
                          <a:cs typeface="Arial" pitchFamily="34" charset="0"/>
                        </a:rPr>
                        <a:t>Ledningssystem upprättas i samarbete med avdelning Äldre och Funktionsnedsättning</a:t>
                      </a:r>
                    </a:p>
                    <a:p>
                      <a:endParaRPr lang="sv-S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2013-03-31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000" dirty="0" smtClean="0">
                          <a:latin typeface="Arial" pitchFamily="34" charset="0"/>
                          <a:cs typeface="Arial" pitchFamily="34" charset="0"/>
                        </a:rPr>
                        <a:t>Enhetschef</a:t>
                      </a:r>
                    </a:p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u="sng" baseline="0" dirty="0" smtClean="0">
                          <a:latin typeface="Arial" pitchFamily="34" charset="0"/>
                          <a:cs typeface="Arial" pitchFamily="34" charset="0"/>
                        </a:rPr>
                        <a:t>Synpunkt och klagomålshantering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baseline="0" dirty="0" smtClean="0">
                          <a:latin typeface="Arial" pitchFamily="34" charset="0"/>
                          <a:cs typeface="Arial" pitchFamily="34" charset="0"/>
                        </a:rPr>
                        <a:t>Rutin för uppföljning och utvärdering av klagomål/synpunkter upprättas</a:t>
                      </a:r>
                    </a:p>
                    <a:p>
                      <a:endParaRPr lang="sv-SE" sz="1200" u="none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v-SE" sz="1200" dirty="0" smtClean="0">
                          <a:latin typeface="Arial" pitchFamily="34" charset="0"/>
                          <a:cs typeface="Arial" pitchFamily="34" charset="0"/>
                        </a:rPr>
                        <a:t>2012-12-31</a:t>
                      </a:r>
                      <a:endParaRPr lang="sv-S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 smtClean="0"/>
                    </a:p>
                    <a:p>
                      <a:endParaRPr lang="sv-SE" sz="1000" dirty="0" smtClean="0"/>
                    </a:p>
                    <a:p>
                      <a:endParaRPr lang="sv-SE" sz="1000" dirty="0" smtClean="0"/>
                    </a:p>
                    <a:p>
                      <a:r>
                        <a:rPr lang="sv-SE" sz="1200" dirty="0" smtClean="0"/>
                        <a:t>Enhetschef</a:t>
                      </a:r>
                      <a:endParaRPr lang="sv-SE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Systematiskt brandskyddsarbete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Brandskyddsorganisation skrivs ner, tydliggörs och fastställs.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Plan för egenkontroll upprättas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Plan för regelbundna utrymningsövningar upprättas</a:t>
                      </a:r>
                      <a:endParaRPr kumimoji="0" lang="sv-SE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endParaRPr lang="sv-SE" sz="12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2013-01-31</a:t>
                      </a:r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2013-01-31</a:t>
                      </a:r>
                    </a:p>
                    <a:p>
                      <a:r>
                        <a:rPr lang="sv-SE" sz="1200" dirty="0" smtClean="0"/>
                        <a:t>2012-12-31</a:t>
                      </a:r>
                      <a:endParaRPr lang="sv-SE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Enhetschef</a:t>
                      </a:r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Enhetschef</a:t>
                      </a:r>
                    </a:p>
                    <a:p>
                      <a:r>
                        <a:rPr lang="sv-SE" sz="1200" dirty="0" smtClean="0"/>
                        <a:t>Enhetschef</a:t>
                      </a:r>
                      <a:endParaRPr lang="sv-SE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Kost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Utbildning I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kost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genomförs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för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1-2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enheter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dirty="0" smtClean="0"/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2013-05-31</a:t>
                      </a:r>
                      <a:endParaRPr lang="sv-SE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200" dirty="0" smtClean="0"/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Enhetschef</a:t>
                      </a:r>
                      <a:endParaRPr lang="sv-SE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u="sng" dirty="0" smtClean="0">
                          <a:latin typeface="Arial" pitchFamily="34" charset="0"/>
                          <a:cs typeface="Arial" pitchFamily="34" charset="0"/>
                        </a:rPr>
                        <a:t>Övriga rutiner</a:t>
                      </a:r>
                      <a:r>
                        <a:rPr lang="sv-S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v-SE" sz="1200" dirty="0" smtClean="0">
                          <a:latin typeface="Arial" pitchFamily="34" charset="0"/>
                          <a:cs typeface="Arial" pitchFamily="34" charset="0"/>
                        </a:rPr>
                        <a:t>Rutiner för inflyttning och</a:t>
                      </a: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 avslut skrivs i samarbete med Spånga grupp och servicebostäder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baseline="0" dirty="0" smtClean="0">
                          <a:latin typeface="Arial" pitchFamily="34" charset="0"/>
                          <a:cs typeface="Arial" pitchFamily="34" charset="0"/>
                        </a:rPr>
                        <a:t>samverkan med företrädare upprättas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u="none" baseline="0" dirty="0" smtClean="0">
                          <a:latin typeface="Arial" pitchFamily="34" charset="0"/>
                          <a:cs typeface="Arial" pitchFamily="34" charset="0"/>
                        </a:rPr>
                        <a:t>respektfullt bemötande, kommunikation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200" u="none" baseline="0" dirty="0" smtClean="0">
                          <a:latin typeface="Arial" pitchFamily="34" charset="0"/>
                          <a:cs typeface="Arial" pitchFamily="34" charset="0"/>
                        </a:rPr>
                        <a:t>säkerställa brukarens trygghet tydliggörs och skrivs ner. </a:t>
                      </a:r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sv-SE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2013-02-28</a:t>
                      </a:r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2012-12-31</a:t>
                      </a:r>
                    </a:p>
                    <a:p>
                      <a:r>
                        <a:rPr lang="sv-SE" sz="1200" dirty="0" smtClean="0"/>
                        <a:t>2012-12-31</a:t>
                      </a:r>
                    </a:p>
                    <a:p>
                      <a:r>
                        <a:rPr lang="sv-SE" sz="1200" dirty="0" smtClean="0"/>
                        <a:t>2012-12-31</a:t>
                      </a:r>
                      <a:endParaRPr lang="sv-SE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Enhetschef</a:t>
                      </a:r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Enhetschef</a:t>
                      </a:r>
                    </a:p>
                    <a:p>
                      <a:r>
                        <a:rPr lang="sv-SE" sz="1200" dirty="0" smtClean="0"/>
                        <a:t>Enhetschef</a:t>
                      </a:r>
                    </a:p>
                    <a:p>
                      <a:r>
                        <a:rPr lang="sv-SE" sz="1200" smtClean="0"/>
                        <a:t>Enhetschef</a:t>
                      </a:r>
                      <a:endParaRPr lang="sv-SE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1" name="Text Box 40"/>
          <p:cNvSpPr txBox="1">
            <a:spLocks noChangeArrowheads="1"/>
          </p:cNvSpPr>
          <p:nvPr/>
        </p:nvSpPr>
        <p:spPr bwMode="auto">
          <a:xfrm>
            <a:off x="684213" y="6308725"/>
            <a:ext cx="5392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* RACI: responsible, accountable, consulted, informed</a:t>
            </a:r>
          </a:p>
        </p:txBody>
      </p:sp>
      <p:sp>
        <p:nvSpPr>
          <p:cNvPr id="3113" name="Text Box 206"/>
          <p:cNvSpPr txBox="1">
            <a:spLocks noChangeArrowheads="1"/>
          </p:cNvSpPr>
          <p:nvPr/>
        </p:nvSpPr>
        <p:spPr bwMode="auto">
          <a:xfrm>
            <a:off x="5464175" y="6281738"/>
            <a:ext cx="176213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4" name="Text Box 207"/>
          <p:cNvSpPr txBox="1">
            <a:spLocks noChangeArrowheads="1"/>
          </p:cNvSpPr>
          <p:nvPr/>
        </p:nvSpPr>
        <p:spPr bwMode="auto">
          <a:xfrm>
            <a:off x="5464175" y="6064250"/>
            <a:ext cx="176213" cy="1428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6" name="Text Box 209"/>
          <p:cNvSpPr txBox="1">
            <a:spLocks noChangeArrowheads="1"/>
          </p:cNvSpPr>
          <p:nvPr/>
        </p:nvSpPr>
        <p:spPr bwMode="auto">
          <a:xfrm>
            <a:off x="5591175" y="624522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Påbörjad</a:t>
            </a:r>
            <a:endParaRPr lang="en-US" sz="1000"/>
          </a:p>
        </p:txBody>
      </p:sp>
      <p:sp>
        <p:nvSpPr>
          <p:cNvPr id="3117" name="Text Box 210"/>
          <p:cNvSpPr txBox="1">
            <a:spLocks noChangeArrowheads="1"/>
          </p:cNvSpPr>
          <p:nvPr/>
        </p:nvSpPr>
        <p:spPr bwMode="auto">
          <a:xfrm>
            <a:off x="5464175" y="6497638"/>
            <a:ext cx="176213" cy="142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8" name="Text Box 211"/>
          <p:cNvSpPr txBox="1">
            <a:spLocks noChangeArrowheads="1"/>
          </p:cNvSpPr>
          <p:nvPr/>
        </p:nvSpPr>
        <p:spPr bwMode="auto">
          <a:xfrm>
            <a:off x="5591175" y="6461125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Ej påbörjad</a:t>
            </a:r>
            <a:endParaRPr lang="en-US" sz="100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1363-EB50-45D5-9037-623021459AE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holms stad">
  <a:themeElements>
    <a:clrScheme name="Stockholm Stad - Vi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ockholm Stad - Bildsidor">
  <a:themeElements>
    <a:clrScheme name="Stockholm Stad - Grå">
      <a:dk1>
        <a:sysClr val="windowText" lastClr="000000"/>
      </a:dk1>
      <a:lt1>
        <a:srgbClr val="A7A9AC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ockholm Stad - Blå">
  <a:themeElements>
    <a:clrScheme name="Stockholm Stad - Blå">
      <a:dk1>
        <a:sysClr val="windowText" lastClr="000000"/>
      </a:dk1>
      <a:lt1>
        <a:srgbClr val="9FCBED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ockholm Stad - Grå">
  <a:themeElements>
    <a:clrScheme name="Stockholm Stad - Grå">
      <a:dk1>
        <a:sysClr val="windowText" lastClr="000000"/>
      </a:dk1>
      <a:lt1>
        <a:srgbClr val="A7A9AC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ockholm Stad - Grön">
  <a:themeElements>
    <a:clrScheme name="Stockholm Stad - Grön">
      <a:dk1>
        <a:sysClr val="windowText" lastClr="000000"/>
      </a:dk1>
      <a:lt1>
        <a:srgbClr val="6CAF3E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Stockholms stad</Template>
  <TotalTime>429</TotalTime>
  <Words>452</Words>
  <Application>Microsoft Office PowerPoint</Application>
  <PresentationFormat>Bildspel på skärmen (4:3)</PresentationFormat>
  <Paragraphs>219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Stockholms stad</vt:lpstr>
      <vt:lpstr>Stockholm Stad - Bildsidor</vt:lpstr>
      <vt:lpstr>Stockholm Stad - Blå</vt:lpstr>
      <vt:lpstr>Stockholm Stad - Grå</vt:lpstr>
      <vt:lpstr>Stockholm Stad - Grön</vt:lpstr>
      <vt:lpstr>Handlingsplan med åtgärder/aktiviteter utifrån uppföljning av bostad med särskild stöd och service enligt LSS</vt:lpstr>
      <vt:lpstr>Bild 2</vt:lpstr>
      <vt:lpstr>Bild 3</vt:lpstr>
      <vt:lpstr>Bild 4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Handlingsplan för Fridagruppen</dc:title>
  <dc:creator>AC17316</dc:creator>
  <cp:lastModifiedBy>Elisa-Beth Widman</cp:lastModifiedBy>
  <cp:revision>54</cp:revision>
  <dcterms:created xsi:type="dcterms:W3CDTF">2012-09-26T09:58:26Z</dcterms:created>
  <dcterms:modified xsi:type="dcterms:W3CDTF">2012-11-08T14:01:58Z</dcterms:modified>
</cp:coreProperties>
</file>