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theme/themeOverride1.xml" ContentType="application/vnd.openxmlformats-officedocument.themeOverride+xml"/>
  <Override PartName="/ppt/charts/chart5.xml" ContentType="application/vnd.openxmlformats-officedocument.drawingml.chart+xml"/>
  <Override PartName="/ppt/theme/themeOverride2.xml" ContentType="application/vnd.openxmlformats-officedocument.themeOverride+xml"/>
  <Override PartName="/ppt/charts/chart6.xml" ContentType="application/vnd.openxmlformats-officedocument.drawingml.chart+xml"/>
  <Override PartName="/ppt/theme/themeOverride3.xml" ContentType="application/vnd.openxmlformats-officedocument.themeOverride+xml"/>
  <Override PartName="/ppt/charts/chart7.xml" ContentType="application/vnd.openxmlformats-officedocument.drawingml.chart+xml"/>
  <Override PartName="/ppt/theme/themeOverride4.xml" ContentType="application/vnd.openxmlformats-officedocument.themeOverride+xml"/>
  <Override PartName="/ppt/charts/chart8.xml" ContentType="application/vnd.openxmlformats-officedocument.drawingml.chart+xml"/>
  <Override PartName="/ppt/theme/themeOverride5.xml" ContentType="application/vnd.openxmlformats-officedocument.themeOverride+xml"/>
  <Override PartName="/ppt/charts/chart9.xml" ContentType="application/vnd.openxmlformats-officedocument.drawingml.chart+xml"/>
  <Override PartName="/ppt/theme/themeOverride6.xml" ContentType="application/vnd.openxmlformats-officedocument.themeOverride+xml"/>
  <Override PartName="/ppt/charts/chart10.xml" ContentType="application/vnd.openxmlformats-officedocument.drawingml.chart+xml"/>
  <Override PartName="/ppt/theme/themeOverride7.xml" ContentType="application/vnd.openxmlformats-officedocument.themeOverride+xml"/>
  <Override PartName="/ppt/charts/chart11.xml" ContentType="application/vnd.openxmlformats-officedocument.drawingml.chart+xml"/>
  <Override PartName="/ppt/theme/themeOverride8.xml" ContentType="application/vnd.openxmlformats-officedocument.themeOverride+xml"/>
  <Override PartName="/ppt/charts/chart12.xml" ContentType="application/vnd.openxmlformats-officedocument.drawingml.chart+xml"/>
  <Override PartName="/ppt/theme/themeOverride9.xml" ContentType="application/vnd.openxmlformats-officedocument.themeOverride+xml"/>
  <Override PartName="/ppt/charts/chart13.xml" ContentType="application/vnd.openxmlformats-officedocument.drawingml.chart+xml"/>
  <Override PartName="/ppt/theme/themeOverride10.xml" ContentType="application/vnd.openxmlformats-officedocument.themeOverride+xml"/>
  <Override PartName="/ppt/charts/chart14.xml" ContentType="application/vnd.openxmlformats-officedocument.drawingml.chart+xml"/>
  <Override PartName="/ppt/theme/themeOverride11.xml" ContentType="application/vnd.openxmlformats-officedocument.themeOverride+xml"/>
  <Override PartName="/ppt/charts/chart15.xml" ContentType="application/vnd.openxmlformats-officedocument.drawingml.chart+xml"/>
  <Override PartName="/ppt/theme/themeOverride12.xml" ContentType="application/vnd.openxmlformats-officedocument.themeOverride+xml"/>
  <Override PartName="/ppt/charts/chart16.xml" ContentType="application/vnd.openxmlformats-officedocument.drawingml.chart+xml"/>
  <Override PartName="/ppt/theme/themeOverride13.xml" ContentType="application/vnd.openxmlformats-officedocument.themeOverride+xml"/>
  <Override PartName="/ppt/charts/chart17.xml" ContentType="application/vnd.openxmlformats-officedocument.drawingml.chart+xml"/>
  <Override PartName="/ppt/theme/themeOverride14.xml" ContentType="application/vnd.openxmlformats-officedocument.themeOverride+xml"/>
  <Override PartName="/ppt/charts/chart18.xml" ContentType="application/vnd.openxmlformats-officedocument.drawingml.chart+xml"/>
  <Override PartName="/ppt/theme/themeOverride15.xml" ContentType="application/vnd.openxmlformats-officedocument.themeOverride+xml"/>
  <Override PartName="/ppt/charts/chart19.xml" ContentType="application/vnd.openxmlformats-officedocument.drawingml.chart+xml"/>
  <Override PartName="/ppt/theme/themeOverride16.xml" ContentType="application/vnd.openxmlformats-officedocument.themeOverride+xml"/>
  <Override PartName="/ppt/charts/chart20.xml" ContentType="application/vnd.openxmlformats-officedocument.drawingml.chart+xml"/>
  <Override PartName="/ppt/theme/themeOverride17.xml" ContentType="application/vnd.openxmlformats-officedocument.themeOverride+xml"/>
  <Override PartName="/ppt/charts/chart21.xml" ContentType="application/vnd.openxmlformats-officedocument.drawingml.chart+xml"/>
  <Override PartName="/ppt/theme/themeOverride18.xml" ContentType="application/vnd.openxmlformats-officedocument.themeOverride+xml"/>
  <Override PartName="/ppt/charts/chart22.xml" ContentType="application/vnd.openxmlformats-officedocument.drawingml.chart+xml"/>
  <Override PartName="/ppt/theme/themeOverride19.xml" ContentType="application/vnd.openxmlformats-officedocument.themeOverride+xml"/>
  <Override PartName="/ppt/charts/chart23.xml" ContentType="application/vnd.openxmlformats-officedocument.drawingml.chart+xml"/>
  <Override PartName="/ppt/theme/themeOverride20.xml" ContentType="application/vnd.openxmlformats-officedocument.themeOverride+xml"/>
  <Override PartName="/ppt/charts/chart24.xml" ContentType="application/vnd.openxmlformats-officedocument.drawingml.chart+xml"/>
  <Override PartName="/ppt/theme/themeOverride21.xml" ContentType="application/vnd.openxmlformats-officedocument.themeOverride+xml"/>
  <Override PartName="/ppt/charts/chart25.xml" ContentType="application/vnd.openxmlformats-officedocument.drawingml.chart+xml"/>
  <Override PartName="/ppt/theme/themeOverride22.xml" ContentType="application/vnd.openxmlformats-officedocument.themeOverride+xml"/>
  <Override PartName="/ppt/charts/chart26.xml" ContentType="application/vnd.openxmlformats-officedocument.drawingml.chart+xml"/>
  <Override PartName="/ppt/theme/themeOverride23.xml" ContentType="application/vnd.openxmlformats-officedocument.themeOverride+xml"/>
  <Override PartName="/ppt/charts/chart27.xml" ContentType="application/vnd.openxmlformats-officedocument.drawingml.chart+xml"/>
  <Override PartName="/ppt/theme/themeOverride24.xml" ContentType="application/vnd.openxmlformats-officedocument.themeOverride+xml"/>
  <Override PartName="/ppt/charts/chart28.xml" ContentType="application/vnd.openxmlformats-officedocument.drawingml.chart+xml"/>
  <Override PartName="/ppt/theme/themeOverride25.xml" ContentType="application/vnd.openxmlformats-officedocument.themeOverride+xml"/>
  <Override PartName="/ppt/charts/chart29.xml" ContentType="application/vnd.openxmlformats-officedocument.drawingml.chart+xml"/>
  <Override PartName="/ppt/theme/themeOverride26.xml" ContentType="application/vnd.openxmlformats-officedocument.themeOverride+xml"/>
  <Override PartName="/ppt/charts/chart30.xml" ContentType="application/vnd.openxmlformats-officedocument.drawingml.chart+xml"/>
  <Override PartName="/ppt/charts/chart31.xml" ContentType="application/vnd.openxmlformats-officedocument.drawingml.chart+xml"/>
  <Override PartName="/ppt/charts/chart32.xml" ContentType="application/vnd.openxmlformats-officedocument.drawingml.chart+xml"/>
  <Override PartName="/ppt/charts/chart33.xml" ContentType="application/vnd.openxmlformats-officedocument.drawingml.chart+xml"/>
  <Override PartName="/ppt/charts/chart34.xml" ContentType="application/vnd.openxmlformats-officedocument.drawingml.chart+xml"/>
  <Override PartName="/ppt/theme/themeOverride27.xml" ContentType="application/vnd.openxmlformats-officedocument.themeOverride+xml"/>
  <Override PartName="/ppt/charts/chart35.xml" ContentType="application/vnd.openxmlformats-officedocument.drawingml.chart+xml"/>
  <Override PartName="/ppt/theme/themeOverride28.xml" ContentType="application/vnd.openxmlformats-officedocument.themeOverride+xml"/>
  <Override PartName="/ppt/charts/chart36.xml" ContentType="application/vnd.openxmlformats-officedocument.drawingml.chart+xml"/>
  <Override PartName="/ppt/theme/themeOverride29.xml" ContentType="application/vnd.openxmlformats-officedocument.themeOverride+xml"/>
  <Override PartName="/ppt/charts/chart37.xml" ContentType="application/vnd.openxmlformats-officedocument.drawingml.chart+xml"/>
  <Override PartName="/ppt/theme/themeOverride30.xml" ContentType="application/vnd.openxmlformats-officedocument.themeOverride+xml"/>
  <Override PartName="/ppt/charts/chart38.xml" ContentType="application/vnd.openxmlformats-officedocument.drawingml.chart+xml"/>
  <Override PartName="/ppt/theme/themeOverride31.xml" ContentType="application/vnd.openxmlformats-officedocument.themeOverride+xml"/>
  <Override PartName="/ppt/charts/chart39.xml" ContentType="application/vnd.openxmlformats-officedocument.drawingml.chart+xml"/>
  <Override PartName="/ppt/theme/themeOverride32.xml" ContentType="application/vnd.openxmlformats-officedocument.themeOverride+xml"/>
  <Override PartName="/ppt/charts/chart40.xml" ContentType="application/vnd.openxmlformats-officedocument.drawingml.chart+xml"/>
  <Override PartName="/ppt/theme/themeOverride33.xml" ContentType="application/vnd.openxmlformats-officedocument.themeOverride+xml"/>
  <Override PartName="/ppt/charts/chart41.xml" ContentType="application/vnd.openxmlformats-officedocument.drawingml.chart+xml"/>
  <Override PartName="/ppt/theme/themeOverride34.xml" ContentType="application/vnd.openxmlformats-officedocument.themeOverride+xml"/>
  <Override PartName="/ppt/charts/chart42.xml" ContentType="application/vnd.openxmlformats-officedocument.drawingml.chart+xml"/>
  <Override PartName="/ppt/theme/themeOverride35.xml" ContentType="application/vnd.openxmlformats-officedocument.themeOverride+xml"/>
  <Override PartName="/ppt/notesSlides/notesSlide1.xml" ContentType="application/vnd.openxmlformats-officedocument.presentationml.notesSlide+xml"/>
  <Override PartName="/ppt/charts/chart43.xml" ContentType="application/vnd.openxmlformats-officedocument.drawingml.chart+xml"/>
  <Override PartName="/ppt/theme/themeOverride36.xml" ContentType="application/vnd.openxmlformats-officedocument.themeOverride+xml"/>
  <Override PartName="/ppt/charts/chart44.xml" ContentType="application/vnd.openxmlformats-officedocument.drawingml.chart+xml"/>
  <Override PartName="/ppt/theme/themeOverride37.xml" ContentType="application/vnd.openxmlformats-officedocument.themeOverride+xml"/>
  <Override PartName="/ppt/charts/chart45.xml" ContentType="application/vnd.openxmlformats-officedocument.drawingml.chart+xml"/>
  <Override PartName="/ppt/theme/themeOverride38.xml" ContentType="application/vnd.openxmlformats-officedocument.themeOverride+xml"/>
  <Override PartName="/ppt/charts/chart46.xml" ContentType="application/vnd.openxmlformats-officedocument.drawingml.chart+xml"/>
  <Override PartName="/ppt/theme/themeOverride39.xml" ContentType="application/vnd.openxmlformats-officedocument.themeOverride+xml"/>
  <Override PartName="/ppt/charts/chart47.xml" ContentType="application/vnd.openxmlformats-officedocument.drawingml.chart+xml"/>
  <Override PartName="/ppt/theme/themeOverride40.xml" ContentType="application/vnd.openxmlformats-officedocument.themeOverride+xml"/>
  <Override PartName="/ppt/charts/chart48.xml" ContentType="application/vnd.openxmlformats-officedocument.drawingml.chart+xml"/>
  <Override PartName="/ppt/theme/themeOverride41.xml" ContentType="application/vnd.openxmlformats-officedocument.themeOverride+xml"/>
  <Override PartName="/ppt/charts/chart49.xml" ContentType="application/vnd.openxmlformats-officedocument.drawingml.chart+xml"/>
  <Override PartName="/ppt/theme/themeOverride42.xml" ContentType="application/vnd.openxmlformats-officedocument.themeOverride+xml"/>
  <Override PartName="/ppt/charts/chart50.xml" ContentType="application/vnd.openxmlformats-officedocument.drawingml.chart+xml"/>
  <Override PartName="/ppt/theme/themeOverride43.xml" ContentType="application/vnd.openxmlformats-officedocument.themeOverride+xml"/>
  <Override PartName="/ppt/charts/chart51.xml" ContentType="application/vnd.openxmlformats-officedocument.drawingml.chart+xml"/>
  <Override PartName="/ppt/theme/themeOverride44.xml" ContentType="application/vnd.openxmlformats-officedocument.themeOverride+xml"/>
  <Override PartName="/ppt/charts/chart52.xml" ContentType="application/vnd.openxmlformats-officedocument.drawingml.chart+xml"/>
  <Override PartName="/ppt/theme/themeOverride45.xml" ContentType="application/vnd.openxmlformats-officedocument.themeOverride+xml"/>
  <Override PartName="/ppt/charts/chart53.xml" ContentType="application/vnd.openxmlformats-officedocument.drawingml.chart+xml"/>
  <Override PartName="/ppt/theme/themeOverride46.xml" ContentType="application/vnd.openxmlformats-officedocument.themeOverride+xml"/>
  <Override PartName="/ppt/charts/chart54.xml" ContentType="application/vnd.openxmlformats-officedocument.drawingml.chart+xml"/>
  <Override PartName="/ppt/theme/themeOverride47.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96" r:id="rId1"/>
  </p:sldMasterIdLst>
  <p:notesMasterIdLst>
    <p:notesMasterId r:id="rId38"/>
  </p:notesMasterIdLst>
  <p:handoutMasterIdLst>
    <p:handoutMasterId r:id="rId39"/>
  </p:handoutMasterIdLst>
  <p:sldIdLst>
    <p:sldId id="268" r:id="rId2"/>
    <p:sldId id="323" r:id="rId3"/>
    <p:sldId id="269" r:id="rId4"/>
    <p:sldId id="299" r:id="rId5"/>
    <p:sldId id="270" r:id="rId6"/>
    <p:sldId id="271" r:id="rId7"/>
    <p:sldId id="272" r:id="rId8"/>
    <p:sldId id="291" r:id="rId9"/>
    <p:sldId id="292" r:id="rId10"/>
    <p:sldId id="324" r:id="rId11"/>
    <p:sldId id="294" r:id="rId12"/>
    <p:sldId id="325" r:id="rId13"/>
    <p:sldId id="295" r:id="rId14"/>
    <p:sldId id="296" r:id="rId15"/>
    <p:sldId id="300" r:id="rId16"/>
    <p:sldId id="301" r:id="rId17"/>
    <p:sldId id="302" r:id="rId18"/>
    <p:sldId id="303" r:id="rId19"/>
    <p:sldId id="304" r:id="rId20"/>
    <p:sldId id="305" r:id="rId21"/>
    <p:sldId id="306" r:id="rId22"/>
    <p:sldId id="307" r:id="rId23"/>
    <p:sldId id="308" r:id="rId24"/>
    <p:sldId id="309" r:id="rId25"/>
    <p:sldId id="310" r:id="rId26"/>
    <p:sldId id="311" r:id="rId27"/>
    <p:sldId id="312" r:id="rId28"/>
    <p:sldId id="313" r:id="rId29"/>
    <p:sldId id="314" r:id="rId30"/>
    <p:sldId id="315" r:id="rId31"/>
    <p:sldId id="322" r:id="rId32"/>
    <p:sldId id="297" r:id="rId33"/>
    <p:sldId id="298" r:id="rId34"/>
    <p:sldId id="320" r:id="rId35"/>
    <p:sldId id="321" r:id="rId36"/>
    <p:sldId id="261" r:id="rId37"/>
  </p:sldIdLst>
  <p:sldSz cx="10059988" cy="7773988"/>
  <p:notesSz cx="6797675" cy="9926638"/>
  <p:defaultTextStyle>
    <a:defPPr>
      <a:defRPr lang="en-US"/>
    </a:defPPr>
    <a:lvl1pPr algn="l" rtl="0" fontAlgn="base">
      <a:spcBef>
        <a:spcPct val="0"/>
      </a:spcBef>
      <a:spcAft>
        <a:spcPct val="0"/>
      </a:spcAft>
      <a:defRPr sz="2000" kern="1200">
        <a:solidFill>
          <a:schemeClr val="tx1"/>
        </a:solidFill>
        <a:latin typeface="Arial" pitchFamily="34" charset="0"/>
        <a:ea typeface="+mn-ea"/>
        <a:cs typeface="Arial" pitchFamily="34" charset="0"/>
      </a:defRPr>
    </a:lvl1pPr>
    <a:lvl2pPr marL="457200" algn="l" rtl="0" fontAlgn="base">
      <a:spcBef>
        <a:spcPct val="0"/>
      </a:spcBef>
      <a:spcAft>
        <a:spcPct val="0"/>
      </a:spcAft>
      <a:defRPr sz="2000" kern="1200">
        <a:solidFill>
          <a:schemeClr val="tx1"/>
        </a:solidFill>
        <a:latin typeface="Arial" pitchFamily="34" charset="0"/>
        <a:ea typeface="+mn-ea"/>
        <a:cs typeface="Arial" pitchFamily="34" charset="0"/>
      </a:defRPr>
    </a:lvl2pPr>
    <a:lvl3pPr marL="914400" algn="l" rtl="0" fontAlgn="base">
      <a:spcBef>
        <a:spcPct val="0"/>
      </a:spcBef>
      <a:spcAft>
        <a:spcPct val="0"/>
      </a:spcAft>
      <a:defRPr sz="2000"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sz="2000"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sz="2000" kern="1200">
        <a:solidFill>
          <a:schemeClr val="tx1"/>
        </a:solidFill>
        <a:latin typeface="Arial" pitchFamily="34" charset="0"/>
        <a:ea typeface="+mn-ea"/>
        <a:cs typeface="Arial" pitchFamily="34" charset="0"/>
      </a:defRPr>
    </a:lvl5pPr>
    <a:lvl6pPr marL="2286000" algn="l" defTabSz="914400" rtl="0" eaLnBrk="1" latinLnBrk="0" hangingPunct="1">
      <a:defRPr sz="2000" kern="1200">
        <a:solidFill>
          <a:schemeClr val="tx1"/>
        </a:solidFill>
        <a:latin typeface="Arial" pitchFamily="34" charset="0"/>
        <a:ea typeface="+mn-ea"/>
        <a:cs typeface="Arial" pitchFamily="34" charset="0"/>
      </a:defRPr>
    </a:lvl6pPr>
    <a:lvl7pPr marL="2743200" algn="l" defTabSz="914400" rtl="0" eaLnBrk="1" latinLnBrk="0" hangingPunct="1">
      <a:defRPr sz="2000" kern="1200">
        <a:solidFill>
          <a:schemeClr val="tx1"/>
        </a:solidFill>
        <a:latin typeface="Arial" pitchFamily="34" charset="0"/>
        <a:ea typeface="+mn-ea"/>
        <a:cs typeface="Arial" pitchFamily="34" charset="0"/>
      </a:defRPr>
    </a:lvl7pPr>
    <a:lvl8pPr marL="3200400" algn="l" defTabSz="914400" rtl="0" eaLnBrk="1" latinLnBrk="0" hangingPunct="1">
      <a:defRPr sz="2000" kern="1200">
        <a:solidFill>
          <a:schemeClr val="tx1"/>
        </a:solidFill>
        <a:latin typeface="Arial" pitchFamily="34" charset="0"/>
        <a:ea typeface="+mn-ea"/>
        <a:cs typeface="Arial" pitchFamily="34" charset="0"/>
      </a:defRPr>
    </a:lvl8pPr>
    <a:lvl9pPr marL="3657600" algn="l" defTabSz="914400" rtl="0" eaLnBrk="1" latinLnBrk="0" hangingPunct="1">
      <a:defRPr sz="2000" kern="1200">
        <a:solidFill>
          <a:schemeClr val="tx1"/>
        </a:solidFill>
        <a:latin typeface="Arial" pitchFamily="34"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tin Råghall (Open)&#10;" initials="mr" lastIdx="3" clrIdx="0"/>
  <p:cmAuthor id="1" name="Torbjörn Westman" initials="TW" lastIdx="21" clrIdx="1"/>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0A1DE"/>
    <a:srgbClr val="CC0000"/>
    <a:srgbClr val="CC3300"/>
    <a:srgbClr val="FF3300"/>
    <a:srgbClr val="FFFFCC"/>
    <a:srgbClr val="A4D400"/>
    <a:srgbClr val="002776"/>
    <a:srgbClr val="72C7E7"/>
    <a:srgbClr val="7BCE6C"/>
    <a:srgbClr val="C9DD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50" autoAdjust="0"/>
    <p:restoredTop sz="94700" autoAdjust="0"/>
  </p:normalViewPr>
  <p:slideViewPr>
    <p:cSldViewPr snapToGrid="0" showGuides="1">
      <p:cViewPr>
        <p:scale>
          <a:sx n="100" d="100"/>
          <a:sy n="100" d="100"/>
        </p:scale>
        <p:origin x="-942" y="168"/>
      </p:cViewPr>
      <p:guideLst>
        <p:guide orient="horz" pos="719"/>
        <p:guide orient="horz" pos="791"/>
        <p:guide orient="horz" pos="4328"/>
        <p:guide orient="horz" pos="2078"/>
        <p:guide pos="284"/>
        <p:guide pos="6134"/>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howGuides="1">
      <p:cViewPr varScale="1">
        <p:scale>
          <a:sx n="90" d="100"/>
          <a:sy n="90" d="100"/>
        </p:scale>
        <p:origin x="-3720"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Raghall\Documents\Klienter\Stockholm%20Stad\2011\justering%20Stokab\KPI%20ber&#228;kningar%20-%20uppdatering%20stokab.xlsx" TargetMode="External"/></Relationships>
</file>

<file path=ppt/charts/_rels/chart10.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7.xml"/></Relationships>
</file>

<file path=ppt/charts/_rels/chart11.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8.xml"/></Relationships>
</file>

<file path=ppt/charts/_rels/chart12.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9.xml"/></Relationships>
</file>

<file path=ppt/charts/_rels/chart13.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10.xml"/></Relationships>
</file>

<file path=ppt/charts/_rels/chart14.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11.xml"/></Relationships>
</file>

<file path=ppt/charts/_rels/chart15.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12.xml"/></Relationships>
</file>

<file path=ppt/charts/_rels/chart16.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13.xml"/></Relationships>
</file>

<file path=ppt/charts/_rels/chart17.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14.xml"/></Relationships>
</file>

<file path=ppt/charts/_rels/chart18.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15.xml"/></Relationships>
</file>

<file path=ppt/charts/_rels/chart19.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16.xml"/></Relationships>
</file>

<file path=ppt/charts/_rels/chart2.xml.rels><?xml version="1.0" encoding="UTF-8" standalone="yes"?>
<Relationships xmlns="http://schemas.openxmlformats.org/package/2006/relationships"><Relationship Id="rId1" Type="http://schemas.openxmlformats.org/officeDocument/2006/relationships/oleObject" Target="file:///C:\Users\jtollinger\Documents\Klienter\KPI%20ber&#228;kningar.xlsx" TargetMode="External"/></Relationships>
</file>

<file path=ppt/charts/_rels/chart20.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17.xml"/></Relationships>
</file>

<file path=ppt/charts/_rels/chart21.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18.xml"/></Relationships>
</file>

<file path=ppt/charts/_rels/chart22.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19.xml"/></Relationships>
</file>

<file path=ppt/charts/_rels/chart23.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20.xml"/></Relationships>
</file>

<file path=ppt/charts/_rels/chart24.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21.xml"/></Relationships>
</file>

<file path=ppt/charts/_rels/chart25.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22.xml"/></Relationships>
</file>

<file path=ppt/charts/_rels/chart26.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23.xml"/></Relationships>
</file>

<file path=ppt/charts/_rels/chart27.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24.xml"/></Relationships>
</file>

<file path=ppt/charts/_rels/chart28.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25.xml"/></Relationships>
</file>

<file path=ppt/charts/_rels/chart29.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26.xml"/></Relationships>
</file>

<file path=ppt/charts/_rels/chart3.xml.rels><?xml version="1.0" encoding="UTF-8" standalone="yes"?>
<Relationships xmlns="http://schemas.openxmlformats.org/package/2006/relationships"><Relationship Id="rId1" Type="http://schemas.openxmlformats.org/officeDocument/2006/relationships/oleObject" Target="file:///C:\Users\MRaghall\Documents\Klienter\Stockholm%20Stad\2011\justering%20Stokab\KPI%20ber&#228;kningar%20-%20uppdatering%20stokab.xlsx" TargetMode="External"/></Relationships>
</file>

<file path=ppt/charts/_rels/chart30.xml.rels><?xml version="1.0" encoding="UTF-8" standalone="yes"?>
<Relationships xmlns="http://schemas.openxmlformats.org/package/2006/relationships"><Relationship Id="rId1" Type="http://schemas.openxmlformats.org/officeDocument/2006/relationships/oleObject" Target="file:///C:\Users\MRaghall\Documents\Klienter\Stockholm%20Stad\2011\Copy%20of%20KPI%20ber&#228;kningar%20MR.xlsx" TargetMode="External"/></Relationships>
</file>

<file path=ppt/charts/_rels/chart31.xml.rels><?xml version="1.0" encoding="UTF-8" standalone="yes"?>
<Relationships xmlns="http://schemas.openxmlformats.org/package/2006/relationships"><Relationship Id="rId1" Type="http://schemas.openxmlformats.org/officeDocument/2006/relationships/oleObject" Target="file:///C:\Users\jwedin\Desktop\Stockholms%20Stadshus\KPI%20ber&#228;kningar%20-%20uppdatering%20stokab.xlsx" TargetMode="External"/></Relationships>
</file>

<file path=ppt/charts/_rels/chart32.xml.rels><?xml version="1.0" encoding="UTF-8" standalone="yes"?>
<Relationships xmlns="http://schemas.openxmlformats.org/package/2006/relationships"><Relationship Id="rId1" Type="http://schemas.openxmlformats.org/officeDocument/2006/relationships/oleObject" Target="file:///C:\Users\MRaghall\Documents\Klienter\Stockholm%20Stad\2011\justering%20Stokab\KPI%20ber&#228;kningar%20-%20uppdatering%20stokab.xlsx" TargetMode="External"/></Relationships>
</file>

<file path=ppt/charts/_rels/chart33.xml.rels><?xml version="1.0" encoding="UTF-8" standalone="yes"?>
<Relationships xmlns="http://schemas.openxmlformats.org/package/2006/relationships"><Relationship Id="rId1" Type="http://schemas.openxmlformats.org/officeDocument/2006/relationships/oleObject" Target="file:///C:\Users\MRaghall\Documents\Klienter\Stockholm%20Stad\2011\justering%20Stokab\KPI%20ber&#228;kningar%20-%20uppdatering%20stokab.xlsx" TargetMode="External"/></Relationships>
</file>

<file path=ppt/charts/_rels/chart34.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27.xml"/></Relationships>
</file>

<file path=ppt/charts/_rels/chart35.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28.xml"/></Relationships>
</file>

<file path=ppt/charts/_rels/chart36.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29.xml"/></Relationships>
</file>

<file path=ppt/charts/_rels/chart37.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30.xml"/></Relationships>
</file>

<file path=ppt/charts/_rels/chart38.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31.xml"/></Relationships>
</file>

<file path=ppt/charts/_rels/chart39.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32.xml"/></Relationships>
</file>

<file path=ppt/charts/_rels/chart4.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1.xml"/></Relationships>
</file>

<file path=ppt/charts/_rels/chart40.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33.xml"/></Relationships>
</file>

<file path=ppt/charts/_rels/chart41.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34.xml"/></Relationships>
</file>

<file path=ppt/charts/_rels/chart42.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35.xml"/></Relationships>
</file>

<file path=ppt/charts/_rels/chart43.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36.xml"/></Relationships>
</file>

<file path=ppt/charts/_rels/chart44.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37.xml"/></Relationships>
</file>

<file path=ppt/charts/_rels/chart45.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38.xml"/></Relationships>
</file>

<file path=ppt/charts/_rels/chart46.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39.xml"/></Relationships>
</file>

<file path=ppt/charts/_rels/chart47.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40.xml"/></Relationships>
</file>

<file path=ppt/charts/_rels/chart48.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41.xml"/></Relationships>
</file>

<file path=ppt/charts/_rels/chart49.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42.xml"/></Relationships>
</file>

<file path=ppt/charts/_rels/chart5.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2.xml"/></Relationships>
</file>

<file path=ppt/charts/_rels/chart50.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43.xml"/></Relationships>
</file>

<file path=ppt/charts/_rels/chart51.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44.xml"/></Relationships>
</file>

<file path=ppt/charts/_rels/chart52.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45.xml"/></Relationships>
</file>

<file path=ppt/charts/_rels/chart53.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46.xml"/></Relationships>
</file>

<file path=ppt/charts/_rels/chart54.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47.xml"/></Relationships>
</file>

<file path=ppt/charts/_rels/chart6.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3.xml"/></Relationships>
</file>

<file path=ppt/charts/_rels/chart7.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4.xml"/></Relationships>
</file>

<file path=ppt/charts/_rels/chart8.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5.xml"/></Relationships>
</file>

<file path=ppt/charts/_rels/chart9.xml.rels><?xml version="1.0" encoding="UTF-8" standalone="yes"?>
<Relationships xmlns="http://schemas.openxmlformats.org/package/2006/relationships"><Relationship Id="rId2" Type="http://schemas.openxmlformats.org/officeDocument/2006/relationships/oleObject" Target="file:///C:\Users\jtollinger\Documents\Klienter\KPI%20ber&#228;kningar.xlsx" TargetMode="External"/><Relationship Id="rId1" Type="http://schemas.openxmlformats.org/officeDocument/2006/relationships/themeOverride" Target="../theme/themeOverride6.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clustered"/>
        <c:varyColors val="0"/>
        <c:ser>
          <c:idx val="4"/>
          <c:order val="0"/>
          <c:invertIfNegative val="0"/>
          <c:cat>
            <c:strRef>
              <c:f>'Graf 2'!$A$46:$A$61</c:f>
              <c:strCache>
                <c:ptCount val="16"/>
                <c:pt idx="0">
                  <c:v>USK</c:v>
                </c:pt>
                <c:pt idx="1">
                  <c:v>Svenska Bostäder</c:v>
                </c:pt>
                <c:pt idx="2">
                  <c:v>St Erik Markutveckling</c:v>
                </c:pt>
                <c:pt idx="3">
                  <c:v>Stockholms Hamnar</c:v>
                </c:pt>
                <c:pt idx="4">
                  <c:v>Micasa</c:v>
                </c:pt>
                <c:pt idx="5">
                  <c:v>Business Region</c:v>
                </c:pt>
                <c:pt idx="6">
                  <c:v>Stokab</c:v>
                </c:pt>
                <c:pt idx="7">
                  <c:v>Familjebostäder</c:v>
                </c:pt>
                <c:pt idx="8">
                  <c:v>Stockholm Parkering</c:v>
                </c:pt>
                <c:pt idx="9">
                  <c:v>Stadsteatern</c:v>
                </c:pt>
                <c:pt idx="10">
                  <c:v>SGA Fastigheter</c:v>
                </c:pt>
                <c:pt idx="11">
                  <c:v>Stockholm Vatten</c:v>
                </c:pt>
                <c:pt idx="12">
                  <c:v>Bostadsförmedlingen</c:v>
                </c:pt>
                <c:pt idx="13">
                  <c:v>SISAB</c:v>
                </c:pt>
                <c:pt idx="14">
                  <c:v>St Erik Försäkring</c:v>
                </c:pt>
                <c:pt idx="15">
                  <c:v>Stockholmshem</c:v>
                </c:pt>
              </c:strCache>
            </c:strRef>
          </c:cat>
          <c:val>
            <c:numRef>
              <c:f>'Graf 2'!$F$46:$F$61</c:f>
              <c:numCache>
                <c:formatCode>General</c:formatCode>
                <c:ptCount val="16"/>
              </c:numCache>
            </c:numRef>
          </c:val>
        </c:ser>
        <c:ser>
          <c:idx val="5"/>
          <c:order val="1"/>
          <c:spPr>
            <a:solidFill>
              <a:srgbClr val="002060"/>
            </a:solidFill>
            <a:ln w="12700"/>
            <a:effectLst>
              <a:outerShdw blurRad="50800" dist="50800" dir="5400000" algn="ctr" rotWithShape="0">
                <a:schemeClr val="bg1"/>
              </a:outerShdw>
            </a:effectLst>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Pt>
            <c:idx val="10"/>
            <c:invertIfNegative val="0"/>
            <c:bubble3D val="0"/>
          </c:dPt>
          <c:dPt>
            <c:idx val="11"/>
            <c:invertIfNegative val="0"/>
            <c:bubble3D val="0"/>
          </c:dPt>
          <c:cat>
            <c:strRef>
              <c:f>'Graf 2'!$A$46:$A$61</c:f>
              <c:strCache>
                <c:ptCount val="16"/>
                <c:pt idx="0">
                  <c:v>USK</c:v>
                </c:pt>
                <c:pt idx="1">
                  <c:v>Svenska Bostäder</c:v>
                </c:pt>
                <c:pt idx="2">
                  <c:v>St Erik Markutveckling</c:v>
                </c:pt>
                <c:pt idx="3">
                  <c:v>Stockholms Hamnar</c:v>
                </c:pt>
                <c:pt idx="4">
                  <c:v>Micasa</c:v>
                </c:pt>
                <c:pt idx="5">
                  <c:v>Business Region</c:v>
                </c:pt>
                <c:pt idx="6">
                  <c:v>Stokab</c:v>
                </c:pt>
                <c:pt idx="7">
                  <c:v>Familjebostäder</c:v>
                </c:pt>
                <c:pt idx="8">
                  <c:v>Stockholm Parkering</c:v>
                </c:pt>
                <c:pt idx="9">
                  <c:v>Stadsteatern</c:v>
                </c:pt>
                <c:pt idx="10">
                  <c:v>SGA Fastigheter</c:v>
                </c:pt>
                <c:pt idx="11">
                  <c:v>Stockholm Vatten</c:v>
                </c:pt>
                <c:pt idx="12">
                  <c:v>Bostadsförmedlingen</c:v>
                </c:pt>
                <c:pt idx="13">
                  <c:v>SISAB</c:v>
                </c:pt>
                <c:pt idx="14">
                  <c:v>St Erik Försäkring</c:v>
                </c:pt>
                <c:pt idx="15">
                  <c:v>Stockholmshem</c:v>
                </c:pt>
              </c:strCache>
            </c:strRef>
          </c:cat>
          <c:val>
            <c:numRef>
              <c:f>'Graf 2'!$G$46:$G$61</c:f>
              <c:numCache>
                <c:formatCode>General</c:formatCode>
                <c:ptCount val="16"/>
                <c:pt idx="0">
                  <c:v>-23.497999544172103</c:v>
                </c:pt>
                <c:pt idx="1">
                  <c:v>-16.048866285799733</c:v>
                </c:pt>
                <c:pt idx="2">
                  <c:v>-10.227742151568407</c:v>
                </c:pt>
                <c:pt idx="3">
                  <c:v>-8.0189888041081048</c:v>
                </c:pt>
                <c:pt idx="4">
                  <c:v>-7.6408451321996154</c:v>
                </c:pt>
                <c:pt idx="5">
                  <c:v>-4.644684452787132</c:v>
                </c:pt>
                <c:pt idx="6">
                  <c:v>-2.7449354316216272</c:v>
                </c:pt>
                <c:pt idx="7">
                  <c:v>-1.8384324502968354</c:v>
                </c:pt>
                <c:pt idx="8">
                  <c:v>-1.3912541681254567</c:v>
                </c:pt>
                <c:pt idx="9">
                  <c:v>-0.68401922029505613</c:v>
                </c:pt>
                <c:pt idx="10">
                  <c:v>-0.42002508427431451</c:v>
                </c:pt>
                <c:pt idx="11">
                  <c:v>3.5471204267073233</c:v>
                </c:pt>
                <c:pt idx="12">
                  <c:v>8.9574322164132809</c:v>
                </c:pt>
                <c:pt idx="13">
                  <c:v>10.408752955805326</c:v>
                </c:pt>
                <c:pt idx="14">
                  <c:v>12.902766492071308</c:v>
                </c:pt>
                <c:pt idx="15">
                  <c:v>22.899314740450578</c:v>
                </c:pt>
              </c:numCache>
            </c:numRef>
          </c:val>
        </c:ser>
        <c:dLbls>
          <c:showLegendKey val="0"/>
          <c:showVal val="0"/>
          <c:showCatName val="0"/>
          <c:showSerName val="0"/>
          <c:showPercent val="0"/>
          <c:showBubbleSize val="0"/>
        </c:dLbls>
        <c:gapWidth val="150"/>
        <c:axId val="262121344"/>
        <c:axId val="262122880"/>
      </c:barChart>
      <c:catAx>
        <c:axId val="262121344"/>
        <c:scaling>
          <c:orientation val="minMax"/>
        </c:scaling>
        <c:delete val="0"/>
        <c:axPos val="l"/>
        <c:majorTickMark val="out"/>
        <c:minorTickMark val="none"/>
        <c:tickLblPos val="high"/>
        <c:crossAx val="262122880"/>
        <c:crosses val="autoZero"/>
        <c:auto val="1"/>
        <c:lblAlgn val="ctr"/>
        <c:lblOffset val="100"/>
        <c:noMultiLvlLbl val="0"/>
      </c:catAx>
      <c:valAx>
        <c:axId val="262122880"/>
        <c:scaling>
          <c:orientation val="minMax"/>
        </c:scaling>
        <c:delete val="0"/>
        <c:axPos val="b"/>
        <c:majorGridlines/>
        <c:numFmt formatCode="General" sourceLinked="1"/>
        <c:majorTickMark val="out"/>
        <c:minorTickMark val="none"/>
        <c:tickLblPos val="nextTo"/>
        <c:crossAx val="262121344"/>
        <c:crosses val="autoZero"/>
        <c:crossBetween val="between"/>
      </c:valAx>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dirty="0" err="1" smtClean="0">
                <a:effectLst/>
              </a:rPr>
              <a:t>Administrativa</a:t>
            </a:r>
            <a:r>
              <a:rPr lang="en-US" sz="1050" b="1" i="0" baseline="0" dirty="0" smtClean="0">
                <a:effectLst/>
              </a:rPr>
              <a:t>- </a:t>
            </a:r>
            <a:r>
              <a:rPr lang="en-US" sz="1050" b="1" i="0" baseline="0" dirty="0" err="1">
                <a:effectLst/>
              </a:rPr>
              <a:t>och</a:t>
            </a:r>
            <a:r>
              <a:rPr lang="en-US" sz="1050" b="1" i="0" baseline="0" dirty="0">
                <a:effectLst/>
              </a:rPr>
              <a:t> </a:t>
            </a:r>
            <a:r>
              <a:rPr lang="en-US" sz="1050" b="1" i="0" baseline="0" dirty="0" err="1">
                <a:effectLst/>
              </a:rPr>
              <a:t>Indirekta</a:t>
            </a:r>
            <a:r>
              <a:rPr lang="en-US" sz="1050" b="1" i="0" baseline="0" dirty="0">
                <a:effectLst/>
              </a:rPr>
              <a:t> </a:t>
            </a:r>
            <a:r>
              <a:rPr lang="en-US" sz="1050" b="1" i="0" baseline="0" dirty="0" err="1">
                <a:effectLst/>
              </a:rPr>
              <a:t>Produktionskostnader</a:t>
            </a:r>
            <a:r>
              <a:rPr lang="en-US" sz="1050" b="1" i="0" baseline="0" dirty="0">
                <a:effectLst/>
              </a:rPr>
              <a:t> </a:t>
            </a:r>
            <a:endParaRPr lang="sv-SE" sz="1050" dirty="0">
              <a:effectLst/>
            </a:endParaRPr>
          </a:p>
        </c:rich>
      </c:tx>
      <c:layout>
        <c:manualLayout>
          <c:xMode val="edge"/>
          <c:yMode val="edge"/>
          <c:x val="0.14562962962962964"/>
          <c:y val="1.6597993015120185E-2"/>
        </c:manualLayout>
      </c:layout>
      <c:overlay val="0"/>
    </c:title>
    <c:autoTitleDeleted val="0"/>
    <c:plotArea>
      <c:layout/>
      <c:lineChart>
        <c:grouping val="standard"/>
        <c:varyColors val="0"/>
        <c:ser>
          <c:idx val="0"/>
          <c:order val="0"/>
          <c:tx>
            <c:strRef>
              <c:f>'Jessica Grafer'!$R$4</c:f>
              <c:strCache>
                <c:ptCount val="1"/>
                <c:pt idx="0">
                  <c:v>KPI 1 : Andel av Intäkter</c:v>
                </c:pt>
              </c:strCache>
            </c:strRef>
          </c:tx>
          <c:marker>
            <c:symbol val="none"/>
          </c:marker>
          <c:dLbls>
            <c:dLbl>
              <c:idx val="0"/>
              <c:layout>
                <c:manualLayout>
                  <c:x val="-2.4999999999999974E-2"/>
                  <c:y val="-5.0925925925925923E-2"/>
                </c:manualLayout>
              </c:layout>
              <c:showLegendKey val="0"/>
              <c:showVal val="1"/>
              <c:showCatName val="0"/>
              <c:showSerName val="0"/>
              <c:showPercent val="0"/>
              <c:showBubbleSize val="0"/>
            </c:dLbl>
            <c:dLbl>
              <c:idx val="2"/>
              <c:layout>
                <c:manualLayout>
                  <c:x val="8.3333333333333332E-3"/>
                  <c:y val="-1.3888888888888888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Grafer'!$S$3:$V$3</c:f>
              <c:numCache>
                <c:formatCode>General</c:formatCode>
                <c:ptCount val="4"/>
                <c:pt idx="0">
                  <c:v>2007</c:v>
                </c:pt>
                <c:pt idx="1">
                  <c:v>2008</c:v>
                </c:pt>
                <c:pt idx="2">
                  <c:v>2009</c:v>
                </c:pt>
                <c:pt idx="3">
                  <c:v>2010</c:v>
                </c:pt>
              </c:numCache>
            </c:numRef>
          </c:cat>
          <c:val>
            <c:numRef>
              <c:f>'Jessica Grafer'!$S$4:$V$4</c:f>
              <c:numCache>
                <c:formatCode>0</c:formatCode>
                <c:ptCount val="4"/>
                <c:pt idx="0">
                  <c:v>100</c:v>
                </c:pt>
                <c:pt idx="1">
                  <c:v>101.7820716582972</c:v>
                </c:pt>
                <c:pt idx="2">
                  <c:v>100.95758571545687</c:v>
                </c:pt>
                <c:pt idx="3">
                  <c:v>99.119153265160037</c:v>
                </c:pt>
              </c:numCache>
            </c:numRef>
          </c:val>
          <c:smooth val="0"/>
        </c:ser>
        <c:ser>
          <c:idx val="1"/>
          <c:order val="1"/>
          <c:tx>
            <c:strRef>
              <c:f>'Jessica Grafer'!$R$5</c:f>
              <c:strCache>
                <c:ptCount val="1"/>
                <c:pt idx="0">
                  <c:v>KPI 2 : Förändring i Absoluta tal</c:v>
                </c:pt>
              </c:strCache>
            </c:strRef>
          </c:tx>
          <c:spPr>
            <a:ln>
              <a:solidFill>
                <a:schemeClr val="accent2"/>
              </a:solidFill>
            </a:ln>
          </c:spPr>
          <c:marker>
            <c:symbol val="none"/>
          </c:marker>
          <c:dLbls>
            <c:dLbl>
              <c:idx val="0"/>
              <c:delete val="1"/>
            </c:dLbl>
            <c:showLegendKey val="0"/>
            <c:showVal val="1"/>
            <c:showCatName val="0"/>
            <c:showSerName val="0"/>
            <c:showPercent val="0"/>
            <c:showBubbleSize val="0"/>
            <c:showLeaderLines val="0"/>
          </c:dLbls>
          <c:cat>
            <c:numRef>
              <c:f>'Jessica Grafer'!$S$3:$V$3</c:f>
              <c:numCache>
                <c:formatCode>General</c:formatCode>
                <c:ptCount val="4"/>
                <c:pt idx="0">
                  <c:v>2007</c:v>
                </c:pt>
                <c:pt idx="1">
                  <c:v>2008</c:v>
                </c:pt>
                <c:pt idx="2">
                  <c:v>2009</c:v>
                </c:pt>
                <c:pt idx="3">
                  <c:v>2010</c:v>
                </c:pt>
              </c:numCache>
            </c:numRef>
          </c:cat>
          <c:val>
            <c:numRef>
              <c:f>'Jessica Grafer'!$S$5:$V$5</c:f>
              <c:numCache>
                <c:formatCode>0</c:formatCode>
                <c:ptCount val="4"/>
                <c:pt idx="0">
                  <c:v>100</c:v>
                </c:pt>
                <c:pt idx="1">
                  <c:v>104.74625009807504</c:v>
                </c:pt>
                <c:pt idx="2">
                  <c:v>105.9800393637871</c:v>
                </c:pt>
                <c:pt idx="3">
                  <c:v>109.61280548223127</c:v>
                </c:pt>
              </c:numCache>
            </c:numRef>
          </c:val>
          <c:smooth val="0"/>
        </c:ser>
        <c:dLbls>
          <c:showLegendKey val="0"/>
          <c:showVal val="0"/>
          <c:showCatName val="0"/>
          <c:showSerName val="0"/>
          <c:showPercent val="0"/>
          <c:showBubbleSize val="0"/>
        </c:dLbls>
        <c:marker val="1"/>
        <c:smooth val="0"/>
        <c:axId val="134911872"/>
        <c:axId val="134913408"/>
      </c:lineChart>
      <c:catAx>
        <c:axId val="134911872"/>
        <c:scaling>
          <c:orientation val="minMax"/>
        </c:scaling>
        <c:delete val="0"/>
        <c:axPos val="b"/>
        <c:numFmt formatCode="General" sourceLinked="1"/>
        <c:majorTickMark val="none"/>
        <c:minorTickMark val="none"/>
        <c:tickLblPos val="nextTo"/>
        <c:crossAx val="134913408"/>
        <c:crosses val="autoZero"/>
        <c:auto val="1"/>
        <c:lblAlgn val="ctr"/>
        <c:lblOffset val="100"/>
        <c:noMultiLvlLbl val="0"/>
      </c:catAx>
      <c:valAx>
        <c:axId val="134913408"/>
        <c:scaling>
          <c:orientation val="minMax"/>
          <c:max val="115"/>
          <c:min val="90"/>
        </c:scaling>
        <c:delete val="0"/>
        <c:axPos val="l"/>
        <c:majorGridlines/>
        <c:title>
          <c:tx>
            <c:rich>
              <a:bodyPr rot="-5400000" vert="horz"/>
              <a:lstStyle/>
              <a:p>
                <a:pPr>
                  <a:defRPr/>
                </a:pPr>
                <a:r>
                  <a:rPr lang="en-US"/>
                  <a:t>Index</a:t>
                </a:r>
              </a:p>
            </c:rich>
          </c:tx>
          <c:layout/>
          <c:overlay val="0"/>
        </c:title>
        <c:numFmt formatCode="0" sourceLinked="1"/>
        <c:majorTickMark val="none"/>
        <c:minorTickMark val="none"/>
        <c:tickLblPos val="high"/>
        <c:spPr>
          <a:ln w="9525">
            <a:noFill/>
          </a:ln>
        </c:spPr>
        <c:crossAx val="134911872"/>
        <c:crosses val="autoZero"/>
        <c:crossBetween val="between"/>
        <c:majorUnit val="5"/>
      </c:valAx>
    </c:plotArea>
    <c:legend>
      <c:legendPos val="b"/>
      <c:layout/>
      <c:overlay val="0"/>
    </c:legend>
    <c:plotVisOnly val="1"/>
    <c:dispBlanksAs val="gap"/>
    <c:showDLblsOverMax val="0"/>
  </c:chart>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dirty="0" err="1">
                <a:effectLst/>
              </a:rPr>
              <a:t>Andel</a:t>
            </a:r>
            <a:r>
              <a:rPr lang="en-US" sz="1050" b="1" i="0" baseline="0" dirty="0">
                <a:effectLst/>
              </a:rPr>
              <a:t> </a:t>
            </a:r>
            <a:r>
              <a:rPr lang="en-US" sz="1050" b="1" i="0" baseline="0" dirty="0" err="1">
                <a:effectLst/>
              </a:rPr>
              <a:t>av</a:t>
            </a:r>
            <a:r>
              <a:rPr lang="en-US" sz="1050" b="1" i="0" baseline="0" dirty="0">
                <a:effectLst/>
              </a:rPr>
              <a:t> </a:t>
            </a:r>
            <a:r>
              <a:rPr lang="en-US" sz="1050" b="1" i="0" baseline="0" dirty="0" err="1" smtClean="0">
                <a:effectLst/>
              </a:rPr>
              <a:t>intäkter</a:t>
            </a:r>
            <a:r>
              <a:rPr lang="en-US" sz="1050" b="1" i="0" baseline="0" dirty="0" smtClean="0">
                <a:effectLst/>
              </a:rPr>
              <a:t> - </a:t>
            </a:r>
            <a:r>
              <a:rPr lang="en-US" sz="1050" b="1" i="0" baseline="0" dirty="0" err="1">
                <a:effectLst/>
              </a:rPr>
              <a:t>uppdelat</a:t>
            </a:r>
            <a:r>
              <a:rPr lang="en-US" sz="1050" b="1" i="0" baseline="0" dirty="0">
                <a:effectLst/>
              </a:rPr>
              <a:t> </a:t>
            </a:r>
            <a:r>
              <a:rPr lang="en-US" sz="1050" b="1" i="0" baseline="0" dirty="0" err="1">
                <a:effectLst/>
              </a:rPr>
              <a:t>på</a:t>
            </a:r>
            <a:r>
              <a:rPr lang="en-US" sz="1050" b="1" i="0" baseline="0" dirty="0">
                <a:effectLst/>
              </a:rPr>
              <a:t> </a:t>
            </a:r>
            <a:r>
              <a:rPr lang="en-US" sz="1050" b="1" i="0" baseline="0" dirty="0" err="1">
                <a:effectLst/>
              </a:rPr>
              <a:t>typ</a:t>
            </a:r>
            <a:r>
              <a:rPr lang="en-US" sz="1050" b="1" i="0" baseline="0" dirty="0">
                <a:effectLst/>
              </a:rPr>
              <a:t> </a:t>
            </a:r>
            <a:r>
              <a:rPr lang="en-US" sz="1050" b="1" i="0" baseline="0" dirty="0" err="1">
                <a:effectLst/>
              </a:rPr>
              <a:t>av</a:t>
            </a:r>
            <a:r>
              <a:rPr lang="en-US" sz="1050" b="1" i="0" baseline="0" dirty="0">
                <a:effectLst/>
              </a:rPr>
              <a:t> </a:t>
            </a:r>
            <a:r>
              <a:rPr lang="en-US" sz="1050" b="1" i="0" baseline="0" dirty="0" err="1">
                <a:effectLst/>
              </a:rPr>
              <a:t>kostnad</a:t>
            </a:r>
            <a:endParaRPr lang="sv-SE" sz="1050" dirty="0">
              <a:effectLst/>
            </a:endParaRPr>
          </a:p>
        </c:rich>
      </c:tx>
      <c:layout>
        <c:manualLayout>
          <c:xMode val="edge"/>
          <c:yMode val="edge"/>
          <c:x val="0.16961884961884963"/>
          <c:y val="1.540436456996149E-2"/>
        </c:manualLayout>
      </c:layout>
      <c:overlay val="0"/>
    </c:title>
    <c:autoTitleDeleted val="0"/>
    <c:plotArea>
      <c:layout>
        <c:manualLayout>
          <c:layoutTarget val="inner"/>
          <c:xMode val="edge"/>
          <c:yMode val="edge"/>
          <c:x val="9.8406098406098402E-2"/>
          <c:y val="0.13388980421093064"/>
          <c:w val="0.80793949612847249"/>
          <c:h val="0.27868314920198517"/>
        </c:manualLayout>
      </c:layout>
      <c:lineChart>
        <c:grouping val="standard"/>
        <c:varyColors val="0"/>
        <c:ser>
          <c:idx val="0"/>
          <c:order val="0"/>
          <c:tx>
            <c:strRef>
              <c:f>'Jessica Grafer'!$R$32</c:f>
              <c:strCache>
                <c:ptCount val="1"/>
                <c:pt idx="0">
                  <c:v>Administrativa Kostnader</c:v>
                </c:pt>
              </c:strCache>
            </c:strRef>
          </c:tx>
          <c:spPr>
            <a:ln>
              <a:solidFill>
                <a:schemeClr val="tx2"/>
              </a:solidFill>
            </a:ln>
          </c:spPr>
          <c:marker>
            <c:symbol val="none"/>
          </c:marker>
          <c:dLbls>
            <c:dLbl>
              <c:idx val="0"/>
              <c:delete val="1"/>
            </c:dLbl>
            <c:showLegendKey val="0"/>
            <c:showVal val="1"/>
            <c:showCatName val="0"/>
            <c:showSerName val="0"/>
            <c:showPercent val="0"/>
            <c:showBubbleSize val="0"/>
            <c:showLeaderLines val="0"/>
          </c:dLbls>
          <c:cat>
            <c:numRef>
              <c:f>'Jessica Grafer'!$S$31:$V$31</c:f>
              <c:numCache>
                <c:formatCode>General</c:formatCode>
                <c:ptCount val="4"/>
                <c:pt idx="0">
                  <c:v>2007</c:v>
                </c:pt>
                <c:pt idx="1">
                  <c:v>2008</c:v>
                </c:pt>
                <c:pt idx="2">
                  <c:v>2009</c:v>
                </c:pt>
                <c:pt idx="3">
                  <c:v>2010</c:v>
                </c:pt>
              </c:numCache>
            </c:numRef>
          </c:cat>
          <c:val>
            <c:numRef>
              <c:f>'Jessica Grafer'!$S$32:$V$32</c:f>
              <c:numCache>
                <c:formatCode>General</c:formatCode>
                <c:ptCount val="4"/>
                <c:pt idx="0">
                  <c:v>100</c:v>
                </c:pt>
                <c:pt idx="1">
                  <c:v>89</c:v>
                </c:pt>
                <c:pt idx="2">
                  <c:v>83</c:v>
                </c:pt>
                <c:pt idx="3" formatCode="0">
                  <c:v>85.96099745862287</c:v>
                </c:pt>
              </c:numCache>
            </c:numRef>
          </c:val>
          <c:smooth val="0"/>
        </c:ser>
        <c:ser>
          <c:idx val="1"/>
          <c:order val="1"/>
          <c:tx>
            <c:strRef>
              <c:f>'Jessica Grafer'!$R$33</c:f>
              <c:strCache>
                <c:ptCount val="1"/>
                <c:pt idx="0">
                  <c:v>Indirekta Produktionskostnader</c:v>
                </c:pt>
              </c:strCache>
            </c:strRef>
          </c:tx>
          <c:spPr>
            <a:ln>
              <a:solidFill>
                <a:schemeClr val="accent2"/>
              </a:solidFill>
            </a:ln>
          </c:spPr>
          <c:marker>
            <c:symbol val="none"/>
          </c:marker>
          <c:dLbls>
            <c:dLbl>
              <c:idx val="0"/>
              <c:layout>
                <c:manualLayout>
                  <c:x val="-4.4352044352044352E-2"/>
                  <c:y val="-3.0808729139922979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Grafer'!$S$31:$V$31</c:f>
              <c:numCache>
                <c:formatCode>General</c:formatCode>
                <c:ptCount val="4"/>
                <c:pt idx="0">
                  <c:v>2007</c:v>
                </c:pt>
                <c:pt idx="1">
                  <c:v>2008</c:v>
                </c:pt>
                <c:pt idx="2">
                  <c:v>2009</c:v>
                </c:pt>
                <c:pt idx="3">
                  <c:v>2010</c:v>
                </c:pt>
              </c:numCache>
            </c:numRef>
          </c:cat>
          <c:val>
            <c:numRef>
              <c:f>'Jessica Grafer'!$S$33:$V$33</c:f>
              <c:numCache>
                <c:formatCode>General</c:formatCode>
                <c:ptCount val="4"/>
                <c:pt idx="0">
                  <c:v>100</c:v>
                </c:pt>
                <c:pt idx="1">
                  <c:v>122</c:v>
                </c:pt>
                <c:pt idx="2">
                  <c:v>129</c:v>
                </c:pt>
                <c:pt idx="3" formatCode="0">
                  <c:v>119.65933968508664</c:v>
                </c:pt>
              </c:numCache>
            </c:numRef>
          </c:val>
          <c:smooth val="0"/>
        </c:ser>
        <c:ser>
          <c:idx val="2"/>
          <c:order val="2"/>
          <c:tx>
            <c:strRef>
              <c:f>'Jessica Grafer'!$R$34</c:f>
              <c:strCache>
                <c:ptCount val="1"/>
                <c:pt idx="0">
                  <c:v>Administrativa- och Indirekta Produktionskostnader</c:v>
                </c:pt>
              </c:strCache>
            </c:strRef>
          </c:tx>
          <c:spPr>
            <a:ln>
              <a:solidFill>
                <a:schemeClr val="accent3"/>
              </a:solidFill>
            </a:ln>
          </c:spPr>
          <c:marker>
            <c:symbol val="none"/>
          </c:marker>
          <c:dLbls>
            <c:dLbl>
              <c:idx val="0"/>
              <c:delete val="1"/>
            </c:dLbl>
            <c:showLegendKey val="0"/>
            <c:showVal val="1"/>
            <c:showCatName val="0"/>
            <c:showSerName val="0"/>
            <c:showPercent val="0"/>
            <c:showBubbleSize val="0"/>
            <c:showLeaderLines val="0"/>
          </c:dLbls>
          <c:cat>
            <c:numRef>
              <c:f>'Jessica Grafer'!$S$31:$V$31</c:f>
              <c:numCache>
                <c:formatCode>General</c:formatCode>
                <c:ptCount val="4"/>
                <c:pt idx="0">
                  <c:v>2007</c:v>
                </c:pt>
                <c:pt idx="1">
                  <c:v>2008</c:v>
                </c:pt>
                <c:pt idx="2">
                  <c:v>2009</c:v>
                </c:pt>
                <c:pt idx="3">
                  <c:v>2010</c:v>
                </c:pt>
              </c:numCache>
            </c:numRef>
          </c:cat>
          <c:val>
            <c:numRef>
              <c:f>'Jessica Grafer'!$S$34:$V$34</c:f>
              <c:numCache>
                <c:formatCode>General</c:formatCode>
                <c:ptCount val="4"/>
                <c:pt idx="0">
                  <c:v>100</c:v>
                </c:pt>
                <c:pt idx="1">
                  <c:v>102</c:v>
                </c:pt>
                <c:pt idx="2">
                  <c:v>101</c:v>
                </c:pt>
                <c:pt idx="3">
                  <c:v>99</c:v>
                </c:pt>
              </c:numCache>
            </c:numRef>
          </c:val>
          <c:smooth val="0"/>
        </c:ser>
        <c:dLbls>
          <c:showLegendKey val="0"/>
          <c:showVal val="0"/>
          <c:showCatName val="0"/>
          <c:showSerName val="0"/>
          <c:showPercent val="0"/>
          <c:showBubbleSize val="0"/>
        </c:dLbls>
        <c:marker val="1"/>
        <c:smooth val="0"/>
        <c:axId val="135309952"/>
        <c:axId val="136651136"/>
      </c:lineChart>
      <c:catAx>
        <c:axId val="135309952"/>
        <c:scaling>
          <c:orientation val="minMax"/>
        </c:scaling>
        <c:delete val="0"/>
        <c:axPos val="b"/>
        <c:numFmt formatCode="General" sourceLinked="1"/>
        <c:majorTickMark val="none"/>
        <c:minorTickMark val="none"/>
        <c:tickLblPos val="nextTo"/>
        <c:crossAx val="136651136"/>
        <c:crosses val="autoZero"/>
        <c:auto val="1"/>
        <c:lblAlgn val="ctr"/>
        <c:lblOffset val="100"/>
        <c:noMultiLvlLbl val="0"/>
      </c:catAx>
      <c:valAx>
        <c:axId val="136651136"/>
        <c:scaling>
          <c:orientation val="minMax"/>
          <c:max val="140"/>
          <c:min val="80"/>
        </c:scaling>
        <c:delete val="0"/>
        <c:axPos val="l"/>
        <c:majorGridlines/>
        <c:title>
          <c:tx>
            <c:rich>
              <a:bodyPr rot="-5400000" vert="horz"/>
              <a:lstStyle/>
              <a:p>
                <a:pPr>
                  <a:defRPr/>
                </a:pPr>
                <a:r>
                  <a:rPr lang="en-US"/>
                  <a:t>Index</a:t>
                </a:r>
              </a:p>
            </c:rich>
          </c:tx>
          <c:layout>
            <c:manualLayout>
              <c:xMode val="edge"/>
              <c:yMode val="edge"/>
              <c:x val="3.6036036036036036E-2"/>
              <c:y val="0.19076668048072939"/>
            </c:manualLayout>
          </c:layout>
          <c:overlay val="0"/>
        </c:title>
        <c:numFmt formatCode="General" sourceLinked="1"/>
        <c:majorTickMark val="none"/>
        <c:minorTickMark val="none"/>
        <c:tickLblPos val="high"/>
        <c:spPr>
          <a:ln w="9525">
            <a:noFill/>
          </a:ln>
        </c:spPr>
        <c:crossAx val="135309952"/>
        <c:crosses val="autoZero"/>
        <c:crossBetween val="between"/>
        <c:majorUnit val="20"/>
      </c:valAx>
    </c:plotArea>
    <c:legend>
      <c:legendPos val="b"/>
      <c:layout>
        <c:manualLayout>
          <c:xMode val="edge"/>
          <c:yMode val="edge"/>
          <c:x val="0.140505617670972"/>
          <c:y val="0.50721922917530049"/>
          <c:w val="0.69939987231325818"/>
          <c:h val="0.16137911515874379"/>
        </c:manualLayout>
      </c:layout>
      <c:overlay val="0"/>
    </c:legend>
    <c:plotVisOnly val="1"/>
    <c:dispBlanksAs val="gap"/>
    <c:showDLblsOverMax val="0"/>
  </c:chart>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50"/>
            </a:pPr>
            <a:r>
              <a:rPr lang="en-US" sz="1050" b="1" i="0" baseline="0" dirty="0" err="1">
                <a:effectLst/>
              </a:rPr>
              <a:t>Förändring</a:t>
            </a:r>
            <a:r>
              <a:rPr lang="en-US" sz="1050" b="1" i="0" baseline="0" dirty="0">
                <a:effectLst/>
              </a:rPr>
              <a:t> </a:t>
            </a:r>
            <a:r>
              <a:rPr lang="en-US" sz="1050" b="1" i="0" baseline="0" dirty="0" err="1">
                <a:effectLst/>
              </a:rPr>
              <a:t>av</a:t>
            </a:r>
            <a:r>
              <a:rPr lang="en-US" sz="1050" b="1" i="0" baseline="0" dirty="0">
                <a:effectLst/>
              </a:rPr>
              <a:t> </a:t>
            </a:r>
            <a:r>
              <a:rPr lang="en-US" sz="1050" b="1" i="0" baseline="0" dirty="0" err="1">
                <a:effectLst/>
              </a:rPr>
              <a:t>Operativa</a:t>
            </a:r>
            <a:r>
              <a:rPr lang="en-US" sz="1050" b="1" i="0" baseline="0" dirty="0">
                <a:effectLst/>
              </a:rPr>
              <a:t> </a:t>
            </a:r>
            <a:r>
              <a:rPr lang="en-US" sz="1050" b="1" i="0" baseline="0" dirty="0" err="1">
                <a:effectLst/>
              </a:rPr>
              <a:t>Kostnader</a:t>
            </a:r>
            <a:r>
              <a:rPr lang="en-US" sz="1050" b="1" i="0" baseline="0" dirty="0">
                <a:effectLst/>
              </a:rPr>
              <a:t> </a:t>
            </a:r>
            <a:r>
              <a:rPr lang="en-US" sz="1050" b="1" i="0" baseline="0" dirty="0" err="1" smtClean="0">
                <a:effectLst/>
              </a:rPr>
              <a:t>och</a:t>
            </a:r>
            <a:r>
              <a:rPr lang="en-US" sz="1050" b="1" i="0" baseline="0" dirty="0" smtClean="0">
                <a:effectLst/>
              </a:rPr>
              <a:t> </a:t>
            </a:r>
            <a:r>
              <a:rPr lang="en-US" sz="1050" b="1" i="0" baseline="0" dirty="0" err="1" smtClean="0">
                <a:effectLst/>
              </a:rPr>
              <a:t>Administrativa</a:t>
            </a:r>
            <a:r>
              <a:rPr lang="en-US" sz="1050" b="1" i="0" baseline="0" dirty="0" smtClean="0">
                <a:effectLst/>
              </a:rPr>
              <a:t>- </a:t>
            </a:r>
            <a:r>
              <a:rPr lang="en-US" sz="1050" b="1" i="0" baseline="0" dirty="0" err="1">
                <a:effectLst/>
              </a:rPr>
              <a:t>och</a:t>
            </a:r>
            <a:r>
              <a:rPr lang="en-US" sz="1050" b="1" i="0" baseline="0" dirty="0">
                <a:effectLst/>
              </a:rPr>
              <a:t> </a:t>
            </a:r>
            <a:r>
              <a:rPr lang="en-US" sz="1050" b="1" i="0" baseline="0" dirty="0" err="1">
                <a:effectLst/>
              </a:rPr>
              <a:t>Indirekta</a:t>
            </a:r>
            <a:r>
              <a:rPr lang="en-US" sz="1050" b="1" i="0" baseline="0" dirty="0">
                <a:effectLst/>
              </a:rPr>
              <a:t> </a:t>
            </a:r>
            <a:r>
              <a:rPr lang="en-US" sz="1050" b="1" i="0" baseline="0" dirty="0" err="1">
                <a:effectLst/>
              </a:rPr>
              <a:t>Produktionskostnader</a:t>
            </a:r>
            <a:r>
              <a:rPr lang="en-US" sz="1050" b="1" i="0" baseline="0" dirty="0">
                <a:effectLst/>
              </a:rPr>
              <a:t> i </a:t>
            </a:r>
            <a:r>
              <a:rPr lang="en-US" sz="1050" b="1" i="0" baseline="0" dirty="0" err="1">
                <a:effectLst/>
              </a:rPr>
              <a:t>absoluta</a:t>
            </a:r>
            <a:r>
              <a:rPr lang="en-US" sz="1050" b="1" i="0" baseline="0" dirty="0">
                <a:effectLst/>
              </a:rPr>
              <a:t> </a:t>
            </a:r>
            <a:r>
              <a:rPr lang="en-US" sz="1050" b="1" i="0" baseline="0" dirty="0" err="1">
                <a:effectLst/>
              </a:rPr>
              <a:t>tal</a:t>
            </a:r>
            <a:endParaRPr lang="sv-SE" sz="1050" dirty="0">
              <a:effectLst/>
            </a:endParaRPr>
          </a:p>
        </c:rich>
      </c:tx>
      <c:layout>
        <c:manualLayout>
          <c:xMode val="edge"/>
          <c:yMode val="edge"/>
          <c:x val="0.11787489063867017"/>
          <c:y val="1.3888888888888888E-2"/>
        </c:manualLayout>
      </c:layout>
      <c:overlay val="0"/>
    </c:title>
    <c:autoTitleDeleted val="0"/>
    <c:plotArea>
      <c:layout>
        <c:manualLayout>
          <c:layoutTarget val="inner"/>
          <c:xMode val="edge"/>
          <c:yMode val="edge"/>
          <c:x val="8.1944444444444445E-2"/>
          <c:y val="0.17662037037037037"/>
          <c:w val="0.82976159230096236"/>
          <c:h val="0.21996208807232429"/>
        </c:manualLayout>
      </c:layout>
      <c:lineChart>
        <c:grouping val="standard"/>
        <c:varyColors val="0"/>
        <c:ser>
          <c:idx val="0"/>
          <c:order val="0"/>
          <c:tx>
            <c:strRef>
              <c:f>'Jessica Grafer'!$U$40</c:f>
              <c:strCache>
                <c:ptCount val="1"/>
                <c:pt idx="0">
                  <c:v>Operativa kostnader</c:v>
                </c:pt>
              </c:strCache>
            </c:strRef>
          </c:tx>
          <c:spPr>
            <a:ln>
              <a:solidFill>
                <a:srgbClr val="C00000"/>
              </a:solidFill>
            </a:ln>
          </c:spPr>
          <c:marker>
            <c:symbol val="none"/>
          </c:marker>
          <c:dLbls>
            <c:dLbl>
              <c:idx val="0"/>
              <c:delete val="1"/>
            </c:dLbl>
            <c:dLbl>
              <c:idx val="2"/>
              <c:layout>
                <c:manualLayout>
                  <c:x val="0"/>
                  <c:y val="-4.6296296296296294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Grafer'!$V$39:$Y$39</c:f>
              <c:numCache>
                <c:formatCode>General</c:formatCode>
                <c:ptCount val="4"/>
                <c:pt idx="0">
                  <c:v>2007</c:v>
                </c:pt>
                <c:pt idx="1">
                  <c:v>2008</c:v>
                </c:pt>
                <c:pt idx="2">
                  <c:v>2009</c:v>
                </c:pt>
                <c:pt idx="3">
                  <c:v>2010</c:v>
                </c:pt>
              </c:numCache>
            </c:numRef>
          </c:cat>
          <c:val>
            <c:numRef>
              <c:f>'Jessica Grafer'!$V$40:$Y$40</c:f>
              <c:numCache>
                <c:formatCode>0</c:formatCode>
                <c:ptCount val="4"/>
                <c:pt idx="0">
                  <c:v>100</c:v>
                </c:pt>
                <c:pt idx="1">
                  <c:v>98.317206052133884</c:v>
                </c:pt>
                <c:pt idx="2">
                  <c:v>122.74917572028382</c:v>
                </c:pt>
                <c:pt idx="3">
                  <c:v>130.00975767935296</c:v>
                </c:pt>
              </c:numCache>
            </c:numRef>
          </c:val>
          <c:smooth val="0"/>
        </c:ser>
        <c:ser>
          <c:idx val="1"/>
          <c:order val="1"/>
          <c:tx>
            <c:strRef>
              <c:f>'Jessica Grafer'!$U$41</c:f>
              <c:strCache>
                <c:ptCount val="1"/>
                <c:pt idx="0">
                  <c:v>Administrativa- och Indirekta Produktionskostnader</c:v>
                </c:pt>
              </c:strCache>
            </c:strRef>
          </c:tx>
          <c:spPr>
            <a:ln>
              <a:solidFill>
                <a:schemeClr val="accent3"/>
              </a:solidFill>
            </a:ln>
          </c:spPr>
          <c:marker>
            <c:symbol val="none"/>
          </c:marker>
          <c:dLbls>
            <c:dLbl>
              <c:idx val="0"/>
              <c:layout>
                <c:manualLayout>
                  <c:x val="2.5462668816039986E-17"/>
                  <c:y val="-4.1666666666666664E-2"/>
                </c:manualLayout>
              </c:layout>
              <c:showLegendKey val="0"/>
              <c:showVal val="1"/>
              <c:showCatName val="0"/>
              <c:showSerName val="0"/>
              <c:showPercent val="0"/>
              <c:showBubbleSize val="0"/>
            </c:dLbl>
            <c:dLbl>
              <c:idx val="1"/>
              <c:layout>
                <c:manualLayout>
                  <c:x val="0"/>
                  <c:y val="-2.7777777777777776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Grafer'!$V$39:$Y$39</c:f>
              <c:numCache>
                <c:formatCode>General</c:formatCode>
                <c:ptCount val="4"/>
                <c:pt idx="0">
                  <c:v>2007</c:v>
                </c:pt>
                <c:pt idx="1">
                  <c:v>2008</c:v>
                </c:pt>
                <c:pt idx="2">
                  <c:v>2009</c:v>
                </c:pt>
                <c:pt idx="3">
                  <c:v>2010</c:v>
                </c:pt>
              </c:numCache>
            </c:numRef>
          </c:cat>
          <c:val>
            <c:numRef>
              <c:f>'Jessica Grafer'!$V$41:$Y$41</c:f>
              <c:numCache>
                <c:formatCode>0</c:formatCode>
                <c:ptCount val="4"/>
                <c:pt idx="0">
                  <c:v>100</c:v>
                </c:pt>
                <c:pt idx="1">
                  <c:v>104.74625009807504</c:v>
                </c:pt>
                <c:pt idx="2">
                  <c:v>105.9800393637871</c:v>
                </c:pt>
                <c:pt idx="3">
                  <c:v>109.61280548223127</c:v>
                </c:pt>
              </c:numCache>
            </c:numRef>
          </c:val>
          <c:smooth val="0"/>
        </c:ser>
        <c:dLbls>
          <c:showLegendKey val="0"/>
          <c:showVal val="0"/>
          <c:showCatName val="0"/>
          <c:showSerName val="0"/>
          <c:showPercent val="0"/>
          <c:showBubbleSize val="0"/>
        </c:dLbls>
        <c:marker val="1"/>
        <c:smooth val="0"/>
        <c:axId val="136661248"/>
        <c:axId val="136675328"/>
      </c:lineChart>
      <c:catAx>
        <c:axId val="136661248"/>
        <c:scaling>
          <c:orientation val="minMax"/>
        </c:scaling>
        <c:delete val="0"/>
        <c:axPos val="b"/>
        <c:numFmt formatCode="General" sourceLinked="1"/>
        <c:majorTickMark val="none"/>
        <c:minorTickMark val="none"/>
        <c:tickLblPos val="nextTo"/>
        <c:crossAx val="136675328"/>
        <c:crosses val="autoZero"/>
        <c:auto val="1"/>
        <c:lblAlgn val="ctr"/>
        <c:lblOffset val="100"/>
        <c:noMultiLvlLbl val="0"/>
      </c:catAx>
      <c:valAx>
        <c:axId val="136675328"/>
        <c:scaling>
          <c:orientation val="minMax"/>
          <c:max val="140"/>
          <c:min val="90"/>
        </c:scaling>
        <c:delete val="0"/>
        <c:axPos val="l"/>
        <c:majorGridlines/>
        <c:title>
          <c:tx>
            <c:rich>
              <a:bodyPr rot="-5400000" vert="horz"/>
              <a:lstStyle/>
              <a:p>
                <a:pPr>
                  <a:defRPr/>
                </a:pPr>
                <a:r>
                  <a:rPr lang="en-US"/>
                  <a:t>Index</a:t>
                </a:r>
              </a:p>
            </c:rich>
          </c:tx>
          <c:layout>
            <c:manualLayout>
              <c:xMode val="edge"/>
              <c:yMode val="edge"/>
              <c:x val="3.3333333333333333E-2"/>
              <c:y val="0.21224956255468067"/>
            </c:manualLayout>
          </c:layout>
          <c:overlay val="0"/>
        </c:title>
        <c:numFmt formatCode="0" sourceLinked="1"/>
        <c:majorTickMark val="none"/>
        <c:minorTickMark val="none"/>
        <c:tickLblPos val="high"/>
        <c:spPr>
          <a:ln w="9525">
            <a:noFill/>
          </a:ln>
        </c:spPr>
        <c:crossAx val="136661248"/>
        <c:crosses val="autoZero"/>
        <c:crossBetween val="between"/>
        <c:majorUnit val="20"/>
      </c:valAx>
    </c:plotArea>
    <c:legend>
      <c:legendPos val="b"/>
      <c:layout>
        <c:manualLayout>
          <c:xMode val="edge"/>
          <c:yMode val="edge"/>
          <c:x val="0.12175524934383201"/>
          <c:y val="0.48302857976086322"/>
          <c:w val="0.7148228346456692"/>
          <c:h val="0.10956401283172937"/>
        </c:manualLayout>
      </c:layout>
      <c:overlay val="0"/>
    </c:legend>
    <c:plotVisOnly val="1"/>
    <c:dispBlanksAs val="gap"/>
    <c:showDLblsOverMax val="0"/>
  </c:chart>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dirty="0" err="1" smtClean="0">
                <a:effectLst/>
              </a:rPr>
              <a:t>Administrativa</a:t>
            </a:r>
            <a:r>
              <a:rPr lang="en-US" sz="1050" b="1" i="0" baseline="0" dirty="0" smtClean="0">
                <a:effectLst/>
              </a:rPr>
              <a:t>- </a:t>
            </a:r>
            <a:r>
              <a:rPr lang="en-US" sz="1050" b="1" i="0" baseline="0" dirty="0" err="1">
                <a:effectLst/>
              </a:rPr>
              <a:t>och</a:t>
            </a:r>
            <a:r>
              <a:rPr lang="en-US" sz="1050" b="1" i="0" baseline="0" dirty="0">
                <a:effectLst/>
              </a:rPr>
              <a:t> </a:t>
            </a:r>
            <a:r>
              <a:rPr lang="en-US" sz="1050" b="1" i="0" baseline="0" dirty="0" err="1">
                <a:effectLst/>
              </a:rPr>
              <a:t>Indirekta</a:t>
            </a:r>
            <a:r>
              <a:rPr lang="en-US" sz="1050" b="1" i="0" baseline="0" dirty="0">
                <a:effectLst/>
              </a:rPr>
              <a:t> </a:t>
            </a:r>
            <a:r>
              <a:rPr lang="en-US" sz="1050" b="1" i="0" baseline="0" dirty="0" err="1">
                <a:effectLst/>
              </a:rPr>
              <a:t>Produktionskostnader</a:t>
            </a:r>
            <a:r>
              <a:rPr lang="en-US" sz="1050" b="1" i="0" baseline="0" dirty="0">
                <a:effectLst/>
              </a:rPr>
              <a:t> </a:t>
            </a:r>
            <a:endParaRPr lang="sv-SE" sz="1050" dirty="0">
              <a:effectLst/>
            </a:endParaRPr>
          </a:p>
        </c:rich>
      </c:tx>
      <c:layout>
        <c:manualLayout>
          <c:xMode val="edge"/>
          <c:yMode val="edge"/>
          <c:x val="0.15130276939681606"/>
          <c:y val="2.7777768776848198E-2"/>
        </c:manualLayout>
      </c:layout>
      <c:overlay val="0"/>
    </c:title>
    <c:autoTitleDeleted val="0"/>
    <c:plotArea>
      <c:layout/>
      <c:lineChart>
        <c:grouping val="standard"/>
        <c:varyColors val="0"/>
        <c:ser>
          <c:idx val="0"/>
          <c:order val="0"/>
          <c:tx>
            <c:strRef>
              <c:f>'Jessica Grafer'!$AW$4</c:f>
              <c:strCache>
                <c:ptCount val="1"/>
                <c:pt idx="0">
                  <c:v>KPI 1 : Andel av Intäkter</c:v>
                </c:pt>
              </c:strCache>
            </c:strRef>
          </c:tx>
          <c:marker>
            <c:symbol val="none"/>
          </c:marker>
          <c:dLbls>
            <c:showLegendKey val="0"/>
            <c:showVal val="1"/>
            <c:showCatName val="0"/>
            <c:showSerName val="0"/>
            <c:showPercent val="0"/>
            <c:showBubbleSize val="0"/>
            <c:showLeaderLines val="0"/>
          </c:dLbls>
          <c:cat>
            <c:numRef>
              <c:f>'Jessica Grafer'!$AX$3:$BA$3</c:f>
              <c:numCache>
                <c:formatCode>General</c:formatCode>
                <c:ptCount val="4"/>
                <c:pt idx="0">
                  <c:v>2007</c:v>
                </c:pt>
                <c:pt idx="1">
                  <c:v>2008</c:v>
                </c:pt>
                <c:pt idx="2">
                  <c:v>2009</c:v>
                </c:pt>
                <c:pt idx="3">
                  <c:v>2010</c:v>
                </c:pt>
              </c:numCache>
            </c:numRef>
          </c:cat>
          <c:val>
            <c:numRef>
              <c:f>'Jessica Grafer'!$AX$4:$BA$4</c:f>
              <c:numCache>
                <c:formatCode>0</c:formatCode>
                <c:ptCount val="4"/>
                <c:pt idx="0">
                  <c:v>100</c:v>
                </c:pt>
                <c:pt idx="1">
                  <c:v>92.462902698069755</c:v>
                </c:pt>
                <c:pt idx="2">
                  <c:v>106.86997451229838</c:v>
                </c:pt>
                <c:pt idx="3">
                  <c:v>99.229129380098769</c:v>
                </c:pt>
              </c:numCache>
            </c:numRef>
          </c:val>
          <c:smooth val="0"/>
        </c:ser>
        <c:ser>
          <c:idx val="1"/>
          <c:order val="1"/>
          <c:tx>
            <c:strRef>
              <c:f>'Jessica Grafer'!$AW$5</c:f>
              <c:strCache>
                <c:ptCount val="1"/>
                <c:pt idx="0">
                  <c:v>KPI 2 : Förändring i Absoluta tal</c:v>
                </c:pt>
              </c:strCache>
            </c:strRef>
          </c:tx>
          <c:spPr>
            <a:ln>
              <a:solidFill>
                <a:schemeClr val="accent2"/>
              </a:solidFill>
            </a:ln>
          </c:spPr>
          <c:marker>
            <c:symbol val="none"/>
          </c:marker>
          <c:dLbls>
            <c:showLegendKey val="0"/>
            <c:showVal val="1"/>
            <c:showCatName val="0"/>
            <c:showSerName val="0"/>
            <c:showPercent val="0"/>
            <c:showBubbleSize val="0"/>
            <c:showLeaderLines val="0"/>
          </c:dLbls>
          <c:cat>
            <c:numRef>
              <c:f>'Jessica Grafer'!$AX$3:$BA$3</c:f>
              <c:numCache>
                <c:formatCode>General</c:formatCode>
                <c:ptCount val="4"/>
                <c:pt idx="0">
                  <c:v>2007</c:v>
                </c:pt>
                <c:pt idx="1">
                  <c:v>2008</c:v>
                </c:pt>
                <c:pt idx="2">
                  <c:v>2009</c:v>
                </c:pt>
                <c:pt idx="3">
                  <c:v>2010</c:v>
                </c:pt>
              </c:numCache>
            </c:numRef>
          </c:cat>
          <c:val>
            <c:numRef>
              <c:f>'Jessica Grafer'!$AX$5:$BA$5</c:f>
              <c:numCache>
                <c:formatCode>0</c:formatCode>
                <c:ptCount val="4"/>
                <c:pt idx="0">
                  <c:v>100</c:v>
                </c:pt>
                <c:pt idx="1">
                  <c:v>99.707225966028119</c:v>
                </c:pt>
                <c:pt idx="2">
                  <c:v>118.59872289947251</c:v>
                </c:pt>
                <c:pt idx="3">
                  <c:v>114.1743015067767</c:v>
                </c:pt>
              </c:numCache>
            </c:numRef>
          </c:val>
          <c:smooth val="0"/>
        </c:ser>
        <c:dLbls>
          <c:showLegendKey val="0"/>
          <c:showVal val="0"/>
          <c:showCatName val="0"/>
          <c:showSerName val="0"/>
          <c:showPercent val="0"/>
          <c:showBubbleSize val="0"/>
        </c:dLbls>
        <c:marker val="1"/>
        <c:smooth val="0"/>
        <c:axId val="139852032"/>
        <c:axId val="139988992"/>
      </c:lineChart>
      <c:catAx>
        <c:axId val="139852032"/>
        <c:scaling>
          <c:orientation val="minMax"/>
        </c:scaling>
        <c:delete val="0"/>
        <c:axPos val="b"/>
        <c:numFmt formatCode="General" sourceLinked="1"/>
        <c:majorTickMark val="none"/>
        <c:minorTickMark val="none"/>
        <c:tickLblPos val="nextTo"/>
        <c:crossAx val="139988992"/>
        <c:crosses val="autoZero"/>
        <c:auto val="1"/>
        <c:lblAlgn val="ctr"/>
        <c:lblOffset val="100"/>
        <c:noMultiLvlLbl val="0"/>
      </c:catAx>
      <c:valAx>
        <c:axId val="139988992"/>
        <c:scaling>
          <c:orientation val="minMax"/>
          <c:max val="125"/>
          <c:min val="90"/>
        </c:scaling>
        <c:delete val="0"/>
        <c:axPos val="l"/>
        <c:majorGridlines/>
        <c:title>
          <c:tx>
            <c:rich>
              <a:bodyPr rot="-5400000" vert="horz"/>
              <a:lstStyle/>
              <a:p>
                <a:pPr>
                  <a:defRPr/>
                </a:pPr>
                <a:r>
                  <a:rPr lang="en-US"/>
                  <a:t>Index</a:t>
                </a:r>
              </a:p>
            </c:rich>
          </c:tx>
          <c:layout/>
          <c:overlay val="0"/>
        </c:title>
        <c:numFmt formatCode="0" sourceLinked="1"/>
        <c:majorTickMark val="none"/>
        <c:minorTickMark val="none"/>
        <c:tickLblPos val="high"/>
        <c:spPr>
          <a:ln w="9525">
            <a:noFill/>
          </a:ln>
        </c:spPr>
        <c:crossAx val="139852032"/>
        <c:crosses val="autoZero"/>
        <c:crossBetween val="between"/>
        <c:majorUnit val="5"/>
      </c:valAx>
    </c:plotArea>
    <c:legend>
      <c:legendPos val="b"/>
      <c:layout/>
      <c:overlay val="0"/>
    </c:legend>
    <c:plotVisOnly val="1"/>
    <c:dispBlanksAs val="gap"/>
    <c:showDLblsOverMax val="0"/>
  </c:chart>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dirty="0" err="1">
                <a:effectLst/>
              </a:rPr>
              <a:t>Andel</a:t>
            </a:r>
            <a:r>
              <a:rPr lang="en-US" sz="1050" b="1" i="0" baseline="0" dirty="0">
                <a:effectLst/>
              </a:rPr>
              <a:t> </a:t>
            </a:r>
            <a:r>
              <a:rPr lang="en-US" sz="1050" b="1" i="0" baseline="0" dirty="0" err="1">
                <a:effectLst/>
              </a:rPr>
              <a:t>av</a:t>
            </a:r>
            <a:r>
              <a:rPr lang="en-US" sz="1050" b="1" i="0" baseline="0" dirty="0">
                <a:effectLst/>
              </a:rPr>
              <a:t> </a:t>
            </a:r>
            <a:r>
              <a:rPr lang="en-US" sz="1050" b="1" i="0" baseline="0" dirty="0" err="1" smtClean="0">
                <a:effectLst/>
              </a:rPr>
              <a:t>intäkter</a:t>
            </a:r>
            <a:r>
              <a:rPr lang="en-US" sz="1050" b="1" i="0" baseline="0" dirty="0" smtClean="0">
                <a:effectLst/>
              </a:rPr>
              <a:t> - </a:t>
            </a:r>
            <a:r>
              <a:rPr lang="en-US" sz="1050" b="1" i="0" baseline="0" dirty="0" err="1">
                <a:effectLst/>
              </a:rPr>
              <a:t>uppdelat</a:t>
            </a:r>
            <a:r>
              <a:rPr lang="en-US" sz="1050" b="1" i="0" baseline="0" dirty="0">
                <a:effectLst/>
              </a:rPr>
              <a:t> </a:t>
            </a:r>
            <a:r>
              <a:rPr lang="en-US" sz="1050" b="1" i="0" baseline="0" dirty="0" err="1">
                <a:effectLst/>
              </a:rPr>
              <a:t>på</a:t>
            </a:r>
            <a:r>
              <a:rPr lang="en-US" sz="1050" b="1" i="0" baseline="0" dirty="0">
                <a:effectLst/>
              </a:rPr>
              <a:t> </a:t>
            </a:r>
            <a:r>
              <a:rPr lang="en-US" sz="1050" b="1" i="0" baseline="0" dirty="0" err="1">
                <a:effectLst/>
              </a:rPr>
              <a:t>typ</a:t>
            </a:r>
            <a:r>
              <a:rPr lang="en-US" sz="1050" b="1" i="0" baseline="0" dirty="0">
                <a:effectLst/>
              </a:rPr>
              <a:t> </a:t>
            </a:r>
            <a:r>
              <a:rPr lang="en-US" sz="1050" b="1" i="0" baseline="0" dirty="0" err="1">
                <a:effectLst/>
              </a:rPr>
              <a:t>av</a:t>
            </a:r>
            <a:r>
              <a:rPr lang="en-US" sz="1050" b="1" i="0" baseline="0" dirty="0">
                <a:effectLst/>
              </a:rPr>
              <a:t> </a:t>
            </a:r>
            <a:r>
              <a:rPr lang="en-US" sz="1050" b="1" i="0" baseline="0" dirty="0" err="1">
                <a:effectLst/>
              </a:rPr>
              <a:t>kostnad</a:t>
            </a:r>
            <a:endParaRPr lang="sv-SE" sz="1050" dirty="0">
              <a:effectLst/>
            </a:endParaRPr>
          </a:p>
        </c:rich>
      </c:tx>
      <c:layout>
        <c:manualLayout>
          <c:xMode val="edge"/>
          <c:yMode val="edge"/>
          <c:x val="0.19115266841644796"/>
          <c:y val="6.0185185185185182E-2"/>
        </c:manualLayout>
      </c:layout>
      <c:overlay val="0"/>
    </c:title>
    <c:autoTitleDeleted val="0"/>
    <c:plotArea>
      <c:layout>
        <c:manualLayout>
          <c:layoutTarget val="inner"/>
          <c:xMode val="edge"/>
          <c:yMode val="edge"/>
          <c:x val="9.583333333333334E-2"/>
          <c:y val="0.14849555263925343"/>
          <c:w val="0.81587270341207352"/>
          <c:h val="0.28483121901428987"/>
        </c:manualLayout>
      </c:layout>
      <c:lineChart>
        <c:grouping val="standard"/>
        <c:varyColors val="0"/>
        <c:ser>
          <c:idx val="0"/>
          <c:order val="0"/>
          <c:tx>
            <c:strRef>
              <c:f>'Jessica Grafer'!$AW$33</c:f>
              <c:strCache>
                <c:ptCount val="1"/>
                <c:pt idx="0">
                  <c:v>Administrativa Kostnader</c:v>
                </c:pt>
              </c:strCache>
            </c:strRef>
          </c:tx>
          <c:spPr>
            <a:ln>
              <a:solidFill>
                <a:schemeClr val="tx2"/>
              </a:solidFill>
            </a:ln>
          </c:spPr>
          <c:marker>
            <c:symbol val="none"/>
          </c:marker>
          <c:dLbls>
            <c:showLegendKey val="0"/>
            <c:showVal val="1"/>
            <c:showCatName val="0"/>
            <c:showSerName val="0"/>
            <c:showPercent val="0"/>
            <c:showBubbleSize val="0"/>
            <c:showLeaderLines val="0"/>
          </c:dLbls>
          <c:cat>
            <c:numRef>
              <c:f>'Jessica Grafer'!$AX$32:$BA$32</c:f>
              <c:numCache>
                <c:formatCode>General</c:formatCode>
                <c:ptCount val="4"/>
                <c:pt idx="0">
                  <c:v>2007</c:v>
                </c:pt>
                <c:pt idx="1">
                  <c:v>2008</c:v>
                </c:pt>
                <c:pt idx="2">
                  <c:v>2009</c:v>
                </c:pt>
                <c:pt idx="3">
                  <c:v>2010</c:v>
                </c:pt>
              </c:numCache>
            </c:numRef>
          </c:cat>
          <c:val>
            <c:numRef>
              <c:f>'Jessica Grafer'!$AX$33:$BA$33</c:f>
              <c:numCache>
                <c:formatCode>0</c:formatCode>
                <c:ptCount val="4"/>
                <c:pt idx="0">
                  <c:v>100</c:v>
                </c:pt>
                <c:pt idx="1">
                  <c:v>86.941590307780928</c:v>
                </c:pt>
                <c:pt idx="2">
                  <c:v>93.032957605048338</c:v>
                </c:pt>
                <c:pt idx="3">
                  <c:v>84.754809511028014</c:v>
                </c:pt>
              </c:numCache>
            </c:numRef>
          </c:val>
          <c:smooth val="0"/>
        </c:ser>
        <c:ser>
          <c:idx val="1"/>
          <c:order val="1"/>
          <c:tx>
            <c:strRef>
              <c:f>'Jessica Grafer'!$AW$34</c:f>
              <c:strCache>
                <c:ptCount val="1"/>
                <c:pt idx="0">
                  <c:v>Indirekta Produktionskostnader</c:v>
                </c:pt>
              </c:strCache>
            </c:strRef>
          </c:tx>
          <c:spPr>
            <a:ln>
              <a:solidFill>
                <a:schemeClr val="accent2"/>
              </a:solidFill>
            </a:ln>
          </c:spPr>
          <c:marker>
            <c:symbol val="none"/>
          </c:marker>
          <c:dLbls>
            <c:dLbl>
              <c:idx val="1"/>
              <c:layout>
                <c:manualLayout>
                  <c:x val="-1.1111111111111112E-2"/>
                  <c:y val="-5.5555555555555552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Grafer'!$AX$32:$BA$32</c:f>
              <c:numCache>
                <c:formatCode>General</c:formatCode>
                <c:ptCount val="4"/>
                <c:pt idx="0">
                  <c:v>2007</c:v>
                </c:pt>
                <c:pt idx="1">
                  <c:v>2008</c:v>
                </c:pt>
                <c:pt idx="2">
                  <c:v>2009</c:v>
                </c:pt>
                <c:pt idx="3">
                  <c:v>2010</c:v>
                </c:pt>
              </c:numCache>
            </c:numRef>
          </c:cat>
          <c:val>
            <c:numRef>
              <c:f>'Jessica Grafer'!$AX$34:$BA$34</c:f>
              <c:numCache>
                <c:formatCode>0</c:formatCode>
                <c:ptCount val="4"/>
                <c:pt idx="0">
                  <c:v>100</c:v>
                </c:pt>
                <c:pt idx="1">
                  <c:v>99.748798212214723</c:v>
                </c:pt>
                <c:pt idx="2">
                  <c:v>125.1292310598902</c:v>
                </c:pt>
                <c:pt idx="3">
                  <c:v>118.32936764769755</c:v>
                </c:pt>
              </c:numCache>
            </c:numRef>
          </c:val>
          <c:smooth val="0"/>
        </c:ser>
        <c:ser>
          <c:idx val="2"/>
          <c:order val="2"/>
          <c:tx>
            <c:strRef>
              <c:f>'Jessica Grafer'!$AW$35</c:f>
              <c:strCache>
                <c:ptCount val="1"/>
                <c:pt idx="0">
                  <c:v>Administrativa- och Indirekta Produktionskostnader</c:v>
                </c:pt>
              </c:strCache>
            </c:strRef>
          </c:tx>
          <c:spPr>
            <a:ln>
              <a:solidFill>
                <a:srgbClr val="00B0F0"/>
              </a:solidFill>
            </a:ln>
          </c:spPr>
          <c:marker>
            <c:symbol val="none"/>
          </c:marker>
          <c:dLbls>
            <c:dLbl>
              <c:idx val="1"/>
              <c:layout>
                <c:manualLayout>
                  <c:x val="0"/>
                  <c:y val="-2.7777777777777776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Grafer'!$AX$32:$BA$32</c:f>
              <c:numCache>
                <c:formatCode>General</c:formatCode>
                <c:ptCount val="4"/>
                <c:pt idx="0">
                  <c:v>2007</c:v>
                </c:pt>
                <c:pt idx="1">
                  <c:v>2008</c:v>
                </c:pt>
                <c:pt idx="2">
                  <c:v>2009</c:v>
                </c:pt>
                <c:pt idx="3">
                  <c:v>2010</c:v>
                </c:pt>
              </c:numCache>
            </c:numRef>
          </c:cat>
          <c:val>
            <c:numRef>
              <c:f>'Jessica Grafer'!$AX$35:$BA$35</c:f>
              <c:numCache>
                <c:formatCode>0</c:formatCode>
                <c:ptCount val="4"/>
                <c:pt idx="0">
                  <c:v>100</c:v>
                </c:pt>
                <c:pt idx="1">
                  <c:v>92.462902698069755</c:v>
                </c:pt>
                <c:pt idx="2">
                  <c:v>106.86997451229838</c:v>
                </c:pt>
                <c:pt idx="3">
                  <c:v>99.229129380098769</c:v>
                </c:pt>
              </c:numCache>
            </c:numRef>
          </c:val>
          <c:smooth val="0"/>
        </c:ser>
        <c:dLbls>
          <c:showLegendKey val="0"/>
          <c:showVal val="0"/>
          <c:showCatName val="0"/>
          <c:showSerName val="0"/>
          <c:showPercent val="0"/>
          <c:showBubbleSize val="0"/>
        </c:dLbls>
        <c:marker val="1"/>
        <c:smooth val="0"/>
        <c:axId val="140033024"/>
        <c:axId val="140116736"/>
      </c:lineChart>
      <c:catAx>
        <c:axId val="140033024"/>
        <c:scaling>
          <c:orientation val="minMax"/>
        </c:scaling>
        <c:delete val="0"/>
        <c:axPos val="b"/>
        <c:numFmt formatCode="General" sourceLinked="1"/>
        <c:majorTickMark val="none"/>
        <c:minorTickMark val="none"/>
        <c:tickLblPos val="nextTo"/>
        <c:crossAx val="140116736"/>
        <c:crosses val="autoZero"/>
        <c:auto val="1"/>
        <c:lblAlgn val="ctr"/>
        <c:lblOffset val="100"/>
        <c:noMultiLvlLbl val="0"/>
      </c:catAx>
      <c:valAx>
        <c:axId val="140116736"/>
        <c:scaling>
          <c:orientation val="minMax"/>
          <c:max val="130"/>
          <c:min val="80"/>
        </c:scaling>
        <c:delete val="0"/>
        <c:axPos val="l"/>
        <c:majorGridlines/>
        <c:title>
          <c:tx>
            <c:rich>
              <a:bodyPr rot="-5400000" vert="horz"/>
              <a:lstStyle/>
              <a:p>
                <a:pPr>
                  <a:defRPr/>
                </a:pPr>
                <a:r>
                  <a:rPr lang="en-US"/>
                  <a:t>Index</a:t>
                </a:r>
              </a:p>
            </c:rich>
          </c:tx>
          <c:layout>
            <c:manualLayout>
              <c:xMode val="edge"/>
              <c:yMode val="edge"/>
              <c:x val="3.3333333333333333E-2"/>
              <c:y val="0.21655912802566346"/>
            </c:manualLayout>
          </c:layout>
          <c:overlay val="0"/>
        </c:title>
        <c:numFmt formatCode="0" sourceLinked="1"/>
        <c:majorTickMark val="none"/>
        <c:minorTickMark val="none"/>
        <c:tickLblPos val="high"/>
        <c:spPr>
          <a:ln w="9525">
            <a:noFill/>
          </a:ln>
        </c:spPr>
        <c:crossAx val="140033024"/>
        <c:crosses val="autoZero"/>
        <c:crossBetween val="between"/>
        <c:majorUnit val="10"/>
      </c:valAx>
    </c:plotArea>
    <c:legend>
      <c:legendPos val="b"/>
      <c:layout>
        <c:manualLayout>
          <c:xMode val="edge"/>
          <c:yMode val="edge"/>
          <c:x val="0.1148941382327209"/>
          <c:y val="0.51042249927092442"/>
          <c:w val="0.75354505686789164"/>
          <c:h val="0.16087379702537183"/>
        </c:manualLayout>
      </c:layout>
      <c:overlay val="0"/>
    </c:legend>
    <c:plotVisOnly val="1"/>
    <c:dispBlanksAs val="gap"/>
    <c:showDLblsOverMax val="0"/>
  </c:chart>
  <c:externalData r:id="rId2">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dirty="0" err="1">
                <a:effectLst/>
              </a:rPr>
              <a:t>Förändring</a:t>
            </a:r>
            <a:r>
              <a:rPr lang="en-US" sz="1050" b="1" i="0" baseline="0" dirty="0">
                <a:effectLst/>
              </a:rPr>
              <a:t> </a:t>
            </a:r>
            <a:r>
              <a:rPr lang="en-US" sz="1050" b="1" i="0" baseline="0" dirty="0" err="1">
                <a:effectLst/>
              </a:rPr>
              <a:t>av</a:t>
            </a:r>
            <a:r>
              <a:rPr lang="en-US" sz="1050" b="1" i="0" baseline="0" dirty="0">
                <a:effectLst/>
              </a:rPr>
              <a:t> </a:t>
            </a:r>
            <a:r>
              <a:rPr lang="en-US" sz="1050" b="1" i="0" baseline="0" dirty="0" err="1">
                <a:effectLst/>
              </a:rPr>
              <a:t>Operativa</a:t>
            </a:r>
            <a:r>
              <a:rPr lang="en-US" sz="1050" b="1" i="0" baseline="0" dirty="0">
                <a:effectLst/>
              </a:rPr>
              <a:t> </a:t>
            </a:r>
            <a:r>
              <a:rPr lang="en-US" sz="1050" b="1" i="0" baseline="0" dirty="0" err="1">
                <a:effectLst/>
              </a:rPr>
              <a:t>Kostnader</a:t>
            </a:r>
            <a:r>
              <a:rPr lang="en-US" sz="1050" b="1" i="0" baseline="0" dirty="0">
                <a:effectLst/>
              </a:rPr>
              <a:t> </a:t>
            </a:r>
            <a:r>
              <a:rPr lang="en-US" sz="1050" b="1" i="0" baseline="0" dirty="0" err="1" smtClean="0">
                <a:effectLst/>
              </a:rPr>
              <a:t>och</a:t>
            </a:r>
            <a:r>
              <a:rPr lang="en-US" sz="1050" b="1" i="0" baseline="0" dirty="0" smtClean="0">
                <a:effectLst/>
              </a:rPr>
              <a:t> </a:t>
            </a:r>
            <a:r>
              <a:rPr lang="en-US" sz="1050" b="1" i="0" baseline="0" dirty="0" err="1" smtClean="0">
                <a:effectLst/>
              </a:rPr>
              <a:t>Administrativa</a:t>
            </a:r>
            <a:r>
              <a:rPr lang="en-US" sz="1050" b="1" i="0" baseline="0" dirty="0" smtClean="0">
                <a:effectLst/>
              </a:rPr>
              <a:t>- </a:t>
            </a:r>
            <a:r>
              <a:rPr lang="en-US" sz="1050" b="1" i="0" baseline="0" dirty="0" err="1">
                <a:effectLst/>
              </a:rPr>
              <a:t>och</a:t>
            </a:r>
            <a:r>
              <a:rPr lang="en-US" sz="1050" b="1" i="0" baseline="0" dirty="0">
                <a:effectLst/>
              </a:rPr>
              <a:t> </a:t>
            </a:r>
            <a:r>
              <a:rPr lang="en-US" sz="1050" b="1" i="0" baseline="0" dirty="0" err="1">
                <a:effectLst/>
              </a:rPr>
              <a:t>Indirekta</a:t>
            </a:r>
            <a:r>
              <a:rPr lang="en-US" sz="1050" b="1" i="0" baseline="0" dirty="0">
                <a:effectLst/>
              </a:rPr>
              <a:t> </a:t>
            </a:r>
            <a:r>
              <a:rPr lang="en-US" sz="1050" b="1" i="0" baseline="0" dirty="0" err="1">
                <a:effectLst/>
              </a:rPr>
              <a:t>Produktionskostnader</a:t>
            </a:r>
            <a:r>
              <a:rPr lang="en-US" sz="1050" b="1" i="0" baseline="0" dirty="0">
                <a:effectLst/>
              </a:rPr>
              <a:t> i </a:t>
            </a:r>
            <a:r>
              <a:rPr lang="en-US" sz="1050" b="1" i="0" baseline="0" dirty="0" err="1">
                <a:effectLst/>
              </a:rPr>
              <a:t>absoluta</a:t>
            </a:r>
            <a:r>
              <a:rPr lang="en-US" sz="1050" b="1" i="0" baseline="0" dirty="0">
                <a:effectLst/>
              </a:rPr>
              <a:t> </a:t>
            </a:r>
            <a:r>
              <a:rPr lang="en-US" sz="1050" b="1" i="0" baseline="0" dirty="0" err="1">
                <a:effectLst/>
              </a:rPr>
              <a:t>tal</a:t>
            </a:r>
            <a:endParaRPr lang="sv-SE" sz="1050" dirty="0">
              <a:effectLst/>
            </a:endParaRPr>
          </a:p>
        </c:rich>
      </c:tx>
      <c:layout>
        <c:manualLayout>
          <c:xMode val="edge"/>
          <c:yMode val="edge"/>
          <c:x val="0.10676377952755904"/>
          <c:y val="8.7962962962962965E-2"/>
        </c:manualLayout>
      </c:layout>
      <c:overlay val="0"/>
    </c:title>
    <c:autoTitleDeleted val="0"/>
    <c:plotArea>
      <c:layout>
        <c:manualLayout>
          <c:layoutTarget val="inner"/>
          <c:xMode val="edge"/>
          <c:yMode val="edge"/>
          <c:x val="8.4458442694663169E-2"/>
          <c:y val="0.25343759113444153"/>
          <c:w val="0.8411364829396325"/>
          <c:h val="0.24324074074074073"/>
        </c:manualLayout>
      </c:layout>
      <c:lineChart>
        <c:grouping val="standard"/>
        <c:varyColors val="0"/>
        <c:ser>
          <c:idx val="0"/>
          <c:order val="0"/>
          <c:tx>
            <c:strRef>
              <c:f>'Jessica Grafer'!$AZ$38</c:f>
              <c:strCache>
                <c:ptCount val="1"/>
                <c:pt idx="0">
                  <c:v>Operativa kostnader</c:v>
                </c:pt>
              </c:strCache>
            </c:strRef>
          </c:tx>
          <c:spPr>
            <a:ln>
              <a:solidFill>
                <a:srgbClr val="C00000"/>
              </a:solidFill>
            </a:ln>
          </c:spPr>
          <c:marker>
            <c:symbol val="none"/>
          </c:marker>
          <c:dLbls>
            <c:showLegendKey val="0"/>
            <c:showVal val="1"/>
            <c:showCatName val="0"/>
            <c:showSerName val="0"/>
            <c:showPercent val="0"/>
            <c:showBubbleSize val="0"/>
            <c:showLeaderLines val="0"/>
          </c:dLbls>
          <c:cat>
            <c:numRef>
              <c:f>'Jessica Grafer'!$BA$37:$BD$37</c:f>
              <c:numCache>
                <c:formatCode>General</c:formatCode>
                <c:ptCount val="4"/>
                <c:pt idx="0">
                  <c:v>2007</c:v>
                </c:pt>
                <c:pt idx="1">
                  <c:v>2008</c:v>
                </c:pt>
                <c:pt idx="2">
                  <c:v>2009</c:v>
                </c:pt>
                <c:pt idx="3">
                  <c:v>2010</c:v>
                </c:pt>
              </c:numCache>
            </c:numRef>
          </c:cat>
          <c:val>
            <c:numRef>
              <c:f>'Jessica Grafer'!$BA$38:$BD$38</c:f>
              <c:numCache>
                <c:formatCode>0</c:formatCode>
                <c:ptCount val="4"/>
                <c:pt idx="0" formatCode="General">
                  <c:v>100</c:v>
                </c:pt>
                <c:pt idx="1">
                  <c:v>131.79365894639608</c:v>
                </c:pt>
                <c:pt idx="2">
                  <c:v>137.44351142910608</c:v>
                </c:pt>
                <c:pt idx="3">
                  <c:v>163.84313397595926</c:v>
                </c:pt>
              </c:numCache>
            </c:numRef>
          </c:val>
          <c:smooth val="0"/>
        </c:ser>
        <c:ser>
          <c:idx val="1"/>
          <c:order val="1"/>
          <c:tx>
            <c:strRef>
              <c:f>'Jessica Grafer'!$AZ$39</c:f>
              <c:strCache>
                <c:ptCount val="1"/>
                <c:pt idx="0">
                  <c:v>Administrativa- och Indirekta Produktionskostnader</c:v>
                </c:pt>
              </c:strCache>
            </c:strRef>
          </c:tx>
          <c:spPr>
            <a:ln>
              <a:solidFill>
                <a:schemeClr val="accent3"/>
              </a:solidFill>
            </a:ln>
          </c:spPr>
          <c:marker>
            <c:symbol val="none"/>
          </c:marker>
          <c:dLbls>
            <c:showLegendKey val="0"/>
            <c:showVal val="1"/>
            <c:showCatName val="0"/>
            <c:showSerName val="0"/>
            <c:showPercent val="0"/>
            <c:showBubbleSize val="0"/>
            <c:showLeaderLines val="0"/>
          </c:dLbls>
          <c:cat>
            <c:numRef>
              <c:f>'Jessica Grafer'!$BA$37:$BD$37</c:f>
              <c:numCache>
                <c:formatCode>General</c:formatCode>
                <c:ptCount val="4"/>
                <c:pt idx="0">
                  <c:v>2007</c:v>
                </c:pt>
                <c:pt idx="1">
                  <c:v>2008</c:v>
                </c:pt>
                <c:pt idx="2">
                  <c:v>2009</c:v>
                </c:pt>
                <c:pt idx="3">
                  <c:v>2010</c:v>
                </c:pt>
              </c:numCache>
            </c:numRef>
          </c:cat>
          <c:val>
            <c:numRef>
              <c:f>'Jessica Grafer'!$BA$39:$BD$39</c:f>
              <c:numCache>
                <c:formatCode>0</c:formatCode>
                <c:ptCount val="4"/>
                <c:pt idx="0">
                  <c:v>100</c:v>
                </c:pt>
                <c:pt idx="1">
                  <c:v>99.707225966028119</c:v>
                </c:pt>
                <c:pt idx="2">
                  <c:v>118.59872289947251</c:v>
                </c:pt>
                <c:pt idx="3">
                  <c:v>114.1743015067767</c:v>
                </c:pt>
              </c:numCache>
            </c:numRef>
          </c:val>
          <c:smooth val="0"/>
        </c:ser>
        <c:dLbls>
          <c:showLegendKey val="0"/>
          <c:showVal val="0"/>
          <c:showCatName val="0"/>
          <c:showSerName val="0"/>
          <c:showPercent val="0"/>
          <c:showBubbleSize val="0"/>
        </c:dLbls>
        <c:marker val="1"/>
        <c:smooth val="0"/>
        <c:axId val="140171904"/>
        <c:axId val="142295424"/>
      </c:lineChart>
      <c:catAx>
        <c:axId val="140171904"/>
        <c:scaling>
          <c:orientation val="minMax"/>
        </c:scaling>
        <c:delete val="0"/>
        <c:axPos val="b"/>
        <c:numFmt formatCode="General" sourceLinked="1"/>
        <c:majorTickMark val="none"/>
        <c:minorTickMark val="none"/>
        <c:tickLblPos val="nextTo"/>
        <c:crossAx val="142295424"/>
        <c:crosses val="autoZero"/>
        <c:auto val="1"/>
        <c:lblAlgn val="ctr"/>
        <c:lblOffset val="100"/>
        <c:noMultiLvlLbl val="0"/>
      </c:catAx>
      <c:valAx>
        <c:axId val="142295424"/>
        <c:scaling>
          <c:orientation val="minMax"/>
          <c:max val="170"/>
          <c:min val="90"/>
        </c:scaling>
        <c:delete val="0"/>
        <c:axPos val="l"/>
        <c:majorGridlines/>
        <c:title>
          <c:tx>
            <c:rich>
              <a:bodyPr rot="-5400000" vert="horz"/>
              <a:lstStyle/>
              <a:p>
                <a:pPr>
                  <a:defRPr/>
                </a:pPr>
                <a:r>
                  <a:rPr lang="en-US"/>
                  <a:t>Index</a:t>
                </a:r>
              </a:p>
            </c:rich>
          </c:tx>
          <c:layout>
            <c:manualLayout>
              <c:xMode val="edge"/>
              <c:yMode val="edge"/>
              <c:x val="3.3069553805774275E-2"/>
              <c:y val="0.30070610965296007"/>
            </c:manualLayout>
          </c:layout>
          <c:overlay val="0"/>
        </c:title>
        <c:numFmt formatCode="General" sourceLinked="1"/>
        <c:majorTickMark val="none"/>
        <c:minorTickMark val="none"/>
        <c:tickLblPos val="high"/>
        <c:spPr>
          <a:ln w="9525">
            <a:noFill/>
          </a:ln>
        </c:spPr>
        <c:crossAx val="140171904"/>
        <c:crosses val="autoZero"/>
        <c:crossBetween val="between"/>
        <c:majorUnit val="20"/>
      </c:valAx>
    </c:plotArea>
    <c:legend>
      <c:legendPos val="b"/>
      <c:layout>
        <c:manualLayout>
          <c:xMode val="edge"/>
          <c:yMode val="edge"/>
          <c:x val="0.11897747156605425"/>
          <c:y val="0.57562117235345578"/>
          <c:w val="0.74260061242344721"/>
          <c:h val="0.10030475357247011"/>
        </c:manualLayout>
      </c:layout>
      <c:overlay val="0"/>
    </c:legend>
    <c:plotVisOnly val="1"/>
    <c:dispBlanksAs val="gap"/>
    <c:showDLblsOverMax val="0"/>
  </c:chart>
  <c:externalData r:id="rId2">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dirty="0" err="1" smtClean="0">
                <a:effectLst/>
              </a:rPr>
              <a:t>Administrativa</a:t>
            </a:r>
            <a:r>
              <a:rPr lang="en-US" sz="1050" b="1" i="0" baseline="0" dirty="0" smtClean="0">
                <a:effectLst/>
              </a:rPr>
              <a:t>- </a:t>
            </a:r>
            <a:r>
              <a:rPr lang="en-US" sz="1050" b="1" i="0" baseline="0" dirty="0" err="1">
                <a:effectLst/>
              </a:rPr>
              <a:t>och</a:t>
            </a:r>
            <a:r>
              <a:rPr lang="en-US" sz="1050" b="1" i="0" baseline="0" dirty="0">
                <a:effectLst/>
              </a:rPr>
              <a:t> </a:t>
            </a:r>
            <a:r>
              <a:rPr lang="en-US" sz="1050" b="1" i="0" baseline="0" dirty="0" err="1">
                <a:effectLst/>
              </a:rPr>
              <a:t>Indirekta</a:t>
            </a:r>
            <a:r>
              <a:rPr lang="en-US" sz="1050" b="1" i="0" baseline="0" dirty="0">
                <a:effectLst/>
              </a:rPr>
              <a:t> </a:t>
            </a:r>
            <a:r>
              <a:rPr lang="en-US" sz="1050" b="1" i="0" baseline="0" dirty="0" err="1">
                <a:effectLst/>
              </a:rPr>
              <a:t>Produktionskostnader</a:t>
            </a:r>
            <a:r>
              <a:rPr lang="en-US" sz="1050" b="1" i="0" baseline="0" dirty="0">
                <a:effectLst/>
              </a:rPr>
              <a:t> </a:t>
            </a:r>
            <a:endParaRPr lang="sv-SE" sz="1050" dirty="0">
              <a:effectLst/>
            </a:endParaRPr>
          </a:p>
        </c:rich>
      </c:tx>
      <c:layout>
        <c:manualLayout>
          <c:xMode val="edge"/>
          <c:yMode val="edge"/>
          <c:x val="0.15272727272727274"/>
          <c:y val="2.5104602510460251E-2"/>
        </c:manualLayout>
      </c:layout>
      <c:overlay val="0"/>
    </c:title>
    <c:autoTitleDeleted val="0"/>
    <c:plotArea>
      <c:layout/>
      <c:lineChart>
        <c:grouping val="standard"/>
        <c:varyColors val="0"/>
        <c:ser>
          <c:idx val="0"/>
          <c:order val="0"/>
          <c:tx>
            <c:strRef>
              <c:f>'Jessica Grafer'!$AG$4</c:f>
              <c:strCache>
                <c:ptCount val="1"/>
                <c:pt idx="0">
                  <c:v>KPI 1 : Andel av Intäkter</c:v>
                </c:pt>
              </c:strCache>
            </c:strRef>
          </c:tx>
          <c:marker>
            <c:symbol val="none"/>
          </c:marker>
          <c:dLbls>
            <c:dLbl>
              <c:idx val="0"/>
              <c:delete val="1"/>
            </c:dLbl>
            <c:dLbl>
              <c:idx val="3"/>
              <c:delete val="1"/>
            </c:dLbl>
            <c:showLegendKey val="0"/>
            <c:showVal val="1"/>
            <c:showCatName val="0"/>
            <c:showSerName val="0"/>
            <c:showPercent val="0"/>
            <c:showBubbleSize val="0"/>
            <c:showLeaderLines val="0"/>
          </c:dLbls>
          <c:cat>
            <c:numRef>
              <c:f>'Jessica Grafer'!$AH$3:$AK$3</c:f>
              <c:numCache>
                <c:formatCode>General</c:formatCode>
                <c:ptCount val="4"/>
                <c:pt idx="0">
                  <c:v>2007</c:v>
                </c:pt>
                <c:pt idx="1">
                  <c:v>2008</c:v>
                </c:pt>
                <c:pt idx="2">
                  <c:v>2009</c:v>
                </c:pt>
                <c:pt idx="3">
                  <c:v>2010</c:v>
                </c:pt>
              </c:numCache>
            </c:numRef>
          </c:cat>
          <c:val>
            <c:numRef>
              <c:f>'Jessica Grafer'!$AH$4:$AK$4</c:f>
              <c:numCache>
                <c:formatCode>0</c:formatCode>
                <c:ptCount val="4"/>
                <c:pt idx="0">
                  <c:v>100</c:v>
                </c:pt>
                <c:pt idx="1">
                  <c:v>97.675581827050166</c:v>
                </c:pt>
                <c:pt idx="2">
                  <c:v>101.12144732941171</c:v>
                </c:pt>
                <c:pt idx="3">
                  <c:v>111.53020028521703</c:v>
                </c:pt>
              </c:numCache>
            </c:numRef>
          </c:val>
          <c:smooth val="0"/>
        </c:ser>
        <c:ser>
          <c:idx val="1"/>
          <c:order val="1"/>
          <c:tx>
            <c:strRef>
              <c:f>'Jessica Grafer'!$AG$5</c:f>
              <c:strCache>
                <c:ptCount val="1"/>
                <c:pt idx="0">
                  <c:v>KPI 2 : Förändring i Absoluta tal</c:v>
                </c:pt>
              </c:strCache>
            </c:strRef>
          </c:tx>
          <c:spPr>
            <a:ln>
              <a:solidFill>
                <a:schemeClr val="accent2"/>
              </a:solidFill>
            </a:ln>
          </c:spPr>
          <c:marker>
            <c:symbol val="none"/>
          </c:marker>
          <c:dLbls>
            <c:showLegendKey val="0"/>
            <c:showVal val="1"/>
            <c:showCatName val="0"/>
            <c:showSerName val="0"/>
            <c:showPercent val="0"/>
            <c:showBubbleSize val="0"/>
            <c:showLeaderLines val="0"/>
          </c:dLbls>
          <c:cat>
            <c:numRef>
              <c:f>'Jessica Grafer'!$AH$3:$AK$3</c:f>
              <c:numCache>
                <c:formatCode>General</c:formatCode>
                <c:ptCount val="4"/>
                <c:pt idx="0">
                  <c:v>2007</c:v>
                </c:pt>
                <c:pt idx="1">
                  <c:v>2008</c:v>
                </c:pt>
                <c:pt idx="2">
                  <c:v>2009</c:v>
                </c:pt>
                <c:pt idx="3">
                  <c:v>2010</c:v>
                </c:pt>
              </c:numCache>
            </c:numRef>
          </c:cat>
          <c:val>
            <c:numRef>
              <c:f>'Jessica Grafer'!$AH$5:$AK$5</c:f>
              <c:numCache>
                <c:formatCode>0</c:formatCode>
                <c:ptCount val="4"/>
                <c:pt idx="0">
                  <c:v>100</c:v>
                </c:pt>
                <c:pt idx="1">
                  <c:v>105.7221709418092</c:v>
                </c:pt>
                <c:pt idx="2">
                  <c:v>102.97350974532431</c:v>
                </c:pt>
                <c:pt idx="3">
                  <c:v>112.14181528772093</c:v>
                </c:pt>
              </c:numCache>
            </c:numRef>
          </c:val>
          <c:smooth val="0"/>
        </c:ser>
        <c:dLbls>
          <c:showLegendKey val="0"/>
          <c:showVal val="0"/>
          <c:showCatName val="0"/>
          <c:showSerName val="0"/>
          <c:showPercent val="0"/>
          <c:showBubbleSize val="0"/>
        </c:dLbls>
        <c:marker val="1"/>
        <c:smooth val="0"/>
        <c:axId val="143718272"/>
        <c:axId val="143719808"/>
      </c:lineChart>
      <c:catAx>
        <c:axId val="143718272"/>
        <c:scaling>
          <c:orientation val="minMax"/>
        </c:scaling>
        <c:delete val="0"/>
        <c:axPos val="b"/>
        <c:numFmt formatCode="General" sourceLinked="1"/>
        <c:majorTickMark val="none"/>
        <c:minorTickMark val="none"/>
        <c:tickLblPos val="nextTo"/>
        <c:crossAx val="143719808"/>
        <c:crosses val="autoZero"/>
        <c:auto val="1"/>
        <c:lblAlgn val="ctr"/>
        <c:lblOffset val="100"/>
        <c:noMultiLvlLbl val="0"/>
      </c:catAx>
      <c:valAx>
        <c:axId val="143719808"/>
        <c:scaling>
          <c:orientation val="minMax"/>
          <c:max val="115"/>
          <c:min val="90"/>
        </c:scaling>
        <c:delete val="0"/>
        <c:axPos val="l"/>
        <c:majorGridlines/>
        <c:title>
          <c:tx>
            <c:rich>
              <a:bodyPr rot="-5400000" vert="horz"/>
              <a:lstStyle/>
              <a:p>
                <a:pPr>
                  <a:defRPr/>
                </a:pPr>
                <a:r>
                  <a:rPr lang="en-US"/>
                  <a:t>Index</a:t>
                </a:r>
              </a:p>
            </c:rich>
          </c:tx>
          <c:layout/>
          <c:overlay val="0"/>
        </c:title>
        <c:numFmt formatCode="0" sourceLinked="1"/>
        <c:majorTickMark val="none"/>
        <c:minorTickMark val="none"/>
        <c:tickLblPos val="high"/>
        <c:spPr>
          <a:ln w="9525">
            <a:noFill/>
          </a:ln>
        </c:spPr>
        <c:crossAx val="143718272"/>
        <c:crosses val="autoZero"/>
        <c:crossBetween val="between"/>
        <c:majorUnit val="5"/>
      </c:valAx>
    </c:plotArea>
    <c:legend>
      <c:legendPos val="b"/>
      <c:layout/>
      <c:overlay val="0"/>
    </c:legend>
    <c:plotVisOnly val="1"/>
    <c:dispBlanksAs val="gap"/>
    <c:showDLblsOverMax val="0"/>
  </c:chart>
  <c:externalData r:id="rId2">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dirty="0" err="1">
                <a:effectLst/>
              </a:rPr>
              <a:t>Förändring</a:t>
            </a:r>
            <a:r>
              <a:rPr lang="en-US" sz="1050" b="1" i="0" baseline="0" dirty="0">
                <a:effectLst/>
              </a:rPr>
              <a:t> </a:t>
            </a:r>
            <a:r>
              <a:rPr lang="en-US" sz="1050" b="1" i="0" baseline="0" dirty="0" err="1">
                <a:effectLst/>
              </a:rPr>
              <a:t>av</a:t>
            </a:r>
            <a:r>
              <a:rPr lang="en-US" sz="1050" b="1" i="0" baseline="0" dirty="0">
                <a:effectLst/>
              </a:rPr>
              <a:t> </a:t>
            </a:r>
            <a:r>
              <a:rPr lang="en-US" sz="1050" b="1" i="0" baseline="0" dirty="0" err="1">
                <a:effectLst/>
              </a:rPr>
              <a:t>Operativa</a:t>
            </a:r>
            <a:r>
              <a:rPr lang="en-US" sz="1050" b="1" i="0" baseline="0" dirty="0">
                <a:effectLst/>
              </a:rPr>
              <a:t> </a:t>
            </a:r>
            <a:r>
              <a:rPr lang="en-US" sz="1050" b="1" i="0" baseline="0" dirty="0" err="1">
                <a:effectLst/>
              </a:rPr>
              <a:t>Kostnader</a:t>
            </a:r>
            <a:r>
              <a:rPr lang="en-US" sz="1050" b="1" i="0" baseline="0" dirty="0">
                <a:effectLst/>
              </a:rPr>
              <a:t> </a:t>
            </a:r>
            <a:r>
              <a:rPr lang="en-US" sz="1050" b="1" i="0" baseline="0" dirty="0" err="1" smtClean="0">
                <a:effectLst/>
              </a:rPr>
              <a:t>och</a:t>
            </a:r>
            <a:r>
              <a:rPr lang="en-US" sz="1050" b="1" i="0" baseline="0" dirty="0" smtClean="0">
                <a:effectLst/>
              </a:rPr>
              <a:t> </a:t>
            </a:r>
            <a:r>
              <a:rPr lang="en-US" sz="1050" b="1" i="0" baseline="0" dirty="0" err="1" smtClean="0">
                <a:effectLst/>
              </a:rPr>
              <a:t>Administrativa</a:t>
            </a:r>
            <a:r>
              <a:rPr lang="en-US" sz="1050" b="1" i="0" baseline="0" dirty="0" smtClean="0">
                <a:effectLst/>
              </a:rPr>
              <a:t>- </a:t>
            </a:r>
            <a:r>
              <a:rPr lang="en-US" sz="1050" b="1" i="0" baseline="0" dirty="0" err="1">
                <a:effectLst/>
              </a:rPr>
              <a:t>och</a:t>
            </a:r>
            <a:r>
              <a:rPr lang="en-US" sz="1050" b="1" i="0" baseline="0" dirty="0">
                <a:effectLst/>
              </a:rPr>
              <a:t> </a:t>
            </a:r>
            <a:r>
              <a:rPr lang="en-US" sz="1050" b="1" i="0" baseline="0" dirty="0" err="1">
                <a:effectLst/>
              </a:rPr>
              <a:t>Indirekta</a:t>
            </a:r>
            <a:r>
              <a:rPr lang="en-US" sz="1050" b="1" i="0" baseline="0" dirty="0">
                <a:effectLst/>
              </a:rPr>
              <a:t> </a:t>
            </a:r>
            <a:r>
              <a:rPr lang="en-US" sz="1050" b="1" i="0" baseline="0" dirty="0" err="1">
                <a:effectLst/>
              </a:rPr>
              <a:t>Produktionskostnader</a:t>
            </a:r>
            <a:r>
              <a:rPr lang="en-US" sz="1050" b="1" i="0" baseline="0" dirty="0">
                <a:effectLst/>
              </a:rPr>
              <a:t> i </a:t>
            </a:r>
            <a:r>
              <a:rPr lang="en-US" sz="1050" b="1" i="0" baseline="0" dirty="0" err="1">
                <a:effectLst/>
              </a:rPr>
              <a:t>absoluta</a:t>
            </a:r>
            <a:r>
              <a:rPr lang="en-US" sz="1050" b="1" i="0" baseline="0" dirty="0">
                <a:effectLst/>
              </a:rPr>
              <a:t> </a:t>
            </a:r>
            <a:r>
              <a:rPr lang="en-US" sz="1050" b="1" i="0" baseline="0" dirty="0" err="1">
                <a:effectLst/>
              </a:rPr>
              <a:t>tal</a:t>
            </a:r>
            <a:endParaRPr lang="sv-SE" sz="1050" dirty="0">
              <a:effectLst/>
            </a:endParaRPr>
          </a:p>
        </c:rich>
      </c:tx>
      <c:layout>
        <c:manualLayout>
          <c:xMode val="edge"/>
          <c:yMode val="edge"/>
          <c:x val="0.11787489063867017"/>
          <c:y val="5.0925925925925923E-2"/>
        </c:manualLayout>
      </c:layout>
      <c:overlay val="0"/>
    </c:title>
    <c:autoTitleDeleted val="0"/>
    <c:plotArea>
      <c:layout>
        <c:manualLayout>
          <c:layoutTarget val="inner"/>
          <c:xMode val="edge"/>
          <c:yMode val="edge"/>
          <c:x val="7.6388888888888895E-2"/>
          <c:y val="0.23217592592592592"/>
          <c:w val="0.83531714785651789"/>
          <c:h val="0.21070282881306504"/>
        </c:manualLayout>
      </c:layout>
      <c:lineChart>
        <c:grouping val="standard"/>
        <c:varyColors val="0"/>
        <c:ser>
          <c:idx val="0"/>
          <c:order val="0"/>
          <c:tx>
            <c:strRef>
              <c:f>'Jessica Grafer'!$AH$38</c:f>
              <c:strCache>
                <c:ptCount val="1"/>
                <c:pt idx="0">
                  <c:v>Operativa kostnader</c:v>
                </c:pt>
              </c:strCache>
            </c:strRef>
          </c:tx>
          <c:spPr>
            <a:ln>
              <a:solidFill>
                <a:srgbClr val="C00000"/>
              </a:solidFill>
            </a:ln>
          </c:spPr>
          <c:marker>
            <c:symbol val="none"/>
          </c:marker>
          <c:dLbls>
            <c:dLbl>
              <c:idx val="1"/>
              <c:layout>
                <c:manualLayout>
                  <c:x val="0"/>
                  <c:y val="-1.8518518518518517E-2"/>
                </c:manualLayout>
              </c:layout>
              <c:showLegendKey val="0"/>
              <c:showVal val="1"/>
              <c:showCatName val="0"/>
              <c:showSerName val="0"/>
              <c:showPercent val="0"/>
              <c:showBubbleSize val="0"/>
            </c:dLbl>
            <c:dLbl>
              <c:idx val="2"/>
              <c:layout>
                <c:manualLayout>
                  <c:x val="-2.7777777777777779E-3"/>
                  <c:y val="-4.1666666666666664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Grafer'!$AI$37:$AL$37</c:f>
              <c:numCache>
                <c:formatCode>General</c:formatCode>
                <c:ptCount val="4"/>
                <c:pt idx="0">
                  <c:v>2007</c:v>
                </c:pt>
                <c:pt idx="1">
                  <c:v>2008</c:v>
                </c:pt>
                <c:pt idx="2">
                  <c:v>2009</c:v>
                </c:pt>
                <c:pt idx="3">
                  <c:v>2010</c:v>
                </c:pt>
              </c:numCache>
            </c:numRef>
          </c:cat>
          <c:val>
            <c:numRef>
              <c:f>'Jessica Grafer'!$AI$38:$AL$38</c:f>
              <c:numCache>
                <c:formatCode>0</c:formatCode>
                <c:ptCount val="4"/>
                <c:pt idx="0">
                  <c:v>100</c:v>
                </c:pt>
                <c:pt idx="1">
                  <c:v>110.31688028968563</c:v>
                </c:pt>
                <c:pt idx="2">
                  <c:v>104.64481598671202</c:v>
                </c:pt>
                <c:pt idx="3">
                  <c:v>109.00583456797257</c:v>
                </c:pt>
              </c:numCache>
            </c:numRef>
          </c:val>
          <c:smooth val="0"/>
        </c:ser>
        <c:ser>
          <c:idx val="1"/>
          <c:order val="1"/>
          <c:tx>
            <c:strRef>
              <c:f>'Jessica Grafer'!$AH$39</c:f>
              <c:strCache>
                <c:ptCount val="1"/>
                <c:pt idx="0">
                  <c:v>Administrativa- och Indirekta Produktionskostnader</c:v>
                </c:pt>
              </c:strCache>
            </c:strRef>
          </c:tx>
          <c:spPr>
            <a:ln>
              <a:solidFill>
                <a:srgbClr val="00B0F0"/>
              </a:solidFill>
            </a:ln>
          </c:spPr>
          <c:marker>
            <c:symbol val="none"/>
          </c:marker>
          <c:dLbls>
            <c:dLbl>
              <c:idx val="1"/>
              <c:layout>
                <c:manualLayout>
                  <c:x val="-2.7777777777777779E-3"/>
                  <c:y val="1.3888888888888888E-2"/>
                </c:manualLayout>
              </c:layout>
              <c:showLegendKey val="0"/>
              <c:showVal val="1"/>
              <c:showCatName val="0"/>
              <c:showSerName val="0"/>
              <c:showPercent val="0"/>
              <c:showBubbleSize val="0"/>
            </c:dLbl>
            <c:dLbl>
              <c:idx val="2"/>
              <c:layout>
                <c:manualLayout>
                  <c:x val="-2.7777777777777779E-3"/>
                  <c:y val="1.8518153980752405E-2"/>
                </c:manualLayout>
              </c:layout>
              <c:showLegendKey val="0"/>
              <c:showVal val="1"/>
              <c:showCatName val="0"/>
              <c:showSerName val="0"/>
              <c:showPercent val="0"/>
              <c:showBubbleSize val="0"/>
            </c:dLbl>
            <c:dLbl>
              <c:idx val="3"/>
              <c:layout>
                <c:manualLayout>
                  <c:x val="-2.777777777777676E-3"/>
                  <c:y val="-3.2407407407407406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Grafer'!$AI$37:$AL$37</c:f>
              <c:numCache>
                <c:formatCode>General</c:formatCode>
                <c:ptCount val="4"/>
                <c:pt idx="0">
                  <c:v>2007</c:v>
                </c:pt>
                <c:pt idx="1">
                  <c:v>2008</c:v>
                </c:pt>
                <c:pt idx="2">
                  <c:v>2009</c:v>
                </c:pt>
                <c:pt idx="3">
                  <c:v>2010</c:v>
                </c:pt>
              </c:numCache>
            </c:numRef>
          </c:cat>
          <c:val>
            <c:numRef>
              <c:f>'Jessica Grafer'!$AI$39:$AL$39</c:f>
              <c:numCache>
                <c:formatCode>0</c:formatCode>
                <c:ptCount val="4"/>
                <c:pt idx="0">
                  <c:v>100</c:v>
                </c:pt>
                <c:pt idx="1">
                  <c:v>105.7221709418092</c:v>
                </c:pt>
                <c:pt idx="2">
                  <c:v>102.97350974532431</c:v>
                </c:pt>
                <c:pt idx="3">
                  <c:v>112.14181528772093</c:v>
                </c:pt>
              </c:numCache>
            </c:numRef>
          </c:val>
          <c:smooth val="0"/>
        </c:ser>
        <c:dLbls>
          <c:showLegendKey val="0"/>
          <c:showVal val="0"/>
          <c:showCatName val="0"/>
          <c:showSerName val="0"/>
          <c:showPercent val="0"/>
          <c:showBubbleSize val="0"/>
        </c:dLbls>
        <c:marker val="1"/>
        <c:smooth val="0"/>
        <c:axId val="143836672"/>
        <c:axId val="143838208"/>
      </c:lineChart>
      <c:catAx>
        <c:axId val="143836672"/>
        <c:scaling>
          <c:orientation val="minMax"/>
        </c:scaling>
        <c:delete val="0"/>
        <c:axPos val="b"/>
        <c:numFmt formatCode="General" sourceLinked="1"/>
        <c:majorTickMark val="none"/>
        <c:minorTickMark val="none"/>
        <c:tickLblPos val="nextTo"/>
        <c:crossAx val="143838208"/>
        <c:crosses val="autoZero"/>
        <c:auto val="1"/>
        <c:lblAlgn val="ctr"/>
        <c:lblOffset val="100"/>
        <c:noMultiLvlLbl val="0"/>
      </c:catAx>
      <c:valAx>
        <c:axId val="143838208"/>
        <c:scaling>
          <c:orientation val="minMax"/>
          <c:max val="120"/>
        </c:scaling>
        <c:delete val="0"/>
        <c:axPos val="l"/>
        <c:majorGridlines/>
        <c:title>
          <c:tx>
            <c:rich>
              <a:bodyPr rot="-5400000" vert="horz"/>
              <a:lstStyle/>
              <a:p>
                <a:pPr>
                  <a:defRPr/>
                </a:pPr>
                <a:r>
                  <a:rPr lang="en-US"/>
                  <a:t>Index</a:t>
                </a:r>
              </a:p>
            </c:rich>
          </c:tx>
          <c:layout>
            <c:manualLayout>
              <c:xMode val="edge"/>
              <c:yMode val="edge"/>
              <c:x val="3.3333333333333333E-2"/>
              <c:y val="0.26317548848060657"/>
            </c:manualLayout>
          </c:layout>
          <c:overlay val="0"/>
        </c:title>
        <c:numFmt formatCode="0" sourceLinked="1"/>
        <c:majorTickMark val="none"/>
        <c:minorTickMark val="none"/>
        <c:tickLblPos val="high"/>
        <c:spPr>
          <a:ln w="9525">
            <a:noFill/>
          </a:ln>
        </c:spPr>
        <c:crossAx val="143836672"/>
        <c:crosses val="autoZero"/>
        <c:crossBetween val="between"/>
        <c:majorUnit val="10"/>
      </c:valAx>
    </c:plotArea>
    <c:legend>
      <c:legendPos val="b"/>
      <c:layout>
        <c:manualLayout>
          <c:xMode val="edge"/>
          <c:yMode val="edge"/>
          <c:x val="0.13286636045494313"/>
          <c:y val="0.51543598716827066"/>
          <c:w val="0.71204505686789143"/>
          <c:h val="0.11419364246135899"/>
        </c:manualLayout>
      </c:layout>
      <c:overlay val="0"/>
    </c:legend>
    <c:plotVisOnly val="1"/>
    <c:dispBlanksAs val="gap"/>
    <c:showDLblsOverMax val="0"/>
  </c:chart>
  <c:externalData r:id="rId2">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dirty="0" err="1">
                <a:effectLst/>
              </a:rPr>
              <a:t>Andel</a:t>
            </a:r>
            <a:r>
              <a:rPr lang="en-US" sz="1050" b="1" i="0" baseline="0" dirty="0">
                <a:effectLst/>
              </a:rPr>
              <a:t> </a:t>
            </a:r>
            <a:r>
              <a:rPr lang="en-US" sz="1050" b="1" i="0" baseline="0" dirty="0" err="1">
                <a:effectLst/>
              </a:rPr>
              <a:t>av</a:t>
            </a:r>
            <a:r>
              <a:rPr lang="en-US" sz="1050" b="1" i="0" baseline="0" dirty="0">
                <a:effectLst/>
              </a:rPr>
              <a:t> </a:t>
            </a:r>
            <a:r>
              <a:rPr lang="en-US" sz="1050" b="1" i="0" baseline="0" dirty="0" err="1" smtClean="0">
                <a:effectLst/>
              </a:rPr>
              <a:t>intäkter</a:t>
            </a:r>
            <a:r>
              <a:rPr lang="en-US" sz="1050" b="1" i="0" baseline="0" dirty="0" smtClean="0">
                <a:effectLst/>
              </a:rPr>
              <a:t> - </a:t>
            </a:r>
            <a:r>
              <a:rPr lang="en-US" sz="1050" b="1" i="0" baseline="0" dirty="0" err="1">
                <a:effectLst/>
              </a:rPr>
              <a:t>uppdelat</a:t>
            </a:r>
            <a:r>
              <a:rPr lang="en-US" sz="1050" b="1" i="0" baseline="0" dirty="0">
                <a:effectLst/>
              </a:rPr>
              <a:t> </a:t>
            </a:r>
            <a:r>
              <a:rPr lang="en-US" sz="1050" b="1" i="0" baseline="0" dirty="0" err="1">
                <a:effectLst/>
              </a:rPr>
              <a:t>på</a:t>
            </a:r>
            <a:r>
              <a:rPr lang="en-US" sz="1050" b="1" i="0" baseline="0" dirty="0">
                <a:effectLst/>
              </a:rPr>
              <a:t> </a:t>
            </a:r>
            <a:r>
              <a:rPr lang="en-US" sz="1050" b="1" i="0" baseline="0" dirty="0" err="1">
                <a:effectLst/>
              </a:rPr>
              <a:t>typ</a:t>
            </a:r>
            <a:r>
              <a:rPr lang="en-US" sz="1050" b="1" i="0" baseline="0" dirty="0">
                <a:effectLst/>
              </a:rPr>
              <a:t> </a:t>
            </a:r>
            <a:r>
              <a:rPr lang="en-US" sz="1050" b="1" i="0" baseline="0" dirty="0" err="1">
                <a:effectLst/>
              </a:rPr>
              <a:t>av</a:t>
            </a:r>
            <a:r>
              <a:rPr lang="en-US" sz="1050" b="1" i="0" baseline="0" dirty="0">
                <a:effectLst/>
              </a:rPr>
              <a:t> </a:t>
            </a:r>
            <a:r>
              <a:rPr lang="en-US" sz="1050" b="1" i="0" baseline="0" dirty="0" err="1">
                <a:effectLst/>
              </a:rPr>
              <a:t>kostnad</a:t>
            </a:r>
            <a:endParaRPr lang="sv-SE" sz="1050" dirty="0">
              <a:effectLst/>
            </a:endParaRPr>
          </a:p>
        </c:rich>
      </c:tx>
      <c:layout>
        <c:manualLayout>
          <c:xMode val="edge"/>
          <c:yMode val="edge"/>
          <c:x val="0.16615266841644794"/>
          <c:y val="0"/>
        </c:manualLayout>
      </c:layout>
      <c:overlay val="0"/>
    </c:title>
    <c:autoTitleDeleted val="0"/>
    <c:plotArea>
      <c:layout>
        <c:manualLayout>
          <c:layoutTarget val="inner"/>
          <c:xMode val="edge"/>
          <c:yMode val="edge"/>
          <c:x val="8.1944444444444445E-2"/>
          <c:y val="0.12071777486147565"/>
          <c:w val="0.82976159230096236"/>
          <c:h val="0.28307486987855329"/>
        </c:manualLayout>
      </c:layout>
      <c:lineChart>
        <c:grouping val="standard"/>
        <c:varyColors val="0"/>
        <c:ser>
          <c:idx val="0"/>
          <c:order val="0"/>
          <c:tx>
            <c:strRef>
              <c:f>'Jessica Grafer'!$AH$33</c:f>
              <c:strCache>
                <c:ptCount val="1"/>
                <c:pt idx="0">
                  <c:v>Administrativa Kostnader</c:v>
                </c:pt>
              </c:strCache>
            </c:strRef>
          </c:tx>
          <c:spPr>
            <a:ln>
              <a:solidFill>
                <a:schemeClr val="tx2"/>
              </a:solidFill>
            </a:ln>
          </c:spPr>
          <c:marker>
            <c:symbol val="none"/>
          </c:marker>
          <c:dLbls>
            <c:dLbl>
              <c:idx val="1"/>
              <c:layout>
                <c:manualLayout>
                  <c:x val="5.5555555555555558E-3"/>
                  <c:y val="1.5645371577574969E-2"/>
                </c:manualLayout>
              </c:layout>
              <c:showLegendKey val="0"/>
              <c:showVal val="1"/>
              <c:showCatName val="0"/>
              <c:showSerName val="0"/>
              <c:showPercent val="0"/>
              <c:showBubbleSize val="0"/>
            </c:dLbl>
            <c:dLbl>
              <c:idx val="2"/>
              <c:layout>
                <c:manualLayout>
                  <c:x val="1.1111111111111112E-2"/>
                  <c:y val="-4.7804749798041171E-17"/>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Grafer'!$AI$32:$AL$32</c:f>
              <c:numCache>
                <c:formatCode>General</c:formatCode>
                <c:ptCount val="4"/>
                <c:pt idx="0">
                  <c:v>2007</c:v>
                </c:pt>
                <c:pt idx="1">
                  <c:v>2008</c:v>
                </c:pt>
                <c:pt idx="2">
                  <c:v>2009</c:v>
                </c:pt>
                <c:pt idx="3">
                  <c:v>2010</c:v>
                </c:pt>
              </c:numCache>
            </c:numRef>
          </c:cat>
          <c:val>
            <c:numRef>
              <c:f>'Jessica Grafer'!$AI$33:$AL$33</c:f>
              <c:numCache>
                <c:formatCode>General</c:formatCode>
                <c:ptCount val="4"/>
                <c:pt idx="0">
                  <c:v>100</c:v>
                </c:pt>
                <c:pt idx="1">
                  <c:v>97</c:v>
                </c:pt>
                <c:pt idx="2">
                  <c:v>88</c:v>
                </c:pt>
                <c:pt idx="3">
                  <c:v>120</c:v>
                </c:pt>
              </c:numCache>
            </c:numRef>
          </c:val>
          <c:smooth val="0"/>
        </c:ser>
        <c:ser>
          <c:idx val="1"/>
          <c:order val="1"/>
          <c:tx>
            <c:strRef>
              <c:f>'Jessica Grafer'!$AH$34</c:f>
              <c:strCache>
                <c:ptCount val="1"/>
                <c:pt idx="0">
                  <c:v>Indirekta Produktionskostnader</c:v>
                </c:pt>
              </c:strCache>
            </c:strRef>
          </c:tx>
          <c:spPr>
            <a:ln>
              <a:solidFill>
                <a:schemeClr val="accent2"/>
              </a:solidFill>
            </a:ln>
          </c:spPr>
          <c:marker>
            <c:symbol val="none"/>
          </c:marker>
          <c:dLbls>
            <c:dLbl>
              <c:idx val="1"/>
              <c:delete val="1"/>
            </c:dLbl>
            <c:showLegendKey val="0"/>
            <c:showVal val="1"/>
            <c:showCatName val="0"/>
            <c:showSerName val="0"/>
            <c:showPercent val="0"/>
            <c:showBubbleSize val="0"/>
            <c:showLeaderLines val="0"/>
          </c:dLbls>
          <c:cat>
            <c:numRef>
              <c:f>'Jessica Grafer'!$AI$32:$AL$32</c:f>
              <c:numCache>
                <c:formatCode>General</c:formatCode>
                <c:ptCount val="4"/>
                <c:pt idx="0">
                  <c:v>2007</c:v>
                </c:pt>
                <c:pt idx="1">
                  <c:v>2008</c:v>
                </c:pt>
                <c:pt idx="2">
                  <c:v>2009</c:v>
                </c:pt>
                <c:pt idx="3">
                  <c:v>2010</c:v>
                </c:pt>
              </c:numCache>
            </c:numRef>
          </c:cat>
          <c:val>
            <c:numRef>
              <c:f>'Jessica Grafer'!$AI$34:$AL$34</c:f>
              <c:numCache>
                <c:formatCode>General</c:formatCode>
                <c:ptCount val="4"/>
                <c:pt idx="0">
                  <c:v>100</c:v>
                </c:pt>
                <c:pt idx="1">
                  <c:v>98</c:v>
                </c:pt>
                <c:pt idx="2">
                  <c:v>114</c:v>
                </c:pt>
                <c:pt idx="3">
                  <c:v>104</c:v>
                </c:pt>
              </c:numCache>
            </c:numRef>
          </c:val>
          <c:smooth val="0"/>
        </c:ser>
        <c:ser>
          <c:idx val="2"/>
          <c:order val="2"/>
          <c:tx>
            <c:strRef>
              <c:f>'Jessica Grafer'!$AH$35</c:f>
              <c:strCache>
                <c:ptCount val="1"/>
                <c:pt idx="0">
                  <c:v>Administrativa- och Indirekta Produktionskostnader</c:v>
                </c:pt>
              </c:strCache>
            </c:strRef>
          </c:tx>
          <c:spPr>
            <a:ln>
              <a:solidFill>
                <a:srgbClr val="00B0F0"/>
              </a:solidFill>
            </a:ln>
          </c:spPr>
          <c:marker>
            <c:symbol val="none"/>
          </c:marker>
          <c:dLbls>
            <c:dLbl>
              <c:idx val="1"/>
              <c:layout>
                <c:manualLayout>
                  <c:x val="0"/>
                  <c:y val="-2.607561929595828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Grafer'!$AI$32:$AL$32</c:f>
              <c:numCache>
                <c:formatCode>General</c:formatCode>
                <c:ptCount val="4"/>
                <c:pt idx="0">
                  <c:v>2007</c:v>
                </c:pt>
                <c:pt idx="1">
                  <c:v>2008</c:v>
                </c:pt>
                <c:pt idx="2">
                  <c:v>2009</c:v>
                </c:pt>
                <c:pt idx="3">
                  <c:v>2010</c:v>
                </c:pt>
              </c:numCache>
            </c:numRef>
          </c:cat>
          <c:val>
            <c:numRef>
              <c:f>'Jessica Grafer'!$AI$35:$AL$35</c:f>
              <c:numCache>
                <c:formatCode>0</c:formatCode>
                <c:ptCount val="4"/>
                <c:pt idx="0">
                  <c:v>100</c:v>
                </c:pt>
                <c:pt idx="1">
                  <c:v>97.675581827050166</c:v>
                </c:pt>
                <c:pt idx="2">
                  <c:v>101.12144732941171</c:v>
                </c:pt>
                <c:pt idx="3">
                  <c:v>111.53020028521703</c:v>
                </c:pt>
              </c:numCache>
            </c:numRef>
          </c:val>
          <c:smooth val="0"/>
        </c:ser>
        <c:dLbls>
          <c:showLegendKey val="0"/>
          <c:showVal val="0"/>
          <c:showCatName val="0"/>
          <c:showSerName val="0"/>
          <c:showPercent val="0"/>
          <c:showBubbleSize val="0"/>
        </c:dLbls>
        <c:marker val="1"/>
        <c:smooth val="0"/>
        <c:axId val="144554624"/>
        <c:axId val="144564608"/>
      </c:lineChart>
      <c:catAx>
        <c:axId val="144554624"/>
        <c:scaling>
          <c:orientation val="minMax"/>
        </c:scaling>
        <c:delete val="0"/>
        <c:axPos val="b"/>
        <c:numFmt formatCode="General" sourceLinked="1"/>
        <c:majorTickMark val="none"/>
        <c:minorTickMark val="none"/>
        <c:tickLblPos val="nextTo"/>
        <c:crossAx val="144564608"/>
        <c:crosses val="autoZero"/>
        <c:auto val="1"/>
        <c:lblAlgn val="ctr"/>
        <c:lblOffset val="100"/>
        <c:noMultiLvlLbl val="0"/>
      </c:catAx>
      <c:valAx>
        <c:axId val="144564608"/>
        <c:scaling>
          <c:orientation val="minMax"/>
          <c:min val="80"/>
        </c:scaling>
        <c:delete val="0"/>
        <c:axPos val="l"/>
        <c:majorGridlines/>
        <c:title>
          <c:tx>
            <c:rich>
              <a:bodyPr rot="-5400000" vert="horz"/>
              <a:lstStyle/>
              <a:p>
                <a:pPr>
                  <a:defRPr/>
                </a:pPr>
                <a:r>
                  <a:rPr lang="en-US"/>
                  <a:t>Index</a:t>
                </a:r>
              </a:p>
            </c:rich>
          </c:tx>
          <c:layout>
            <c:manualLayout>
              <c:xMode val="edge"/>
              <c:yMode val="edge"/>
              <c:x val="3.3333333333333333E-2"/>
              <c:y val="0.18632282437967745"/>
            </c:manualLayout>
          </c:layout>
          <c:overlay val="0"/>
        </c:title>
        <c:numFmt formatCode="General" sourceLinked="1"/>
        <c:majorTickMark val="none"/>
        <c:minorTickMark val="none"/>
        <c:tickLblPos val="high"/>
        <c:spPr>
          <a:ln w="9525">
            <a:noFill/>
          </a:ln>
        </c:spPr>
        <c:crossAx val="144554624"/>
        <c:crosses val="autoZero"/>
        <c:crossBetween val="between"/>
        <c:majorUnit val="10"/>
      </c:valAx>
    </c:plotArea>
    <c:legend>
      <c:legendPos val="b"/>
      <c:layout>
        <c:manualLayout>
          <c:xMode val="edge"/>
          <c:yMode val="edge"/>
          <c:x val="0.12322747156605424"/>
          <c:y val="0.5011631368764693"/>
          <c:w val="0.74243394575678046"/>
          <c:h val="0.1701330562846311"/>
        </c:manualLayout>
      </c:layout>
      <c:overlay val="0"/>
    </c:legend>
    <c:plotVisOnly val="1"/>
    <c:dispBlanksAs val="gap"/>
    <c:showDLblsOverMax val="0"/>
  </c:chart>
  <c:externalData r:id="rId2">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dirty="0" err="1" smtClean="0">
                <a:effectLst/>
              </a:rPr>
              <a:t>Administrativa</a:t>
            </a:r>
            <a:r>
              <a:rPr lang="en-US" sz="1050" b="1" i="0" baseline="0" dirty="0" smtClean="0">
                <a:effectLst/>
              </a:rPr>
              <a:t>- </a:t>
            </a:r>
            <a:r>
              <a:rPr lang="en-US" sz="1050" b="1" i="0" baseline="0" dirty="0" err="1">
                <a:effectLst/>
              </a:rPr>
              <a:t>och</a:t>
            </a:r>
            <a:r>
              <a:rPr lang="en-US" sz="1050" b="1" i="0" baseline="0" dirty="0">
                <a:effectLst/>
              </a:rPr>
              <a:t> </a:t>
            </a:r>
            <a:r>
              <a:rPr lang="en-US" sz="1050" b="1" i="0" baseline="0" dirty="0" err="1">
                <a:effectLst/>
              </a:rPr>
              <a:t>Indirekta</a:t>
            </a:r>
            <a:r>
              <a:rPr lang="en-US" sz="1050" b="1" i="0" baseline="0" dirty="0">
                <a:effectLst/>
              </a:rPr>
              <a:t> </a:t>
            </a:r>
            <a:r>
              <a:rPr lang="en-US" sz="1050" b="1" i="0" baseline="0" dirty="0" err="1">
                <a:effectLst/>
              </a:rPr>
              <a:t>Produktionskostnader</a:t>
            </a:r>
            <a:r>
              <a:rPr lang="en-US" sz="1050" b="1" i="0" baseline="0" dirty="0">
                <a:effectLst/>
              </a:rPr>
              <a:t> </a:t>
            </a:r>
            <a:endParaRPr lang="sv-SE" sz="1050" dirty="0">
              <a:effectLst/>
            </a:endParaRPr>
          </a:p>
        </c:rich>
      </c:tx>
      <c:layout>
        <c:manualLayout>
          <c:xMode val="edge"/>
          <c:yMode val="edge"/>
          <c:x val="0.14978826063015438"/>
          <c:y val="2.6660742057320594E-2"/>
        </c:manualLayout>
      </c:layout>
      <c:overlay val="0"/>
    </c:title>
    <c:autoTitleDeleted val="0"/>
    <c:plotArea>
      <c:layout/>
      <c:lineChart>
        <c:grouping val="standard"/>
        <c:varyColors val="0"/>
        <c:ser>
          <c:idx val="0"/>
          <c:order val="0"/>
          <c:tx>
            <c:strRef>
              <c:f>'Jessica Grafer'!$BY$4</c:f>
              <c:strCache>
                <c:ptCount val="1"/>
                <c:pt idx="0">
                  <c:v>KPI 1 : Andel av Intäkter</c:v>
                </c:pt>
              </c:strCache>
            </c:strRef>
          </c:tx>
          <c:marker>
            <c:symbol val="none"/>
          </c:marker>
          <c:dLbls>
            <c:showLegendKey val="0"/>
            <c:showVal val="1"/>
            <c:showCatName val="0"/>
            <c:showSerName val="0"/>
            <c:showPercent val="0"/>
            <c:showBubbleSize val="0"/>
            <c:showLeaderLines val="0"/>
          </c:dLbls>
          <c:cat>
            <c:numRef>
              <c:f>'Jessica Grafer'!$BZ$3:$CC$3</c:f>
              <c:numCache>
                <c:formatCode>General</c:formatCode>
                <c:ptCount val="4"/>
                <c:pt idx="0">
                  <c:v>2007</c:v>
                </c:pt>
                <c:pt idx="1">
                  <c:v>2008</c:v>
                </c:pt>
                <c:pt idx="2">
                  <c:v>2009</c:v>
                </c:pt>
                <c:pt idx="3">
                  <c:v>2010</c:v>
                </c:pt>
              </c:numCache>
            </c:numRef>
          </c:cat>
          <c:val>
            <c:numRef>
              <c:f>'Jessica Grafer'!$BZ$4:$CC$4</c:f>
              <c:numCache>
                <c:formatCode>0</c:formatCode>
                <c:ptCount val="4"/>
                <c:pt idx="0" formatCode="General">
                  <c:v>100</c:v>
                </c:pt>
                <c:pt idx="1">
                  <c:v>128.7689260697245</c:v>
                </c:pt>
                <c:pt idx="2">
                  <c:v>103.11710238613423</c:v>
                </c:pt>
                <c:pt idx="3">
                  <c:v>92.889360234565828</c:v>
                </c:pt>
              </c:numCache>
            </c:numRef>
          </c:val>
          <c:smooth val="0"/>
        </c:ser>
        <c:ser>
          <c:idx val="1"/>
          <c:order val="1"/>
          <c:tx>
            <c:strRef>
              <c:f>'Jessica Grafer'!$BY$5</c:f>
              <c:strCache>
                <c:ptCount val="1"/>
                <c:pt idx="0">
                  <c:v>KPI 2 : Förändring i Absoluta tal</c:v>
                </c:pt>
              </c:strCache>
            </c:strRef>
          </c:tx>
          <c:spPr>
            <a:ln>
              <a:solidFill>
                <a:schemeClr val="accent2"/>
              </a:solidFill>
            </a:ln>
          </c:spPr>
          <c:marker>
            <c:symbol val="none"/>
          </c:marker>
          <c:dLbls>
            <c:showLegendKey val="0"/>
            <c:showVal val="1"/>
            <c:showCatName val="0"/>
            <c:showSerName val="0"/>
            <c:showPercent val="0"/>
            <c:showBubbleSize val="0"/>
            <c:showLeaderLines val="0"/>
          </c:dLbls>
          <c:cat>
            <c:numRef>
              <c:f>'Jessica Grafer'!$BZ$3:$CC$3</c:f>
              <c:numCache>
                <c:formatCode>General</c:formatCode>
                <c:ptCount val="4"/>
                <c:pt idx="0">
                  <c:v>2007</c:v>
                </c:pt>
                <c:pt idx="1">
                  <c:v>2008</c:v>
                </c:pt>
                <c:pt idx="2">
                  <c:v>2009</c:v>
                </c:pt>
                <c:pt idx="3">
                  <c:v>2010</c:v>
                </c:pt>
              </c:numCache>
            </c:numRef>
          </c:cat>
          <c:val>
            <c:numRef>
              <c:f>'Jessica Grafer'!$BZ$5:$CC$5</c:f>
              <c:numCache>
                <c:formatCode>0</c:formatCode>
                <c:ptCount val="4"/>
                <c:pt idx="0" formatCode="General">
                  <c:v>100</c:v>
                </c:pt>
                <c:pt idx="1">
                  <c:v>134.62068965517241</c:v>
                </c:pt>
                <c:pt idx="2">
                  <c:v>115.55172413793105</c:v>
                </c:pt>
                <c:pt idx="3">
                  <c:v>133.73275862068965</c:v>
                </c:pt>
              </c:numCache>
            </c:numRef>
          </c:val>
          <c:smooth val="0"/>
        </c:ser>
        <c:dLbls>
          <c:showLegendKey val="0"/>
          <c:showVal val="0"/>
          <c:showCatName val="0"/>
          <c:showSerName val="0"/>
          <c:showPercent val="0"/>
          <c:showBubbleSize val="0"/>
        </c:dLbls>
        <c:marker val="1"/>
        <c:smooth val="0"/>
        <c:axId val="150759296"/>
        <c:axId val="150760832"/>
      </c:lineChart>
      <c:catAx>
        <c:axId val="150759296"/>
        <c:scaling>
          <c:orientation val="minMax"/>
        </c:scaling>
        <c:delete val="0"/>
        <c:axPos val="b"/>
        <c:numFmt formatCode="General" sourceLinked="1"/>
        <c:majorTickMark val="none"/>
        <c:minorTickMark val="none"/>
        <c:tickLblPos val="nextTo"/>
        <c:crossAx val="150760832"/>
        <c:crosses val="autoZero"/>
        <c:auto val="1"/>
        <c:lblAlgn val="ctr"/>
        <c:lblOffset val="100"/>
        <c:noMultiLvlLbl val="0"/>
      </c:catAx>
      <c:valAx>
        <c:axId val="150760832"/>
        <c:scaling>
          <c:orientation val="minMax"/>
          <c:min val="80"/>
        </c:scaling>
        <c:delete val="0"/>
        <c:axPos val="l"/>
        <c:majorGridlines/>
        <c:title>
          <c:tx>
            <c:rich>
              <a:bodyPr rot="-5400000" vert="horz"/>
              <a:lstStyle/>
              <a:p>
                <a:pPr>
                  <a:defRPr/>
                </a:pPr>
                <a:r>
                  <a:rPr lang="en-US"/>
                  <a:t>Index</a:t>
                </a:r>
              </a:p>
            </c:rich>
          </c:tx>
          <c:layout/>
          <c:overlay val="0"/>
        </c:title>
        <c:numFmt formatCode="General" sourceLinked="1"/>
        <c:majorTickMark val="none"/>
        <c:minorTickMark val="none"/>
        <c:tickLblPos val="high"/>
        <c:spPr>
          <a:ln w="9525">
            <a:noFill/>
          </a:ln>
        </c:spPr>
        <c:crossAx val="150759296"/>
        <c:crosses val="autoZero"/>
        <c:crossBetween val="between"/>
      </c:valAx>
    </c:plotArea>
    <c:legend>
      <c:legendPos val="b"/>
      <c:layout/>
      <c:overlay val="0"/>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rtl="0">
              <a:defRPr lang="sv-SE" sz="1400" b="0" i="0" u="none" strike="noStrike" kern="1200" baseline="0" dirty="0">
                <a:solidFill>
                  <a:srgbClr val="A4D400"/>
                </a:solidFill>
                <a:latin typeface="+mn-lt"/>
                <a:ea typeface="+mn-ea"/>
                <a:cs typeface="+mn-cs"/>
              </a:defRPr>
            </a:pPr>
            <a:r>
              <a:rPr lang="el-GR" sz="1400" b="0" i="0" u="none" strike="noStrike" kern="1200" baseline="0" dirty="0" smtClean="0">
                <a:solidFill>
                  <a:srgbClr val="A4D400"/>
                </a:solidFill>
                <a:latin typeface="+mn-lt"/>
                <a:ea typeface="+mn-ea"/>
                <a:cs typeface="+mn-cs"/>
              </a:rPr>
              <a:t>Δ</a:t>
            </a:r>
            <a:r>
              <a:rPr lang="sv-SE" sz="1400" b="0" i="0" u="none" strike="noStrike" kern="1200" baseline="0" dirty="0" smtClean="0">
                <a:solidFill>
                  <a:srgbClr val="A4D400"/>
                </a:solidFill>
                <a:latin typeface="+mn-lt"/>
                <a:ea typeface="+mn-ea"/>
                <a:cs typeface="+mn-cs"/>
              </a:rPr>
              <a:t> KPI 2: Förändring i absoluta tal</a:t>
            </a:r>
            <a:endParaRPr lang="sv-SE" sz="1400" b="0" i="0" u="none" strike="noStrike" kern="1200" baseline="0" dirty="0">
              <a:solidFill>
                <a:srgbClr val="A4D400"/>
              </a:solidFill>
              <a:latin typeface="+mn-lt"/>
              <a:ea typeface="+mn-ea"/>
              <a:cs typeface="+mn-cs"/>
            </a:endParaRPr>
          </a:p>
        </c:rich>
      </c:tx>
      <c:layout>
        <c:manualLayout>
          <c:xMode val="edge"/>
          <c:yMode val="edge"/>
          <c:x val="2.3938411669367925E-2"/>
          <c:y val="2.7491408934707903E-2"/>
        </c:manualLayout>
      </c:layout>
      <c:overlay val="0"/>
    </c:title>
    <c:autoTitleDeleted val="0"/>
    <c:plotArea>
      <c:layout/>
      <c:barChart>
        <c:barDir val="bar"/>
        <c:grouping val="clustered"/>
        <c:varyColors val="0"/>
        <c:ser>
          <c:idx val="0"/>
          <c:order val="0"/>
          <c:invertIfNegative val="0"/>
          <c:cat>
            <c:strRef>
              <c:f>'Graf 1'!$B$24:$B$40</c:f>
              <c:strCache>
                <c:ptCount val="17"/>
                <c:pt idx="0">
                  <c:v>Svenska Bostäder</c:v>
                </c:pt>
                <c:pt idx="1">
                  <c:v>USK</c:v>
                </c:pt>
                <c:pt idx="2">
                  <c:v>Stockholms Hamnar</c:v>
                </c:pt>
                <c:pt idx="3">
                  <c:v>St Erik Livförsäkring</c:v>
                </c:pt>
                <c:pt idx="4">
                  <c:v>Micasa</c:v>
                </c:pt>
                <c:pt idx="5">
                  <c:v>Stadsteatern</c:v>
                </c:pt>
                <c:pt idx="6">
                  <c:v>Business Region</c:v>
                </c:pt>
                <c:pt idx="7">
                  <c:v>Stockholm Parkering</c:v>
                </c:pt>
                <c:pt idx="8">
                  <c:v>SGA Fastigheter</c:v>
                </c:pt>
                <c:pt idx="9">
                  <c:v>Stockholm Vatten</c:v>
                </c:pt>
                <c:pt idx="10">
                  <c:v>Familjebostäder</c:v>
                </c:pt>
                <c:pt idx="11">
                  <c:v>Bostadsförmedlingen</c:v>
                </c:pt>
                <c:pt idx="12">
                  <c:v>Stokab</c:v>
                </c:pt>
                <c:pt idx="13">
                  <c:v>SISAB</c:v>
                </c:pt>
                <c:pt idx="14">
                  <c:v>St Erik Försäkring</c:v>
                </c:pt>
                <c:pt idx="15">
                  <c:v>Stockholmshem</c:v>
                </c:pt>
                <c:pt idx="16">
                  <c:v>St Erik Markutveckling</c:v>
                </c:pt>
              </c:strCache>
            </c:strRef>
          </c:cat>
          <c:val>
            <c:numRef>
              <c:f>'Graf 1'!$C$24:$C$40</c:f>
            </c:numRef>
          </c:val>
        </c:ser>
        <c:ser>
          <c:idx val="1"/>
          <c:order val="1"/>
          <c:invertIfNegative val="0"/>
          <c:cat>
            <c:strRef>
              <c:f>'Graf 1'!$B$24:$B$40</c:f>
              <c:strCache>
                <c:ptCount val="17"/>
                <c:pt idx="0">
                  <c:v>Svenska Bostäder</c:v>
                </c:pt>
                <c:pt idx="1">
                  <c:v>USK</c:v>
                </c:pt>
                <c:pt idx="2">
                  <c:v>Stockholms Hamnar</c:v>
                </c:pt>
                <c:pt idx="3">
                  <c:v>St Erik Livförsäkring</c:v>
                </c:pt>
                <c:pt idx="4">
                  <c:v>Micasa</c:v>
                </c:pt>
                <c:pt idx="5">
                  <c:v>Stadsteatern</c:v>
                </c:pt>
                <c:pt idx="6">
                  <c:v>Business Region</c:v>
                </c:pt>
                <c:pt idx="7">
                  <c:v>Stockholm Parkering</c:v>
                </c:pt>
                <c:pt idx="8">
                  <c:v>SGA Fastigheter</c:v>
                </c:pt>
                <c:pt idx="9">
                  <c:v>Stockholm Vatten</c:v>
                </c:pt>
                <c:pt idx="10">
                  <c:v>Familjebostäder</c:v>
                </c:pt>
                <c:pt idx="11">
                  <c:v>Bostadsförmedlingen</c:v>
                </c:pt>
                <c:pt idx="12">
                  <c:v>Stokab</c:v>
                </c:pt>
                <c:pt idx="13">
                  <c:v>SISAB</c:v>
                </c:pt>
                <c:pt idx="14">
                  <c:v>St Erik Försäkring</c:v>
                </c:pt>
                <c:pt idx="15">
                  <c:v>Stockholmshem</c:v>
                </c:pt>
                <c:pt idx="16">
                  <c:v>St Erik Markutveckling</c:v>
                </c:pt>
              </c:strCache>
            </c:strRef>
          </c:cat>
          <c:val>
            <c:numRef>
              <c:f>'Graf 1'!$D$24:$D$40</c:f>
            </c:numRef>
          </c:val>
        </c:ser>
        <c:ser>
          <c:idx val="2"/>
          <c:order val="2"/>
          <c:invertIfNegative val="0"/>
          <c:cat>
            <c:strRef>
              <c:f>'Graf 1'!$B$24:$B$40</c:f>
              <c:strCache>
                <c:ptCount val="17"/>
                <c:pt idx="0">
                  <c:v>Svenska Bostäder</c:v>
                </c:pt>
                <c:pt idx="1">
                  <c:v>USK</c:v>
                </c:pt>
                <c:pt idx="2">
                  <c:v>Stockholms Hamnar</c:v>
                </c:pt>
                <c:pt idx="3">
                  <c:v>St Erik Livförsäkring</c:v>
                </c:pt>
                <c:pt idx="4">
                  <c:v>Micasa</c:v>
                </c:pt>
                <c:pt idx="5">
                  <c:v>Stadsteatern</c:v>
                </c:pt>
                <c:pt idx="6">
                  <c:v>Business Region</c:v>
                </c:pt>
                <c:pt idx="7">
                  <c:v>Stockholm Parkering</c:v>
                </c:pt>
                <c:pt idx="8">
                  <c:v>SGA Fastigheter</c:v>
                </c:pt>
                <c:pt idx="9">
                  <c:v>Stockholm Vatten</c:v>
                </c:pt>
                <c:pt idx="10">
                  <c:v>Familjebostäder</c:v>
                </c:pt>
                <c:pt idx="11">
                  <c:v>Bostadsförmedlingen</c:v>
                </c:pt>
                <c:pt idx="12">
                  <c:v>Stokab</c:v>
                </c:pt>
                <c:pt idx="13">
                  <c:v>SISAB</c:v>
                </c:pt>
                <c:pt idx="14">
                  <c:v>St Erik Försäkring</c:v>
                </c:pt>
                <c:pt idx="15">
                  <c:v>Stockholmshem</c:v>
                </c:pt>
                <c:pt idx="16">
                  <c:v>St Erik Markutveckling</c:v>
                </c:pt>
              </c:strCache>
            </c:strRef>
          </c:cat>
          <c:val>
            <c:numRef>
              <c:f>'Graf 1'!$E$24:$E$40</c:f>
            </c:numRef>
          </c:val>
        </c:ser>
        <c:ser>
          <c:idx val="3"/>
          <c:order val="3"/>
          <c:invertIfNegative val="0"/>
          <c:cat>
            <c:strRef>
              <c:f>'Graf 1'!$B$24:$B$40</c:f>
              <c:strCache>
                <c:ptCount val="17"/>
                <c:pt idx="0">
                  <c:v>Svenska Bostäder</c:v>
                </c:pt>
                <c:pt idx="1">
                  <c:v>USK</c:v>
                </c:pt>
                <c:pt idx="2">
                  <c:v>Stockholms Hamnar</c:v>
                </c:pt>
                <c:pt idx="3">
                  <c:v>St Erik Livförsäkring</c:v>
                </c:pt>
                <c:pt idx="4">
                  <c:v>Micasa</c:v>
                </c:pt>
                <c:pt idx="5">
                  <c:v>Stadsteatern</c:v>
                </c:pt>
                <c:pt idx="6">
                  <c:v>Business Region</c:v>
                </c:pt>
                <c:pt idx="7">
                  <c:v>Stockholm Parkering</c:v>
                </c:pt>
                <c:pt idx="8">
                  <c:v>SGA Fastigheter</c:v>
                </c:pt>
                <c:pt idx="9">
                  <c:v>Stockholm Vatten</c:v>
                </c:pt>
                <c:pt idx="10">
                  <c:v>Familjebostäder</c:v>
                </c:pt>
                <c:pt idx="11">
                  <c:v>Bostadsförmedlingen</c:v>
                </c:pt>
                <c:pt idx="12">
                  <c:v>Stokab</c:v>
                </c:pt>
                <c:pt idx="13">
                  <c:v>SISAB</c:v>
                </c:pt>
                <c:pt idx="14">
                  <c:v>St Erik Försäkring</c:v>
                </c:pt>
                <c:pt idx="15">
                  <c:v>Stockholmshem</c:v>
                </c:pt>
                <c:pt idx="16">
                  <c:v>St Erik Markutveckling</c:v>
                </c:pt>
              </c:strCache>
            </c:strRef>
          </c:cat>
          <c:val>
            <c:numRef>
              <c:f>'Graf 1'!$F$24:$F$40</c:f>
            </c:numRef>
          </c:val>
        </c:ser>
        <c:ser>
          <c:idx val="4"/>
          <c:order val="4"/>
          <c:invertIfNegative val="0"/>
          <c:cat>
            <c:strRef>
              <c:f>'Graf 1'!$B$24:$B$40</c:f>
              <c:strCache>
                <c:ptCount val="17"/>
                <c:pt idx="0">
                  <c:v>Svenska Bostäder</c:v>
                </c:pt>
                <c:pt idx="1">
                  <c:v>USK</c:v>
                </c:pt>
                <c:pt idx="2">
                  <c:v>Stockholms Hamnar</c:v>
                </c:pt>
                <c:pt idx="3">
                  <c:v>St Erik Livförsäkring</c:v>
                </c:pt>
                <c:pt idx="4">
                  <c:v>Micasa</c:v>
                </c:pt>
                <c:pt idx="5">
                  <c:v>Stadsteatern</c:v>
                </c:pt>
                <c:pt idx="6">
                  <c:v>Business Region</c:v>
                </c:pt>
                <c:pt idx="7">
                  <c:v>Stockholm Parkering</c:v>
                </c:pt>
                <c:pt idx="8">
                  <c:v>SGA Fastigheter</c:v>
                </c:pt>
                <c:pt idx="9">
                  <c:v>Stockholm Vatten</c:v>
                </c:pt>
                <c:pt idx="10">
                  <c:v>Familjebostäder</c:v>
                </c:pt>
                <c:pt idx="11">
                  <c:v>Bostadsförmedlingen</c:v>
                </c:pt>
                <c:pt idx="12">
                  <c:v>Stokab</c:v>
                </c:pt>
                <c:pt idx="13">
                  <c:v>SISAB</c:v>
                </c:pt>
                <c:pt idx="14">
                  <c:v>St Erik Försäkring</c:v>
                </c:pt>
                <c:pt idx="15">
                  <c:v>Stockholmshem</c:v>
                </c:pt>
                <c:pt idx="16">
                  <c:v>St Erik Markutveckling</c:v>
                </c:pt>
              </c:strCache>
            </c:strRef>
          </c:cat>
          <c:val>
            <c:numRef>
              <c:f>'Graf 1'!$G$24:$G$40</c:f>
            </c:numRef>
          </c:val>
        </c:ser>
        <c:ser>
          <c:idx val="5"/>
          <c:order val="5"/>
          <c:spPr>
            <a:solidFill>
              <a:schemeClr val="tx2"/>
            </a:solidFill>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Pt>
            <c:idx val="10"/>
            <c:invertIfNegative val="0"/>
            <c:bubble3D val="0"/>
          </c:dPt>
          <c:cat>
            <c:strRef>
              <c:f>'Graf 1'!$B$24:$B$40</c:f>
              <c:strCache>
                <c:ptCount val="17"/>
                <c:pt idx="0">
                  <c:v>Svenska Bostäder</c:v>
                </c:pt>
                <c:pt idx="1">
                  <c:v>USK</c:v>
                </c:pt>
                <c:pt idx="2">
                  <c:v>Stockholms Hamnar</c:v>
                </c:pt>
                <c:pt idx="3">
                  <c:v>St Erik Livförsäkring</c:v>
                </c:pt>
                <c:pt idx="4">
                  <c:v>Micasa</c:v>
                </c:pt>
                <c:pt idx="5">
                  <c:v>Stadsteatern</c:v>
                </c:pt>
                <c:pt idx="6">
                  <c:v>Business Region</c:v>
                </c:pt>
                <c:pt idx="7">
                  <c:v>Stockholm Parkering</c:v>
                </c:pt>
                <c:pt idx="8">
                  <c:v>SGA Fastigheter</c:v>
                </c:pt>
                <c:pt idx="9">
                  <c:v>Stockholm Vatten</c:v>
                </c:pt>
                <c:pt idx="10">
                  <c:v>Familjebostäder</c:v>
                </c:pt>
                <c:pt idx="11">
                  <c:v>Bostadsförmedlingen</c:v>
                </c:pt>
                <c:pt idx="12">
                  <c:v>Stokab</c:v>
                </c:pt>
                <c:pt idx="13">
                  <c:v>SISAB</c:v>
                </c:pt>
                <c:pt idx="14">
                  <c:v>St Erik Försäkring</c:v>
                </c:pt>
                <c:pt idx="15">
                  <c:v>Stockholmshem</c:v>
                </c:pt>
                <c:pt idx="16">
                  <c:v>St Erik Markutveckling</c:v>
                </c:pt>
              </c:strCache>
            </c:strRef>
          </c:cat>
          <c:val>
            <c:numRef>
              <c:f>'Graf 1'!$H$24:$H$40</c:f>
              <c:numCache>
                <c:formatCode>0</c:formatCode>
                <c:ptCount val="17"/>
                <c:pt idx="0">
                  <c:v>-27.803838138999581</c:v>
                </c:pt>
                <c:pt idx="1">
                  <c:v>-17.72856093208776</c:v>
                </c:pt>
                <c:pt idx="2">
                  <c:v>-14.307452494061778</c:v>
                </c:pt>
                <c:pt idx="3">
                  <c:v>-12.595211053076326</c:v>
                </c:pt>
                <c:pt idx="4">
                  <c:v>-4.4244213926958054</c:v>
                </c:pt>
                <c:pt idx="5">
                  <c:v>-2.4090970380691346</c:v>
                </c:pt>
                <c:pt idx="6">
                  <c:v>-1.744157562098863</c:v>
                </c:pt>
                <c:pt idx="7">
                  <c:v>0.18739351304814988</c:v>
                </c:pt>
                <c:pt idx="8">
                  <c:v>0.68583804596318032</c:v>
                </c:pt>
                <c:pt idx="9">
                  <c:v>1.7988068962682036</c:v>
                </c:pt>
                <c:pt idx="10">
                  <c:v>3.6327661184441666</c:v>
                </c:pt>
                <c:pt idx="11">
                  <c:v>8.0139026812313716</c:v>
                </c:pt>
                <c:pt idx="12">
                  <c:v>8.2107807020129115</c:v>
                </c:pt>
                <c:pt idx="13">
                  <c:v>9.1683055423966238</c:v>
                </c:pt>
                <c:pt idx="14">
                  <c:v>9.6770110551509987</c:v>
                </c:pt>
                <c:pt idx="15">
                  <c:v>16.43877338088835</c:v>
                </c:pt>
                <c:pt idx="16">
                  <c:v>18.181034482758605</c:v>
                </c:pt>
              </c:numCache>
            </c:numRef>
          </c:val>
        </c:ser>
        <c:dLbls>
          <c:showLegendKey val="0"/>
          <c:showVal val="0"/>
          <c:showCatName val="0"/>
          <c:showSerName val="0"/>
          <c:showPercent val="0"/>
          <c:showBubbleSize val="0"/>
        </c:dLbls>
        <c:gapWidth val="150"/>
        <c:axId val="129635840"/>
        <c:axId val="129637376"/>
      </c:barChart>
      <c:catAx>
        <c:axId val="129635840"/>
        <c:scaling>
          <c:orientation val="minMax"/>
        </c:scaling>
        <c:delete val="0"/>
        <c:axPos val="l"/>
        <c:majorTickMark val="out"/>
        <c:minorTickMark val="none"/>
        <c:tickLblPos val="high"/>
        <c:crossAx val="129637376"/>
        <c:crosses val="autoZero"/>
        <c:auto val="1"/>
        <c:lblAlgn val="ctr"/>
        <c:lblOffset val="100"/>
        <c:noMultiLvlLbl val="0"/>
      </c:catAx>
      <c:valAx>
        <c:axId val="129637376"/>
        <c:scaling>
          <c:orientation val="minMax"/>
        </c:scaling>
        <c:delete val="0"/>
        <c:axPos val="b"/>
        <c:majorGridlines/>
        <c:title>
          <c:tx>
            <c:rich>
              <a:bodyPr/>
              <a:lstStyle/>
              <a:p>
                <a:pPr>
                  <a:defRPr/>
                </a:pPr>
                <a:r>
                  <a:rPr lang="sv-SE" dirty="0" smtClean="0"/>
                  <a:t>Index</a:t>
                </a:r>
                <a:endParaRPr lang="sv-SE" dirty="0"/>
              </a:p>
            </c:rich>
          </c:tx>
          <c:layout/>
          <c:overlay val="0"/>
        </c:title>
        <c:numFmt formatCode="0" sourceLinked="1"/>
        <c:majorTickMark val="out"/>
        <c:minorTickMark val="none"/>
        <c:tickLblPos val="nextTo"/>
        <c:crossAx val="129635840"/>
        <c:crosses val="autoZero"/>
        <c:crossBetween val="between"/>
      </c:valAx>
    </c:plotArea>
    <c:plotVisOnly val="1"/>
    <c:dispBlanksAs val="gap"/>
    <c:showDLblsOverMax val="0"/>
  </c:chart>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dirty="0" err="1">
                <a:effectLst/>
              </a:rPr>
              <a:t>Andel</a:t>
            </a:r>
            <a:r>
              <a:rPr lang="en-US" sz="1050" b="1" i="0" baseline="0" dirty="0">
                <a:effectLst/>
              </a:rPr>
              <a:t> </a:t>
            </a:r>
            <a:r>
              <a:rPr lang="en-US" sz="1050" b="1" i="0" baseline="0" dirty="0" err="1">
                <a:effectLst/>
              </a:rPr>
              <a:t>av</a:t>
            </a:r>
            <a:r>
              <a:rPr lang="en-US" sz="1050" b="1" i="0" baseline="0" dirty="0">
                <a:effectLst/>
              </a:rPr>
              <a:t> </a:t>
            </a:r>
            <a:r>
              <a:rPr lang="en-US" sz="1050" b="1" i="0" baseline="0" dirty="0" err="1" smtClean="0">
                <a:effectLst/>
              </a:rPr>
              <a:t>intäkter</a:t>
            </a:r>
            <a:r>
              <a:rPr lang="en-US" sz="1050" b="1" i="0" baseline="0" dirty="0" smtClean="0">
                <a:effectLst/>
              </a:rPr>
              <a:t> - </a:t>
            </a:r>
            <a:r>
              <a:rPr lang="en-US" sz="1050" b="1" i="0" baseline="0" dirty="0" err="1">
                <a:effectLst/>
              </a:rPr>
              <a:t>uppdelat</a:t>
            </a:r>
            <a:r>
              <a:rPr lang="en-US" sz="1050" b="1" i="0" baseline="0" dirty="0">
                <a:effectLst/>
              </a:rPr>
              <a:t> </a:t>
            </a:r>
            <a:r>
              <a:rPr lang="en-US" sz="1050" b="1" i="0" baseline="0" dirty="0" err="1">
                <a:effectLst/>
              </a:rPr>
              <a:t>på</a:t>
            </a:r>
            <a:r>
              <a:rPr lang="en-US" sz="1050" b="1" i="0" baseline="0" dirty="0">
                <a:effectLst/>
              </a:rPr>
              <a:t> </a:t>
            </a:r>
            <a:r>
              <a:rPr lang="en-US" sz="1050" b="1" i="0" baseline="0" dirty="0" err="1">
                <a:effectLst/>
              </a:rPr>
              <a:t>typ</a:t>
            </a:r>
            <a:r>
              <a:rPr lang="en-US" sz="1050" b="1" i="0" baseline="0" dirty="0">
                <a:effectLst/>
              </a:rPr>
              <a:t> </a:t>
            </a:r>
            <a:r>
              <a:rPr lang="en-US" sz="1050" b="1" i="0" baseline="0" dirty="0" err="1">
                <a:effectLst/>
              </a:rPr>
              <a:t>av</a:t>
            </a:r>
            <a:r>
              <a:rPr lang="en-US" sz="1050" b="1" i="0" baseline="0" dirty="0">
                <a:effectLst/>
              </a:rPr>
              <a:t> </a:t>
            </a:r>
            <a:r>
              <a:rPr lang="en-US" sz="1050" b="1" i="0" baseline="0" dirty="0" err="1">
                <a:effectLst/>
              </a:rPr>
              <a:t>kostnad</a:t>
            </a:r>
            <a:endParaRPr lang="sv-SE" sz="1050" dirty="0">
              <a:effectLst/>
            </a:endParaRPr>
          </a:p>
        </c:rich>
      </c:tx>
      <c:layout>
        <c:manualLayout>
          <c:xMode val="edge"/>
          <c:yMode val="edge"/>
          <c:x val="0.18004155730533683"/>
          <c:y val="2.7777777777777776E-2"/>
        </c:manualLayout>
      </c:layout>
      <c:overlay val="0"/>
    </c:title>
    <c:autoTitleDeleted val="0"/>
    <c:plotArea>
      <c:layout>
        <c:manualLayout>
          <c:layoutTarget val="inner"/>
          <c:xMode val="edge"/>
          <c:yMode val="edge"/>
          <c:x val="7.9166666666666663E-2"/>
          <c:y val="0.14849555263925343"/>
          <c:w val="0.83253937007874013"/>
          <c:h val="0.2107571449402158"/>
        </c:manualLayout>
      </c:layout>
      <c:lineChart>
        <c:grouping val="standard"/>
        <c:varyColors val="0"/>
        <c:ser>
          <c:idx val="0"/>
          <c:order val="0"/>
          <c:tx>
            <c:strRef>
              <c:f>'Jessica Grafer'!$BY$28</c:f>
              <c:strCache>
                <c:ptCount val="1"/>
                <c:pt idx="0">
                  <c:v>Administrativa Kostnader</c:v>
                </c:pt>
              </c:strCache>
            </c:strRef>
          </c:tx>
          <c:spPr>
            <a:ln>
              <a:solidFill>
                <a:schemeClr val="tx2"/>
              </a:solidFill>
            </a:ln>
          </c:spPr>
          <c:marker>
            <c:symbol val="none"/>
          </c:marker>
          <c:dLbls>
            <c:dLbl>
              <c:idx val="2"/>
              <c:layout>
                <c:manualLayout>
                  <c:x val="-1.1111111111111112E-2"/>
                  <c:y val="-5.0925925925925923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Grafer'!$BZ$27:$CC$27</c:f>
              <c:numCache>
                <c:formatCode>General</c:formatCode>
                <c:ptCount val="4"/>
                <c:pt idx="0">
                  <c:v>2007</c:v>
                </c:pt>
                <c:pt idx="1">
                  <c:v>2008</c:v>
                </c:pt>
                <c:pt idx="2">
                  <c:v>2009</c:v>
                </c:pt>
                <c:pt idx="3">
                  <c:v>2010</c:v>
                </c:pt>
              </c:numCache>
            </c:numRef>
          </c:cat>
          <c:val>
            <c:numRef>
              <c:f>'Jessica Grafer'!$BZ$28:$CC$28</c:f>
              <c:numCache>
                <c:formatCode>0</c:formatCode>
                <c:ptCount val="4"/>
                <c:pt idx="0" formatCode="General">
                  <c:v>100</c:v>
                </c:pt>
                <c:pt idx="1">
                  <c:v>152.02872039677209</c:v>
                </c:pt>
                <c:pt idx="2">
                  <c:v>107.97908453385408</c:v>
                </c:pt>
                <c:pt idx="3">
                  <c:v>81.614257719147304</c:v>
                </c:pt>
              </c:numCache>
            </c:numRef>
          </c:val>
          <c:smooth val="0"/>
        </c:ser>
        <c:ser>
          <c:idx val="1"/>
          <c:order val="1"/>
          <c:tx>
            <c:strRef>
              <c:f>'Jessica Grafer'!$BY$29</c:f>
              <c:strCache>
                <c:ptCount val="1"/>
                <c:pt idx="0">
                  <c:v>Indirekta Produktionskostnader</c:v>
                </c:pt>
              </c:strCache>
            </c:strRef>
          </c:tx>
          <c:spPr>
            <a:ln>
              <a:solidFill>
                <a:schemeClr val="accent2"/>
              </a:solidFill>
            </a:ln>
          </c:spPr>
          <c:marker>
            <c:symbol val="none"/>
          </c:marker>
          <c:dLbls>
            <c:dLbl>
              <c:idx val="2"/>
              <c:layout>
                <c:manualLayout>
                  <c:x val="0"/>
                  <c:y val="9.2592592592592587E-3"/>
                </c:manualLayout>
              </c:layout>
              <c:showLegendKey val="0"/>
              <c:showVal val="1"/>
              <c:showCatName val="0"/>
              <c:showSerName val="0"/>
              <c:showPercent val="0"/>
              <c:showBubbleSize val="0"/>
            </c:dLbl>
            <c:dLbl>
              <c:idx val="3"/>
              <c:layout>
                <c:manualLayout>
                  <c:x val="-5.5555555555554534E-3"/>
                  <c:y val="-2.3148148148148147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Grafer'!$BZ$27:$CC$27</c:f>
              <c:numCache>
                <c:formatCode>General</c:formatCode>
                <c:ptCount val="4"/>
                <c:pt idx="0">
                  <c:v>2007</c:v>
                </c:pt>
                <c:pt idx="1">
                  <c:v>2008</c:v>
                </c:pt>
                <c:pt idx="2">
                  <c:v>2009</c:v>
                </c:pt>
                <c:pt idx="3">
                  <c:v>2010</c:v>
                </c:pt>
              </c:numCache>
            </c:numRef>
          </c:cat>
          <c:val>
            <c:numRef>
              <c:f>'Jessica Grafer'!$BZ$29:$CC$29</c:f>
              <c:numCache>
                <c:formatCode>0</c:formatCode>
                <c:ptCount val="4"/>
                <c:pt idx="0" formatCode="General">
                  <c:v>100</c:v>
                </c:pt>
                <c:pt idx="1">
                  <c:v>100.14148689797362</c:v>
                </c:pt>
                <c:pt idx="2">
                  <c:v>97.13312435817133</c:v>
                </c:pt>
                <c:pt idx="3">
                  <c:v>106.76640948431168</c:v>
                </c:pt>
              </c:numCache>
            </c:numRef>
          </c:val>
          <c:smooth val="0"/>
        </c:ser>
        <c:ser>
          <c:idx val="2"/>
          <c:order val="2"/>
          <c:tx>
            <c:strRef>
              <c:f>'Jessica Grafer'!$BY$30</c:f>
              <c:strCache>
                <c:ptCount val="1"/>
                <c:pt idx="0">
                  <c:v>Administrativa- och Indirekta Produktionskostnader</c:v>
                </c:pt>
              </c:strCache>
            </c:strRef>
          </c:tx>
          <c:spPr>
            <a:ln>
              <a:solidFill>
                <a:schemeClr val="accent3"/>
              </a:solidFill>
            </a:ln>
          </c:spPr>
          <c:marker>
            <c:symbol val="none"/>
          </c:marker>
          <c:dLbls>
            <c:dLbl>
              <c:idx val="2"/>
              <c:layout>
                <c:manualLayout>
                  <c:x val="-1.3888888888888888E-2"/>
                  <c:y val="-1.8518518518518517E-2"/>
                </c:manualLayout>
              </c:layout>
              <c:showLegendKey val="0"/>
              <c:showVal val="1"/>
              <c:showCatName val="0"/>
              <c:showSerName val="0"/>
              <c:showPercent val="0"/>
              <c:showBubbleSize val="0"/>
            </c:dLbl>
            <c:dLbl>
              <c:idx val="3"/>
              <c:layout>
                <c:manualLayout>
                  <c:x val="1.0185067526415994E-16"/>
                  <c:y val="-1.3888888888888888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Grafer'!$BZ$27:$CC$27</c:f>
              <c:numCache>
                <c:formatCode>General</c:formatCode>
                <c:ptCount val="4"/>
                <c:pt idx="0">
                  <c:v>2007</c:v>
                </c:pt>
                <c:pt idx="1">
                  <c:v>2008</c:v>
                </c:pt>
                <c:pt idx="2">
                  <c:v>2009</c:v>
                </c:pt>
                <c:pt idx="3">
                  <c:v>2010</c:v>
                </c:pt>
              </c:numCache>
            </c:numRef>
          </c:cat>
          <c:val>
            <c:numRef>
              <c:f>'Jessica Grafer'!$BZ$30:$CC$30</c:f>
              <c:numCache>
                <c:formatCode>0</c:formatCode>
                <c:ptCount val="4"/>
                <c:pt idx="0" formatCode="General">
                  <c:v>100</c:v>
                </c:pt>
                <c:pt idx="1">
                  <c:v>128.7689260697245</c:v>
                </c:pt>
                <c:pt idx="2">
                  <c:v>103.11710238613423</c:v>
                </c:pt>
                <c:pt idx="3">
                  <c:v>92.889360234565828</c:v>
                </c:pt>
              </c:numCache>
            </c:numRef>
          </c:val>
          <c:smooth val="0"/>
        </c:ser>
        <c:dLbls>
          <c:showLegendKey val="0"/>
          <c:showVal val="0"/>
          <c:showCatName val="0"/>
          <c:showSerName val="0"/>
          <c:showPercent val="0"/>
          <c:showBubbleSize val="0"/>
        </c:dLbls>
        <c:marker val="1"/>
        <c:smooth val="0"/>
        <c:axId val="150825600"/>
        <c:axId val="150827392"/>
      </c:lineChart>
      <c:catAx>
        <c:axId val="150825600"/>
        <c:scaling>
          <c:orientation val="minMax"/>
        </c:scaling>
        <c:delete val="0"/>
        <c:axPos val="b"/>
        <c:numFmt formatCode="General" sourceLinked="1"/>
        <c:majorTickMark val="none"/>
        <c:minorTickMark val="none"/>
        <c:tickLblPos val="nextTo"/>
        <c:crossAx val="150827392"/>
        <c:crosses val="autoZero"/>
        <c:auto val="1"/>
        <c:lblAlgn val="ctr"/>
        <c:lblOffset val="100"/>
        <c:noMultiLvlLbl val="0"/>
      </c:catAx>
      <c:valAx>
        <c:axId val="150827392"/>
        <c:scaling>
          <c:orientation val="minMax"/>
          <c:max val="160"/>
          <c:min val="80"/>
        </c:scaling>
        <c:delete val="0"/>
        <c:axPos val="l"/>
        <c:majorGridlines/>
        <c:title>
          <c:tx>
            <c:rich>
              <a:bodyPr rot="-5400000" vert="horz"/>
              <a:lstStyle/>
              <a:p>
                <a:pPr>
                  <a:defRPr/>
                </a:pPr>
                <a:r>
                  <a:rPr lang="en-US"/>
                  <a:t>Index</a:t>
                </a:r>
              </a:p>
            </c:rich>
          </c:tx>
          <c:layout>
            <c:manualLayout>
              <c:xMode val="edge"/>
              <c:yMode val="edge"/>
              <c:x val="3.3333333333333333E-2"/>
              <c:y val="0.17952209098862643"/>
            </c:manualLayout>
          </c:layout>
          <c:overlay val="0"/>
        </c:title>
        <c:numFmt formatCode="General" sourceLinked="1"/>
        <c:majorTickMark val="none"/>
        <c:minorTickMark val="none"/>
        <c:tickLblPos val="high"/>
        <c:spPr>
          <a:ln w="9525">
            <a:noFill/>
          </a:ln>
        </c:spPr>
        <c:crossAx val="150825600"/>
        <c:crosses val="autoZero"/>
        <c:crossBetween val="between"/>
        <c:majorUnit val="20"/>
      </c:valAx>
    </c:plotArea>
    <c:legend>
      <c:legendPos val="b"/>
      <c:layout>
        <c:manualLayout>
          <c:xMode val="edge"/>
          <c:yMode val="edge"/>
          <c:x val="8.7116360454943129E-2"/>
          <c:y val="0.44097805482648"/>
          <c:w val="0.81187839020122499"/>
          <c:h val="0.15624416739574221"/>
        </c:manualLayout>
      </c:layout>
      <c:overlay val="0"/>
    </c:legend>
    <c:plotVisOnly val="1"/>
    <c:dispBlanksAs val="gap"/>
    <c:showDLblsOverMax val="0"/>
  </c:chart>
  <c:externalData r:id="rId2">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dirty="0" err="1">
                <a:effectLst/>
              </a:rPr>
              <a:t>Förändring</a:t>
            </a:r>
            <a:r>
              <a:rPr lang="en-US" sz="1050" b="1" i="0" baseline="0" dirty="0">
                <a:effectLst/>
              </a:rPr>
              <a:t> </a:t>
            </a:r>
            <a:r>
              <a:rPr lang="en-US" sz="1050" b="1" i="0" baseline="0" dirty="0" err="1">
                <a:effectLst/>
              </a:rPr>
              <a:t>av</a:t>
            </a:r>
            <a:r>
              <a:rPr lang="en-US" sz="1050" b="1" i="0" baseline="0" dirty="0">
                <a:effectLst/>
              </a:rPr>
              <a:t> </a:t>
            </a:r>
            <a:r>
              <a:rPr lang="en-US" sz="1050" b="1" i="0" baseline="0" dirty="0" err="1">
                <a:effectLst/>
              </a:rPr>
              <a:t>Operativa</a:t>
            </a:r>
            <a:r>
              <a:rPr lang="en-US" sz="1050" b="1" i="0" baseline="0" dirty="0">
                <a:effectLst/>
              </a:rPr>
              <a:t> </a:t>
            </a:r>
            <a:r>
              <a:rPr lang="en-US" sz="1050" b="1" i="0" baseline="0" dirty="0" err="1">
                <a:effectLst/>
              </a:rPr>
              <a:t>Kostnader</a:t>
            </a:r>
            <a:r>
              <a:rPr lang="en-US" sz="1050" b="1" i="0" baseline="0" dirty="0">
                <a:effectLst/>
              </a:rPr>
              <a:t> </a:t>
            </a:r>
            <a:r>
              <a:rPr lang="en-US" sz="1050" b="1" i="0" baseline="0" dirty="0" err="1" smtClean="0">
                <a:effectLst/>
              </a:rPr>
              <a:t>och</a:t>
            </a:r>
            <a:r>
              <a:rPr lang="en-US" sz="1050" b="1" i="0" baseline="0" dirty="0" smtClean="0">
                <a:effectLst/>
              </a:rPr>
              <a:t> </a:t>
            </a:r>
            <a:r>
              <a:rPr lang="en-US" sz="1050" b="1" i="0" baseline="0" dirty="0" err="1" smtClean="0">
                <a:effectLst/>
              </a:rPr>
              <a:t>Administrativa</a:t>
            </a:r>
            <a:r>
              <a:rPr lang="en-US" sz="1050" b="1" i="0" baseline="0" dirty="0" smtClean="0">
                <a:effectLst/>
              </a:rPr>
              <a:t>- </a:t>
            </a:r>
            <a:r>
              <a:rPr lang="en-US" sz="1050" b="1" i="0" baseline="0" dirty="0" err="1">
                <a:effectLst/>
              </a:rPr>
              <a:t>och</a:t>
            </a:r>
            <a:r>
              <a:rPr lang="en-US" sz="1050" b="1" i="0" baseline="0" dirty="0">
                <a:effectLst/>
              </a:rPr>
              <a:t> </a:t>
            </a:r>
            <a:r>
              <a:rPr lang="en-US" sz="1050" b="1" i="0" baseline="0" dirty="0" err="1">
                <a:effectLst/>
              </a:rPr>
              <a:t>Indirekta</a:t>
            </a:r>
            <a:r>
              <a:rPr lang="en-US" sz="1050" b="1" i="0" baseline="0" dirty="0">
                <a:effectLst/>
              </a:rPr>
              <a:t> </a:t>
            </a:r>
            <a:r>
              <a:rPr lang="en-US" sz="1050" b="1" i="0" baseline="0" dirty="0" err="1">
                <a:effectLst/>
              </a:rPr>
              <a:t>Produktionskostnader</a:t>
            </a:r>
            <a:r>
              <a:rPr lang="en-US" sz="1050" b="1" i="0" baseline="0" dirty="0">
                <a:effectLst/>
              </a:rPr>
              <a:t> i </a:t>
            </a:r>
            <a:r>
              <a:rPr lang="en-US" sz="1050" b="1" i="0" baseline="0" dirty="0" err="1">
                <a:effectLst/>
              </a:rPr>
              <a:t>absoluta</a:t>
            </a:r>
            <a:r>
              <a:rPr lang="en-US" sz="1050" b="1" i="0" baseline="0" dirty="0">
                <a:effectLst/>
              </a:rPr>
              <a:t> </a:t>
            </a:r>
            <a:r>
              <a:rPr lang="en-US" sz="1050" b="1" i="0" baseline="0" dirty="0" err="1">
                <a:effectLst/>
              </a:rPr>
              <a:t>tal</a:t>
            </a:r>
            <a:endParaRPr lang="sv-SE" sz="1050" dirty="0">
              <a:effectLst/>
            </a:endParaRPr>
          </a:p>
        </c:rich>
      </c:tx>
      <c:layout>
        <c:manualLayout>
          <c:xMode val="edge"/>
          <c:yMode val="edge"/>
          <c:x val="0.12379155730533684"/>
          <c:y val="1.3888888888888888E-2"/>
        </c:manualLayout>
      </c:layout>
      <c:overlay val="0"/>
    </c:title>
    <c:autoTitleDeleted val="0"/>
    <c:plotArea>
      <c:layout>
        <c:manualLayout>
          <c:layoutTarget val="inner"/>
          <c:xMode val="edge"/>
          <c:yMode val="edge"/>
          <c:x val="5.9362440101078738E-2"/>
          <c:y val="0.1673611111111111"/>
          <c:w val="0.85234355223363578"/>
          <c:h val="0.22922134733158356"/>
        </c:manualLayout>
      </c:layout>
      <c:lineChart>
        <c:grouping val="standard"/>
        <c:varyColors val="0"/>
        <c:ser>
          <c:idx val="0"/>
          <c:order val="0"/>
          <c:tx>
            <c:strRef>
              <c:f>'Jessica Grafer'!$BZ$35</c:f>
              <c:strCache>
                <c:ptCount val="1"/>
                <c:pt idx="0">
                  <c:v>Operativa kostnader</c:v>
                </c:pt>
              </c:strCache>
            </c:strRef>
          </c:tx>
          <c:spPr>
            <a:ln>
              <a:solidFill>
                <a:srgbClr val="C00000"/>
              </a:solidFill>
            </a:ln>
          </c:spPr>
          <c:marker>
            <c:symbol val="none"/>
          </c:marker>
          <c:dLbls>
            <c:dLbl>
              <c:idx val="0"/>
              <c:delete val="1"/>
            </c:dLbl>
            <c:showLegendKey val="0"/>
            <c:showVal val="1"/>
            <c:showCatName val="0"/>
            <c:showSerName val="0"/>
            <c:showPercent val="0"/>
            <c:showBubbleSize val="0"/>
            <c:showLeaderLines val="0"/>
          </c:dLbls>
          <c:cat>
            <c:numRef>
              <c:f>'Jessica Grafer'!$CA$34:$CD$34</c:f>
              <c:numCache>
                <c:formatCode>General</c:formatCode>
                <c:ptCount val="4"/>
                <c:pt idx="0">
                  <c:v>2007</c:v>
                </c:pt>
                <c:pt idx="1">
                  <c:v>2008</c:v>
                </c:pt>
                <c:pt idx="2">
                  <c:v>2009</c:v>
                </c:pt>
                <c:pt idx="3">
                  <c:v>2010</c:v>
                </c:pt>
              </c:numCache>
            </c:numRef>
          </c:cat>
          <c:val>
            <c:numRef>
              <c:f>'Jessica Grafer'!$CA$35:$CD$35</c:f>
              <c:numCache>
                <c:formatCode>0</c:formatCode>
                <c:ptCount val="4"/>
                <c:pt idx="0" formatCode="General">
                  <c:v>100</c:v>
                </c:pt>
                <c:pt idx="1">
                  <c:v>69.114250326381693</c:v>
                </c:pt>
                <c:pt idx="2">
                  <c:v>64.451902386770655</c:v>
                </c:pt>
                <c:pt idx="3">
                  <c:v>88.66200247715328</c:v>
                </c:pt>
              </c:numCache>
            </c:numRef>
          </c:val>
          <c:smooth val="0"/>
        </c:ser>
        <c:ser>
          <c:idx val="1"/>
          <c:order val="1"/>
          <c:tx>
            <c:strRef>
              <c:f>'Jessica Grafer'!$BZ$36</c:f>
              <c:strCache>
                <c:ptCount val="1"/>
                <c:pt idx="0">
                  <c:v>Administrativa- och Indirekta Produktionskostnader</c:v>
                </c:pt>
              </c:strCache>
            </c:strRef>
          </c:tx>
          <c:spPr>
            <a:ln>
              <a:solidFill>
                <a:schemeClr val="accent3"/>
              </a:solidFill>
            </a:ln>
          </c:spPr>
          <c:marker>
            <c:symbol val="none"/>
          </c:marker>
          <c:dLbls>
            <c:dLbl>
              <c:idx val="0"/>
              <c:layout>
                <c:manualLayout>
                  <c:x val="-8.0555555555555561E-2"/>
                  <c:y val="-1.8518518518518517E-2"/>
                </c:manualLayout>
              </c:layout>
              <c:showLegendKey val="0"/>
              <c:showVal val="1"/>
              <c:showCatName val="0"/>
              <c:showSerName val="0"/>
              <c:showPercent val="0"/>
              <c:showBubbleSize val="0"/>
            </c:dLbl>
            <c:dLbl>
              <c:idx val="1"/>
              <c:layout>
                <c:manualLayout>
                  <c:x val="0"/>
                  <c:y val="-1.3888888888888888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Grafer'!$CA$34:$CD$34</c:f>
              <c:numCache>
                <c:formatCode>General</c:formatCode>
                <c:ptCount val="4"/>
                <c:pt idx="0">
                  <c:v>2007</c:v>
                </c:pt>
                <c:pt idx="1">
                  <c:v>2008</c:v>
                </c:pt>
                <c:pt idx="2">
                  <c:v>2009</c:v>
                </c:pt>
                <c:pt idx="3">
                  <c:v>2010</c:v>
                </c:pt>
              </c:numCache>
            </c:numRef>
          </c:cat>
          <c:val>
            <c:numRef>
              <c:f>'Jessica Grafer'!$CA$36:$CD$36</c:f>
              <c:numCache>
                <c:formatCode>0</c:formatCode>
                <c:ptCount val="4"/>
                <c:pt idx="0" formatCode="General">
                  <c:v>100</c:v>
                </c:pt>
                <c:pt idx="1">
                  <c:v>134.62068965517241</c:v>
                </c:pt>
                <c:pt idx="2">
                  <c:v>115.55172413793105</c:v>
                </c:pt>
                <c:pt idx="3">
                  <c:v>133.73275862068965</c:v>
                </c:pt>
              </c:numCache>
            </c:numRef>
          </c:val>
          <c:smooth val="0"/>
        </c:ser>
        <c:dLbls>
          <c:showLegendKey val="0"/>
          <c:showVal val="0"/>
          <c:showCatName val="0"/>
          <c:showSerName val="0"/>
          <c:showPercent val="0"/>
          <c:showBubbleSize val="0"/>
        </c:dLbls>
        <c:marker val="1"/>
        <c:smooth val="0"/>
        <c:axId val="151668992"/>
        <c:axId val="151678976"/>
      </c:lineChart>
      <c:catAx>
        <c:axId val="151668992"/>
        <c:scaling>
          <c:orientation val="minMax"/>
        </c:scaling>
        <c:delete val="0"/>
        <c:axPos val="b"/>
        <c:numFmt formatCode="General" sourceLinked="1"/>
        <c:majorTickMark val="none"/>
        <c:minorTickMark val="none"/>
        <c:tickLblPos val="nextTo"/>
        <c:crossAx val="151678976"/>
        <c:crosses val="autoZero"/>
        <c:auto val="1"/>
        <c:lblAlgn val="ctr"/>
        <c:lblOffset val="100"/>
        <c:noMultiLvlLbl val="0"/>
      </c:catAx>
      <c:valAx>
        <c:axId val="151678976"/>
        <c:scaling>
          <c:orientation val="minMax"/>
          <c:max val="150"/>
          <c:min val="60"/>
        </c:scaling>
        <c:delete val="0"/>
        <c:axPos val="l"/>
        <c:majorGridlines/>
        <c:title>
          <c:tx>
            <c:rich>
              <a:bodyPr rot="-5400000" vert="horz"/>
              <a:lstStyle/>
              <a:p>
                <a:pPr>
                  <a:defRPr/>
                </a:pPr>
                <a:r>
                  <a:rPr lang="en-US"/>
                  <a:t>Index</a:t>
                </a:r>
              </a:p>
            </c:rich>
          </c:tx>
          <c:layout/>
          <c:overlay val="0"/>
        </c:title>
        <c:numFmt formatCode="General" sourceLinked="1"/>
        <c:majorTickMark val="none"/>
        <c:minorTickMark val="none"/>
        <c:tickLblPos val="high"/>
        <c:spPr>
          <a:ln w="9525">
            <a:noFill/>
          </a:ln>
        </c:spPr>
        <c:crossAx val="151668992"/>
        <c:crosses val="autoZero"/>
        <c:crossBetween val="between"/>
      </c:valAx>
    </c:plotArea>
    <c:legend>
      <c:legendPos val="b"/>
      <c:layout>
        <c:manualLayout>
          <c:xMode val="edge"/>
          <c:yMode val="edge"/>
          <c:x val="0.10205710326818285"/>
          <c:y val="0.47839895013123357"/>
          <c:w val="0.74537839020122476"/>
          <c:h val="0.10030475357247011"/>
        </c:manualLayout>
      </c:layout>
      <c:overlay val="0"/>
    </c:legend>
    <c:plotVisOnly val="1"/>
    <c:dispBlanksAs val="gap"/>
    <c:showDLblsOverMax val="0"/>
  </c:chart>
  <c:externalData r:id="rId2">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dirty="0" err="1" smtClean="0">
                <a:effectLst/>
              </a:rPr>
              <a:t>Administrativa</a:t>
            </a:r>
            <a:r>
              <a:rPr lang="en-US" sz="1050" b="1" i="0" baseline="0" dirty="0" smtClean="0">
                <a:effectLst/>
              </a:rPr>
              <a:t>- </a:t>
            </a:r>
            <a:r>
              <a:rPr lang="en-US" sz="1050" b="1" i="0" baseline="0" dirty="0" err="1">
                <a:effectLst/>
              </a:rPr>
              <a:t>och</a:t>
            </a:r>
            <a:r>
              <a:rPr lang="en-US" sz="1050" b="1" i="0" baseline="0" dirty="0">
                <a:effectLst/>
              </a:rPr>
              <a:t> </a:t>
            </a:r>
            <a:r>
              <a:rPr lang="en-US" sz="1050" b="1" i="0" baseline="0" dirty="0" err="1">
                <a:effectLst/>
              </a:rPr>
              <a:t>Indirekta</a:t>
            </a:r>
            <a:r>
              <a:rPr lang="en-US" sz="1050" b="1" i="0" baseline="0" dirty="0">
                <a:effectLst/>
              </a:rPr>
              <a:t> </a:t>
            </a:r>
            <a:r>
              <a:rPr lang="en-US" sz="1050" b="1" i="0" baseline="0" dirty="0" err="1">
                <a:effectLst/>
              </a:rPr>
              <a:t>Produktionskostnader</a:t>
            </a:r>
            <a:r>
              <a:rPr lang="en-US" sz="1050" b="1" i="0" baseline="0" dirty="0">
                <a:effectLst/>
              </a:rPr>
              <a:t> </a:t>
            </a:r>
            <a:endParaRPr lang="sv-SE" sz="1050" dirty="0">
              <a:effectLst/>
            </a:endParaRPr>
          </a:p>
        </c:rich>
      </c:tx>
      <c:layout>
        <c:manualLayout>
          <c:xMode val="edge"/>
          <c:yMode val="edge"/>
          <c:x val="0.15116000025943535"/>
          <c:y val="2.481901983762759E-2"/>
        </c:manualLayout>
      </c:layout>
      <c:overlay val="0"/>
    </c:title>
    <c:autoTitleDeleted val="0"/>
    <c:plotArea>
      <c:layout/>
      <c:lineChart>
        <c:grouping val="standard"/>
        <c:varyColors val="0"/>
        <c:ser>
          <c:idx val="0"/>
          <c:order val="0"/>
          <c:tx>
            <c:strRef>
              <c:f>'Jessica Grafer'!$BK$4</c:f>
              <c:strCache>
                <c:ptCount val="1"/>
                <c:pt idx="0">
                  <c:v>KPI 1 : Andel av Intäkter</c:v>
                </c:pt>
              </c:strCache>
            </c:strRef>
          </c:tx>
          <c:marker>
            <c:symbol val="none"/>
          </c:marker>
          <c:dLbls>
            <c:dLbl>
              <c:idx val="2"/>
              <c:layout>
                <c:manualLayout>
                  <c:x val="0"/>
                  <c:y val="-2.4415055951169887E-2"/>
                </c:manualLayout>
              </c:layout>
              <c:showLegendKey val="0"/>
              <c:showVal val="1"/>
              <c:showCatName val="0"/>
              <c:showSerName val="0"/>
              <c:showPercent val="0"/>
              <c:showBubbleSize val="0"/>
            </c:dLbl>
            <c:dLbl>
              <c:idx val="3"/>
              <c:layout>
                <c:manualLayout>
                  <c:x val="-2.0270994821368954E-7"/>
                  <c:y val="-2.4415055951169887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Grafer'!$BL$3:$BO$3</c:f>
              <c:numCache>
                <c:formatCode>General</c:formatCode>
                <c:ptCount val="4"/>
                <c:pt idx="0">
                  <c:v>2007</c:v>
                </c:pt>
                <c:pt idx="1">
                  <c:v>2008</c:v>
                </c:pt>
                <c:pt idx="2">
                  <c:v>2009</c:v>
                </c:pt>
                <c:pt idx="3">
                  <c:v>2010</c:v>
                </c:pt>
              </c:numCache>
            </c:numRef>
          </c:cat>
          <c:val>
            <c:numRef>
              <c:f>'Jessica Grafer'!$BL$4:$BO$4</c:f>
              <c:numCache>
                <c:formatCode>0</c:formatCode>
                <c:ptCount val="4"/>
                <c:pt idx="0">
                  <c:v>100</c:v>
                </c:pt>
                <c:pt idx="1">
                  <c:v>112.55367246799557</c:v>
                </c:pt>
                <c:pt idx="2">
                  <c:v>70.14286017467164</c:v>
                </c:pt>
                <c:pt idx="3">
                  <c:v>69.722835090397325</c:v>
                </c:pt>
              </c:numCache>
            </c:numRef>
          </c:val>
          <c:smooth val="0"/>
        </c:ser>
        <c:ser>
          <c:idx val="1"/>
          <c:order val="1"/>
          <c:tx>
            <c:strRef>
              <c:f>'Jessica Grafer'!$BK$5</c:f>
              <c:strCache>
                <c:ptCount val="1"/>
                <c:pt idx="0">
                  <c:v>KPI 2 : Förändring i Absoluta tal</c:v>
                </c:pt>
              </c:strCache>
            </c:strRef>
          </c:tx>
          <c:spPr>
            <a:ln>
              <a:solidFill>
                <a:schemeClr val="accent2"/>
              </a:solidFill>
            </a:ln>
          </c:spPr>
          <c:marker>
            <c:symbol val="none"/>
          </c:marker>
          <c:dLbls>
            <c:showLegendKey val="0"/>
            <c:showVal val="1"/>
            <c:showCatName val="0"/>
            <c:showSerName val="0"/>
            <c:showPercent val="0"/>
            <c:showBubbleSize val="0"/>
            <c:showLeaderLines val="0"/>
          </c:dLbls>
          <c:cat>
            <c:numRef>
              <c:f>'Jessica Grafer'!$BL$3:$BO$3</c:f>
              <c:numCache>
                <c:formatCode>General</c:formatCode>
                <c:ptCount val="4"/>
                <c:pt idx="0">
                  <c:v>2007</c:v>
                </c:pt>
                <c:pt idx="1">
                  <c:v>2008</c:v>
                </c:pt>
                <c:pt idx="2">
                  <c:v>2009</c:v>
                </c:pt>
                <c:pt idx="3">
                  <c:v>2010</c:v>
                </c:pt>
              </c:numCache>
            </c:numRef>
          </c:cat>
          <c:val>
            <c:numRef>
              <c:f>'Jessica Grafer'!$BL$5:$BO$5</c:f>
              <c:numCache>
                <c:formatCode>0</c:formatCode>
                <c:ptCount val="4"/>
                <c:pt idx="0">
                  <c:v>100</c:v>
                </c:pt>
                <c:pt idx="1">
                  <c:v>88.172301768740226</c:v>
                </c:pt>
                <c:pt idx="2">
                  <c:v>66.008903862351104</c:v>
                </c:pt>
                <c:pt idx="3">
                  <c:v>66.694741908314285</c:v>
                </c:pt>
              </c:numCache>
            </c:numRef>
          </c:val>
          <c:smooth val="0"/>
        </c:ser>
        <c:dLbls>
          <c:showLegendKey val="0"/>
          <c:showVal val="0"/>
          <c:showCatName val="0"/>
          <c:showSerName val="0"/>
          <c:showPercent val="0"/>
          <c:showBubbleSize val="0"/>
        </c:dLbls>
        <c:marker val="1"/>
        <c:smooth val="0"/>
        <c:axId val="161765248"/>
        <c:axId val="161766784"/>
      </c:lineChart>
      <c:catAx>
        <c:axId val="161765248"/>
        <c:scaling>
          <c:orientation val="minMax"/>
        </c:scaling>
        <c:delete val="0"/>
        <c:axPos val="b"/>
        <c:numFmt formatCode="General" sourceLinked="1"/>
        <c:majorTickMark val="none"/>
        <c:minorTickMark val="none"/>
        <c:tickLblPos val="nextTo"/>
        <c:crossAx val="161766784"/>
        <c:crosses val="autoZero"/>
        <c:auto val="1"/>
        <c:lblAlgn val="ctr"/>
        <c:lblOffset val="100"/>
        <c:noMultiLvlLbl val="0"/>
      </c:catAx>
      <c:valAx>
        <c:axId val="161766784"/>
        <c:scaling>
          <c:orientation val="minMax"/>
          <c:min val="60"/>
        </c:scaling>
        <c:delete val="0"/>
        <c:axPos val="l"/>
        <c:majorGridlines/>
        <c:title>
          <c:tx>
            <c:rich>
              <a:bodyPr rot="-5400000" vert="horz"/>
              <a:lstStyle/>
              <a:p>
                <a:pPr>
                  <a:defRPr/>
                </a:pPr>
                <a:r>
                  <a:rPr lang="en-US"/>
                  <a:t>Index</a:t>
                </a:r>
              </a:p>
            </c:rich>
          </c:tx>
          <c:layout/>
          <c:overlay val="0"/>
        </c:title>
        <c:numFmt formatCode="0" sourceLinked="1"/>
        <c:majorTickMark val="none"/>
        <c:minorTickMark val="none"/>
        <c:tickLblPos val="high"/>
        <c:spPr>
          <a:ln w="9525">
            <a:noFill/>
          </a:ln>
        </c:spPr>
        <c:crossAx val="161765248"/>
        <c:crosses val="autoZero"/>
        <c:crossBetween val="between"/>
        <c:majorUnit val="10"/>
      </c:valAx>
    </c:plotArea>
    <c:legend>
      <c:legendPos val="b"/>
      <c:layout/>
      <c:overlay val="0"/>
    </c:legend>
    <c:plotVisOnly val="1"/>
    <c:dispBlanksAs val="gap"/>
    <c:showDLblsOverMax val="0"/>
  </c:chart>
  <c:externalData r:id="rId2">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dirty="0" err="1">
                <a:effectLst/>
              </a:rPr>
              <a:t>Förändring</a:t>
            </a:r>
            <a:r>
              <a:rPr lang="en-US" sz="1050" b="1" i="0" baseline="0" dirty="0">
                <a:effectLst/>
              </a:rPr>
              <a:t> </a:t>
            </a:r>
            <a:r>
              <a:rPr lang="en-US" sz="1050" b="1" i="0" baseline="0" dirty="0" err="1">
                <a:effectLst/>
              </a:rPr>
              <a:t>av</a:t>
            </a:r>
            <a:r>
              <a:rPr lang="en-US" sz="1050" b="1" i="0" baseline="0" dirty="0">
                <a:effectLst/>
              </a:rPr>
              <a:t> </a:t>
            </a:r>
            <a:r>
              <a:rPr lang="en-US" sz="1050" b="1" i="0" baseline="0" dirty="0" err="1">
                <a:effectLst/>
              </a:rPr>
              <a:t>Operativa</a:t>
            </a:r>
            <a:r>
              <a:rPr lang="en-US" sz="1050" b="1" i="0" baseline="0" dirty="0">
                <a:effectLst/>
              </a:rPr>
              <a:t> </a:t>
            </a:r>
            <a:r>
              <a:rPr lang="en-US" sz="1050" b="1" i="0" baseline="0" dirty="0" err="1">
                <a:effectLst/>
              </a:rPr>
              <a:t>Kostnader</a:t>
            </a:r>
            <a:r>
              <a:rPr lang="en-US" sz="1050" b="1" i="0" baseline="0" dirty="0">
                <a:effectLst/>
              </a:rPr>
              <a:t> </a:t>
            </a:r>
            <a:r>
              <a:rPr lang="en-US" sz="1050" b="1" i="0" baseline="0" dirty="0" err="1" smtClean="0">
                <a:effectLst/>
              </a:rPr>
              <a:t>och</a:t>
            </a:r>
            <a:r>
              <a:rPr lang="en-US" sz="1050" b="1" i="0" baseline="0" dirty="0" smtClean="0">
                <a:effectLst/>
              </a:rPr>
              <a:t> </a:t>
            </a:r>
            <a:r>
              <a:rPr lang="en-US" sz="1050" b="1" i="0" baseline="0" dirty="0" err="1">
                <a:effectLst/>
              </a:rPr>
              <a:t>Administrativa</a:t>
            </a:r>
            <a:r>
              <a:rPr lang="en-US" sz="1050" b="1" i="0" baseline="0" dirty="0">
                <a:effectLst/>
              </a:rPr>
              <a:t>- </a:t>
            </a:r>
            <a:r>
              <a:rPr lang="en-US" sz="1050" b="1" i="0" baseline="0" dirty="0" err="1">
                <a:effectLst/>
              </a:rPr>
              <a:t>och</a:t>
            </a:r>
            <a:r>
              <a:rPr lang="en-US" sz="1050" b="1" i="0" baseline="0" dirty="0">
                <a:effectLst/>
              </a:rPr>
              <a:t> </a:t>
            </a:r>
            <a:r>
              <a:rPr lang="en-US" sz="1050" b="1" i="0" baseline="0" dirty="0" err="1">
                <a:effectLst/>
              </a:rPr>
              <a:t>Indirekta</a:t>
            </a:r>
            <a:r>
              <a:rPr lang="en-US" sz="1050" b="1" i="0" baseline="0" dirty="0">
                <a:effectLst/>
              </a:rPr>
              <a:t> </a:t>
            </a:r>
            <a:r>
              <a:rPr lang="en-US" sz="1050" b="1" i="0" baseline="0" dirty="0" err="1">
                <a:effectLst/>
              </a:rPr>
              <a:t>Produktionskostnader</a:t>
            </a:r>
            <a:r>
              <a:rPr lang="en-US" sz="1050" b="1" i="0" baseline="0" dirty="0">
                <a:effectLst/>
              </a:rPr>
              <a:t> i </a:t>
            </a:r>
            <a:r>
              <a:rPr lang="en-US" sz="1050" b="1" i="0" baseline="0" dirty="0" err="1">
                <a:effectLst/>
              </a:rPr>
              <a:t>absoluta</a:t>
            </a:r>
            <a:r>
              <a:rPr lang="en-US" sz="1050" b="1" i="0" baseline="0" dirty="0">
                <a:effectLst/>
              </a:rPr>
              <a:t> </a:t>
            </a:r>
            <a:r>
              <a:rPr lang="en-US" sz="1050" b="1" i="0" baseline="0" dirty="0" err="1">
                <a:effectLst/>
              </a:rPr>
              <a:t>tal</a:t>
            </a:r>
            <a:endParaRPr lang="sv-SE" sz="1050" dirty="0">
              <a:effectLst/>
            </a:endParaRPr>
          </a:p>
        </c:rich>
      </c:tx>
      <c:layout/>
      <c:overlay val="0"/>
    </c:title>
    <c:autoTitleDeleted val="0"/>
    <c:plotArea>
      <c:layout>
        <c:manualLayout>
          <c:layoutTarget val="inner"/>
          <c:xMode val="edge"/>
          <c:yMode val="edge"/>
          <c:x val="7.3611111111111113E-2"/>
          <c:y val="0.18587962962962962"/>
          <c:w val="0.83809492563429566"/>
          <c:h val="0.23470874612859097"/>
        </c:manualLayout>
      </c:layout>
      <c:lineChart>
        <c:grouping val="standard"/>
        <c:varyColors val="0"/>
        <c:ser>
          <c:idx val="0"/>
          <c:order val="0"/>
          <c:tx>
            <c:strRef>
              <c:f>'Jessica Grafer'!$BO$38</c:f>
              <c:strCache>
                <c:ptCount val="1"/>
                <c:pt idx="0">
                  <c:v>Operativa kostnader</c:v>
                </c:pt>
              </c:strCache>
            </c:strRef>
          </c:tx>
          <c:spPr>
            <a:ln>
              <a:solidFill>
                <a:srgbClr val="C00000"/>
              </a:solidFill>
            </a:ln>
          </c:spPr>
          <c:marker>
            <c:symbol val="none"/>
          </c:marker>
          <c:dLbls>
            <c:dLbl>
              <c:idx val="0"/>
              <c:delete val="1"/>
            </c:dLbl>
            <c:dLbl>
              <c:idx val="1"/>
              <c:layout>
                <c:manualLayout>
                  <c:x val="-8.3333333333333332E-3"/>
                  <c:y val="2.7777777777777735E-2"/>
                </c:manualLayout>
              </c:layout>
              <c:showLegendKey val="0"/>
              <c:showVal val="1"/>
              <c:showCatName val="0"/>
              <c:showSerName val="0"/>
              <c:showPercent val="0"/>
              <c:showBubbleSize val="0"/>
            </c:dLbl>
            <c:dLbl>
              <c:idx val="2"/>
              <c:layout>
                <c:manualLayout>
                  <c:x val="2.7777777777777779E-3"/>
                  <c:y val="3.2407407407407406E-2"/>
                </c:manualLayout>
              </c:layout>
              <c:showLegendKey val="0"/>
              <c:showVal val="1"/>
              <c:showCatName val="0"/>
              <c:showSerName val="0"/>
              <c:showPercent val="0"/>
              <c:showBubbleSize val="0"/>
            </c:dLbl>
            <c:dLbl>
              <c:idx val="3"/>
              <c:delete val="1"/>
            </c:dLbl>
            <c:showLegendKey val="0"/>
            <c:showVal val="1"/>
            <c:showCatName val="0"/>
            <c:showSerName val="0"/>
            <c:showPercent val="0"/>
            <c:showBubbleSize val="0"/>
            <c:showLeaderLines val="0"/>
          </c:dLbls>
          <c:cat>
            <c:numRef>
              <c:f>'Jessica Grafer'!$BP$37:$BS$37</c:f>
              <c:numCache>
                <c:formatCode>General</c:formatCode>
                <c:ptCount val="4"/>
                <c:pt idx="0">
                  <c:v>2007</c:v>
                </c:pt>
                <c:pt idx="1">
                  <c:v>2008</c:v>
                </c:pt>
                <c:pt idx="2">
                  <c:v>2009</c:v>
                </c:pt>
                <c:pt idx="3">
                  <c:v>2010</c:v>
                </c:pt>
              </c:numCache>
            </c:numRef>
          </c:cat>
          <c:val>
            <c:numRef>
              <c:f>'Jessica Grafer'!$BP$38:$BS$38</c:f>
              <c:numCache>
                <c:formatCode>0</c:formatCode>
                <c:ptCount val="4"/>
                <c:pt idx="0" formatCode="General">
                  <c:v>100</c:v>
                </c:pt>
                <c:pt idx="1">
                  <c:v>80.94393972966985</c:v>
                </c:pt>
                <c:pt idx="2">
                  <c:v>64.783607589769915</c:v>
                </c:pt>
                <c:pt idx="3">
                  <c:v>66.880473952441491</c:v>
                </c:pt>
              </c:numCache>
            </c:numRef>
          </c:val>
          <c:smooth val="0"/>
        </c:ser>
        <c:ser>
          <c:idx val="1"/>
          <c:order val="1"/>
          <c:tx>
            <c:strRef>
              <c:f>'Jessica Grafer'!$BO$39</c:f>
              <c:strCache>
                <c:ptCount val="1"/>
                <c:pt idx="0">
                  <c:v>Administrativa- och Indirekta Produktionskostnader</c:v>
                </c:pt>
              </c:strCache>
            </c:strRef>
          </c:tx>
          <c:spPr>
            <a:ln>
              <a:solidFill>
                <a:schemeClr val="accent3"/>
              </a:solidFill>
            </a:ln>
          </c:spPr>
          <c:marker>
            <c:symbol val="none"/>
          </c:marker>
          <c:dLbls>
            <c:dLbl>
              <c:idx val="0"/>
              <c:layout>
                <c:manualLayout>
                  <c:x val="-5.5555555555555809E-3"/>
                  <c:y val="-1.3888888888888911E-2"/>
                </c:manualLayout>
              </c:layout>
              <c:showLegendKey val="0"/>
              <c:showVal val="1"/>
              <c:showCatName val="0"/>
              <c:showSerName val="0"/>
              <c:showPercent val="0"/>
              <c:showBubbleSize val="0"/>
            </c:dLbl>
            <c:dLbl>
              <c:idx val="2"/>
              <c:layout>
                <c:manualLayout>
                  <c:x val="8.3333333333333332E-3"/>
                  <c:y val="-4.1666666666666664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Grafer'!$BP$37:$BS$37</c:f>
              <c:numCache>
                <c:formatCode>General</c:formatCode>
                <c:ptCount val="4"/>
                <c:pt idx="0">
                  <c:v>2007</c:v>
                </c:pt>
                <c:pt idx="1">
                  <c:v>2008</c:v>
                </c:pt>
                <c:pt idx="2">
                  <c:v>2009</c:v>
                </c:pt>
                <c:pt idx="3">
                  <c:v>2010</c:v>
                </c:pt>
              </c:numCache>
            </c:numRef>
          </c:cat>
          <c:val>
            <c:numRef>
              <c:f>'Jessica Grafer'!$BP$39:$BS$39</c:f>
              <c:numCache>
                <c:formatCode>0</c:formatCode>
                <c:ptCount val="4"/>
                <c:pt idx="0">
                  <c:v>100</c:v>
                </c:pt>
                <c:pt idx="1">
                  <c:v>88.172301768740226</c:v>
                </c:pt>
                <c:pt idx="2">
                  <c:v>66.008903862351104</c:v>
                </c:pt>
                <c:pt idx="3">
                  <c:v>66.694741908314285</c:v>
                </c:pt>
              </c:numCache>
            </c:numRef>
          </c:val>
          <c:smooth val="0"/>
        </c:ser>
        <c:dLbls>
          <c:showLegendKey val="0"/>
          <c:showVal val="0"/>
          <c:showCatName val="0"/>
          <c:showSerName val="0"/>
          <c:showPercent val="0"/>
          <c:showBubbleSize val="0"/>
        </c:dLbls>
        <c:marker val="1"/>
        <c:smooth val="0"/>
        <c:axId val="161830400"/>
        <c:axId val="161831936"/>
      </c:lineChart>
      <c:catAx>
        <c:axId val="161830400"/>
        <c:scaling>
          <c:orientation val="minMax"/>
        </c:scaling>
        <c:delete val="0"/>
        <c:axPos val="b"/>
        <c:numFmt formatCode="General" sourceLinked="1"/>
        <c:majorTickMark val="none"/>
        <c:minorTickMark val="none"/>
        <c:tickLblPos val="nextTo"/>
        <c:crossAx val="161831936"/>
        <c:crosses val="autoZero"/>
        <c:auto val="1"/>
        <c:lblAlgn val="ctr"/>
        <c:lblOffset val="100"/>
        <c:noMultiLvlLbl val="0"/>
      </c:catAx>
      <c:valAx>
        <c:axId val="161831936"/>
        <c:scaling>
          <c:orientation val="minMax"/>
          <c:min val="60"/>
        </c:scaling>
        <c:delete val="0"/>
        <c:axPos val="l"/>
        <c:majorGridlines/>
        <c:title>
          <c:tx>
            <c:rich>
              <a:bodyPr rot="-5400000" vert="horz"/>
              <a:lstStyle/>
              <a:p>
                <a:pPr>
                  <a:defRPr/>
                </a:pPr>
                <a:r>
                  <a:rPr lang="en-US"/>
                  <a:t>Index</a:t>
                </a:r>
              </a:p>
            </c:rich>
          </c:tx>
          <c:layout/>
          <c:overlay val="0"/>
        </c:title>
        <c:numFmt formatCode="General" sourceLinked="1"/>
        <c:majorTickMark val="none"/>
        <c:minorTickMark val="none"/>
        <c:tickLblPos val="high"/>
        <c:spPr>
          <a:ln w="9525">
            <a:noFill/>
          </a:ln>
        </c:spPr>
        <c:crossAx val="161830400"/>
        <c:crosses val="autoZero"/>
        <c:crossBetween val="between"/>
        <c:majorUnit val="20"/>
      </c:valAx>
    </c:plotArea>
    <c:legend>
      <c:legendPos val="b"/>
      <c:layout>
        <c:manualLayout>
          <c:xMode val="edge"/>
          <c:yMode val="edge"/>
          <c:x val="0.12175524934383201"/>
          <c:y val="0.48474411228148018"/>
          <c:w val="0.74260061242344699"/>
          <c:h val="0.10493438320209973"/>
        </c:manualLayout>
      </c:layout>
      <c:overlay val="0"/>
    </c:legend>
    <c:plotVisOnly val="1"/>
    <c:dispBlanksAs val="gap"/>
    <c:showDLblsOverMax val="0"/>
  </c:chart>
  <c:externalData r:id="rId2">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dirty="0" err="1">
                <a:effectLst/>
              </a:rPr>
              <a:t>Andel</a:t>
            </a:r>
            <a:r>
              <a:rPr lang="en-US" sz="1050" b="1" i="0" baseline="0" dirty="0">
                <a:effectLst/>
              </a:rPr>
              <a:t> </a:t>
            </a:r>
            <a:r>
              <a:rPr lang="en-US" sz="1050" b="1" i="0" baseline="0" dirty="0" err="1">
                <a:effectLst/>
              </a:rPr>
              <a:t>av</a:t>
            </a:r>
            <a:r>
              <a:rPr lang="en-US" sz="1050" b="1" i="0" baseline="0" dirty="0">
                <a:effectLst/>
              </a:rPr>
              <a:t> </a:t>
            </a:r>
            <a:r>
              <a:rPr lang="en-US" sz="1050" b="1" i="0" baseline="0" dirty="0" err="1" smtClean="0">
                <a:effectLst/>
              </a:rPr>
              <a:t>intäkter</a:t>
            </a:r>
            <a:r>
              <a:rPr lang="en-US" sz="1050" b="1" i="0" baseline="0" dirty="0" smtClean="0">
                <a:effectLst/>
              </a:rPr>
              <a:t> - </a:t>
            </a:r>
            <a:r>
              <a:rPr lang="en-US" sz="1050" b="1" i="0" baseline="0" dirty="0" err="1">
                <a:effectLst/>
              </a:rPr>
              <a:t>uppdelat</a:t>
            </a:r>
            <a:r>
              <a:rPr lang="en-US" sz="1050" b="1" i="0" baseline="0" dirty="0">
                <a:effectLst/>
              </a:rPr>
              <a:t> </a:t>
            </a:r>
            <a:r>
              <a:rPr lang="en-US" sz="1050" b="1" i="0" baseline="0" dirty="0" err="1">
                <a:effectLst/>
              </a:rPr>
              <a:t>på</a:t>
            </a:r>
            <a:r>
              <a:rPr lang="en-US" sz="1050" b="1" i="0" baseline="0" dirty="0">
                <a:effectLst/>
              </a:rPr>
              <a:t> </a:t>
            </a:r>
            <a:r>
              <a:rPr lang="en-US" sz="1050" b="1" i="0" baseline="0" dirty="0" err="1">
                <a:effectLst/>
              </a:rPr>
              <a:t>typ</a:t>
            </a:r>
            <a:r>
              <a:rPr lang="en-US" sz="1050" b="1" i="0" baseline="0" dirty="0">
                <a:effectLst/>
              </a:rPr>
              <a:t> </a:t>
            </a:r>
            <a:r>
              <a:rPr lang="en-US" sz="1050" b="1" i="0" baseline="0" dirty="0" err="1">
                <a:effectLst/>
              </a:rPr>
              <a:t>av</a:t>
            </a:r>
            <a:r>
              <a:rPr lang="en-US" sz="1050" b="1" i="0" baseline="0" dirty="0">
                <a:effectLst/>
              </a:rPr>
              <a:t> </a:t>
            </a:r>
            <a:r>
              <a:rPr lang="en-US" sz="1050" b="1" i="0" baseline="0" dirty="0" err="1">
                <a:effectLst/>
              </a:rPr>
              <a:t>kostnad</a:t>
            </a:r>
            <a:endParaRPr lang="sv-SE" sz="1050" dirty="0">
              <a:effectLst/>
            </a:endParaRPr>
          </a:p>
        </c:rich>
      </c:tx>
      <c:layout/>
      <c:overlay val="0"/>
    </c:title>
    <c:autoTitleDeleted val="0"/>
    <c:plotArea>
      <c:layout>
        <c:manualLayout>
          <c:layoutTarget val="inner"/>
          <c:xMode val="edge"/>
          <c:yMode val="edge"/>
          <c:x val="7.6388888888888895E-2"/>
          <c:y val="0.12997703412073491"/>
          <c:w val="0.83531714785651789"/>
          <c:h val="0.26631270049577138"/>
        </c:manualLayout>
      </c:layout>
      <c:lineChart>
        <c:grouping val="standard"/>
        <c:varyColors val="0"/>
        <c:ser>
          <c:idx val="0"/>
          <c:order val="0"/>
          <c:tx>
            <c:strRef>
              <c:f>'Jessica Grafer'!$BL$33</c:f>
              <c:strCache>
                <c:ptCount val="1"/>
                <c:pt idx="0">
                  <c:v>Administrativa Kostnader</c:v>
                </c:pt>
              </c:strCache>
            </c:strRef>
          </c:tx>
          <c:spPr>
            <a:ln>
              <a:solidFill>
                <a:schemeClr val="tx2"/>
              </a:solidFill>
            </a:ln>
          </c:spPr>
          <c:marker>
            <c:symbol val="none"/>
          </c:marker>
          <c:dLbls>
            <c:dLbl>
              <c:idx val="0"/>
              <c:layout>
                <c:manualLayout>
                  <c:x val="-4.1666666666666664E-2"/>
                  <c:y val="-3.7037037037037035E-2"/>
                </c:manualLayout>
              </c:layout>
              <c:showLegendKey val="0"/>
              <c:showVal val="1"/>
              <c:showCatName val="0"/>
              <c:showSerName val="0"/>
              <c:showPercent val="0"/>
              <c:showBubbleSize val="0"/>
            </c:dLbl>
            <c:dLbl>
              <c:idx val="2"/>
              <c:layout>
                <c:manualLayout>
                  <c:x val="-1.3888888888888888E-2"/>
                  <c:y val="-2.7777777777777776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Grafer'!$BM$32:$BP$32</c:f>
              <c:numCache>
                <c:formatCode>General</c:formatCode>
                <c:ptCount val="4"/>
                <c:pt idx="0">
                  <c:v>2007</c:v>
                </c:pt>
                <c:pt idx="1">
                  <c:v>2008</c:v>
                </c:pt>
                <c:pt idx="2">
                  <c:v>2009</c:v>
                </c:pt>
                <c:pt idx="3">
                  <c:v>2010</c:v>
                </c:pt>
              </c:numCache>
            </c:numRef>
          </c:cat>
          <c:val>
            <c:numRef>
              <c:f>'Jessica Grafer'!$BM$33:$BP$33</c:f>
              <c:numCache>
                <c:formatCode>0</c:formatCode>
                <c:ptCount val="4"/>
                <c:pt idx="0">
                  <c:v>100</c:v>
                </c:pt>
                <c:pt idx="1">
                  <c:v>124.08453096318068</c:v>
                </c:pt>
                <c:pt idx="2">
                  <c:v>71.046251018091482</c:v>
                </c:pt>
                <c:pt idx="3">
                  <c:v>66.655509736962969</c:v>
                </c:pt>
              </c:numCache>
            </c:numRef>
          </c:val>
          <c:smooth val="0"/>
        </c:ser>
        <c:ser>
          <c:idx val="1"/>
          <c:order val="1"/>
          <c:tx>
            <c:strRef>
              <c:f>'Jessica Grafer'!$BL$34</c:f>
              <c:strCache>
                <c:ptCount val="1"/>
                <c:pt idx="0">
                  <c:v>Indirekta Produktionskostnader</c:v>
                </c:pt>
              </c:strCache>
            </c:strRef>
          </c:tx>
          <c:spPr>
            <a:ln>
              <a:solidFill>
                <a:schemeClr val="accent2"/>
              </a:solidFill>
            </a:ln>
          </c:spPr>
          <c:marker>
            <c:symbol val="none"/>
          </c:marker>
          <c:dLbls>
            <c:dLbl>
              <c:idx val="1"/>
              <c:layout>
                <c:manualLayout>
                  <c:x val="0"/>
                  <c:y val="-2.3148148148148192E-2"/>
                </c:manualLayout>
              </c:layout>
              <c:showLegendKey val="0"/>
              <c:showVal val="1"/>
              <c:showCatName val="0"/>
              <c:showSerName val="0"/>
              <c:showPercent val="0"/>
              <c:showBubbleSize val="0"/>
            </c:dLbl>
            <c:dLbl>
              <c:idx val="3"/>
              <c:layout>
                <c:manualLayout>
                  <c:x val="-2.777777777777676E-3"/>
                  <c:y val="-1.8518518518518517E-2"/>
                </c:manualLayout>
              </c:layout>
              <c:showLegendKey val="0"/>
              <c:showVal val="1"/>
              <c:showCatName val="0"/>
              <c:showSerName val="0"/>
              <c:showPercent val="0"/>
              <c:showBubbleSize val="0"/>
            </c:dLbl>
            <c:showLegendKey val="0"/>
            <c:showVal val="0"/>
            <c:showCatName val="0"/>
            <c:showSerName val="0"/>
            <c:showPercent val="0"/>
            <c:showBubbleSize val="0"/>
          </c:dLbls>
          <c:cat>
            <c:numRef>
              <c:f>'Jessica Grafer'!$BM$32:$BP$32</c:f>
              <c:numCache>
                <c:formatCode>General</c:formatCode>
                <c:ptCount val="4"/>
                <c:pt idx="0">
                  <c:v>2007</c:v>
                </c:pt>
                <c:pt idx="1">
                  <c:v>2008</c:v>
                </c:pt>
                <c:pt idx="2">
                  <c:v>2009</c:v>
                </c:pt>
                <c:pt idx="3">
                  <c:v>2010</c:v>
                </c:pt>
              </c:numCache>
            </c:numRef>
          </c:cat>
          <c:val>
            <c:numRef>
              <c:f>'Jessica Grafer'!$BM$34:$BP$34</c:f>
              <c:numCache>
                <c:formatCode>0</c:formatCode>
                <c:ptCount val="4"/>
                <c:pt idx="0">
                  <c:v>100</c:v>
                </c:pt>
                <c:pt idx="1">
                  <c:v>68.593526357805061</c:v>
                </c:pt>
                <c:pt idx="2">
                  <c:v>66.698780665073272</c:v>
                </c:pt>
                <c:pt idx="3">
                  <c:v>81.416679981544817</c:v>
                </c:pt>
              </c:numCache>
            </c:numRef>
          </c:val>
          <c:smooth val="0"/>
        </c:ser>
        <c:ser>
          <c:idx val="2"/>
          <c:order val="2"/>
          <c:tx>
            <c:strRef>
              <c:f>'Jessica Grafer'!$BL$35</c:f>
              <c:strCache>
                <c:ptCount val="1"/>
                <c:pt idx="0">
                  <c:v>Administrativa- och Indirekta Produktionskostnader</c:v>
                </c:pt>
              </c:strCache>
            </c:strRef>
          </c:tx>
          <c:spPr>
            <a:ln>
              <a:solidFill>
                <a:schemeClr val="accent3"/>
              </a:solidFill>
            </a:ln>
          </c:spPr>
          <c:marker>
            <c:symbol val="none"/>
          </c:marker>
          <c:dLbls>
            <c:dLbl>
              <c:idx val="0"/>
              <c:delete val="1"/>
            </c:dLbl>
            <c:dLbl>
              <c:idx val="1"/>
              <c:layout>
                <c:manualLayout>
                  <c:x val="-2.5000000000000001E-2"/>
                  <c:y val="2.7777777777777801E-2"/>
                </c:manualLayout>
              </c:layout>
              <c:showLegendKey val="0"/>
              <c:showVal val="1"/>
              <c:showCatName val="0"/>
              <c:showSerName val="0"/>
              <c:showPercent val="0"/>
              <c:showBubbleSize val="0"/>
            </c:dLbl>
            <c:dLbl>
              <c:idx val="2"/>
              <c:delete val="1"/>
            </c:dLbl>
            <c:dLbl>
              <c:idx val="3"/>
              <c:delete val="1"/>
            </c:dLbl>
            <c:showLegendKey val="0"/>
            <c:showVal val="1"/>
            <c:showCatName val="0"/>
            <c:showSerName val="0"/>
            <c:showPercent val="0"/>
            <c:showBubbleSize val="0"/>
            <c:showLeaderLines val="0"/>
          </c:dLbls>
          <c:cat>
            <c:numRef>
              <c:f>'Jessica Grafer'!$BM$32:$BP$32</c:f>
              <c:numCache>
                <c:formatCode>General</c:formatCode>
                <c:ptCount val="4"/>
                <c:pt idx="0">
                  <c:v>2007</c:v>
                </c:pt>
                <c:pt idx="1">
                  <c:v>2008</c:v>
                </c:pt>
                <c:pt idx="2">
                  <c:v>2009</c:v>
                </c:pt>
                <c:pt idx="3">
                  <c:v>2010</c:v>
                </c:pt>
              </c:numCache>
            </c:numRef>
          </c:cat>
          <c:val>
            <c:numRef>
              <c:f>'Jessica Grafer'!$BM$35:$BP$35</c:f>
              <c:numCache>
                <c:formatCode>0</c:formatCode>
                <c:ptCount val="4"/>
                <c:pt idx="0">
                  <c:v>100</c:v>
                </c:pt>
                <c:pt idx="1">
                  <c:v>112.55367246799557</c:v>
                </c:pt>
                <c:pt idx="2">
                  <c:v>70.14286017467164</c:v>
                </c:pt>
                <c:pt idx="3">
                  <c:v>69.722835090397325</c:v>
                </c:pt>
              </c:numCache>
            </c:numRef>
          </c:val>
          <c:smooth val="0"/>
        </c:ser>
        <c:dLbls>
          <c:showLegendKey val="0"/>
          <c:showVal val="0"/>
          <c:showCatName val="0"/>
          <c:showSerName val="0"/>
          <c:showPercent val="0"/>
          <c:showBubbleSize val="0"/>
        </c:dLbls>
        <c:marker val="1"/>
        <c:smooth val="0"/>
        <c:axId val="161883648"/>
        <c:axId val="161890688"/>
      </c:lineChart>
      <c:catAx>
        <c:axId val="161883648"/>
        <c:scaling>
          <c:orientation val="minMax"/>
        </c:scaling>
        <c:delete val="0"/>
        <c:axPos val="b"/>
        <c:numFmt formatCode="General" sourceLinked="1"/>
        <c:majorTickMark val="none"/>
        <c:minorTickMark val="none"/>
        <c:tickLblPos val="nextTo"/>
        <c:crossAx val="161890688"/>
        <c:crosses val="autoZero"/>
        <c:auto val="1"/>
        <c:lblAlgn val="ctr"/>
        <c:lblOffset val="100"/>
        <c:noMultiLvlLbl val="0"/>
      </c:catAx>
      <c:valAx>
        <c:axId val="161890688"/>
        <c:scaling>
          <c:orientation val="minMax"/>
          <c:max val="130"/>
          <c:min val="60"/>
        </c:scaling>
        <c:delete val="0"/>
        <c:axPos val="l"/>
        <c:majorGridlines/>
        <c:title>
          <c:tx>
            <c:rich>
              <a:bodyPr rot="-5400000" vert="horz"/>
              <a:lstStyle/>
              <a:p>
                <a:pPr>
                  <a:defRPr/>
                </a:pPr>
                <a:r>
                  <a:rPr lang="en-US"/>
                  <a:t>Index</a:t>
                </a:r>
              </a:p>
            </c:rich>
          </c:tx>
          <c:layout/>
          <c:overlay val="0"/>
        </c:title>
        <c:numFmt formatCode="0" sourceLinked="1"/>
        <c:majorTickMark val="none"/>
        <c:minorTickMark val="none"/>
        <c:tickLblPos val="high"/>
        <c:spPr>
          <a:ln w="9525">
            <a:noFill/>
          </a:ln>
        </c:spPr>
        <c:crossAx val="161883648"/>
        <c:crosses val="autoZero"/>
        <c:crossBetween val="between"/>
        <c:majorUnit val="20"/>
      </c:valAx>
    </c:plotArea>
    <c:legend>
      <c:legendPos val="b"/>
      <c:layout>
        <c:manualLayout>
          <c:xMode val="edge"/>
          <c:yMode val="edge"/>
          <c:x val="0.12044969378827647"/>
          <c:y val="0.4687558399405487"/>
          <c:w val="0.73965616797900269"/>
          <c:h val="0.15161453776611256"/>
        </c:manualLayout>
      </c:layout>
      <c:overlay val="0"/>
    </c:legend>
    <c:plotVisOnly val="1"/>
    <c:dispBlanksAs val="gap"/>
    <c:showDLblsOverMax val="0"/>
  </c:chart>
  <c:externalData r:id="rId2">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a:effectLst/>
              </a:rPr>
              <a:t>Administrativa- och Indirekta Produktionskostnader </a:t>
            </a:r>
            <a:endParaRPr lang="sv-SE" sz="1050">
              <a:effectLst/>
            </a:endParaRPr>
          </a:p>
        </c:rich>
      </c:tx>
      <c:layout/>
      <c:overlay val="0"/>
    </c:title>
    <c:autoTitleDeleted val="0"/>
    <c:plotArea>
      <c:layout/>
      <c:lineChart>
        <c:grouping val="standard"/>
        <c:varyColors val="0"/>
        <c:ser>
          <c:idx val="0"/>
          <c:order val="0"/>
          <c:tx>
            <c:strRef>
              <c:f>'Jessica Grafer'!$FU$4</c:f>
              <c:strCache>
                <c:ptCount val="1"/>
                <c:pt idx="0">
                  <c:v>KPI 1 : Andel av Intäkter</c:v>
                </c:pt>
              </c:strCache>
            </c:strRef>
          </c:tx>
          <c:marker>
            <c:symbol val="none"/>
          </c:marker>
          <c:dLbls>
            <c:dLbl>
              <c:idx val="1"/>
              <c:layout>
                <c:manualLayout>
                  <c:x val="-5.0925337632079971E-17"/>
                  <c:y val="-3.2407407407407406E-2"/>
                </c:manualLayout>
              </c:layout>
              <c:showLegendKey val="0"/>
              <c:showVal val="1"/>
              <c:showCatName val="0"/>
              <c:showSerName val="0"/>
              <c:showPercent val="0"/>
              <c:showBubbleSize val="0"/>
            </c:dLbl>
            <c:dLbl>
              <c:idx val="3"/>
              <c:layout>
                <c:manualLayout>
                  <c:x val="-8.3333333333333332E-3"/>
                  <c:y val="-2.3148148148148064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Grafer'!$FV$3:$FY$3</c:f>
              <c:numCache>
                <c:formatCode>General</c:formatCode>
                <c:ptCount val="4"/>
                <c:pt idx="0">
                  <c:v>2007</c:v>
                </c:pt>
                <c:pt idx="1">
                  <c:v>2008</c:v>
                </c:pt>
                <c:pt idx="2">
                  <c:v>2009</c:v>
                </c:pt>
                <c:pt idx="3">
                  <c:v>2010</c:v>
                </c:pt>
              </c:numCache>
            </c:numRef>
          </c:cat>
          <c:val>
            <c:numRef>
              <c:f>'Jessica Grafer'!$FV$4:$FY$4</c:f>
              <c:numCache>
                <c:formatCode>0</c:formatCode>
                <c:ptCount val="4"/>
                <c:pt idx="0" formatCode="General">
                  <c:v>100</c:v>
                </c:pt>
                <c:pt idx="1">
                  <c:v>78.899169297092541</c:v>
                </c:pt>
                <c:pt idx="2">
                  <c:v>73.700423882581532</c:v>
                </c:pt>
                <c:pt idx="3">
                  <c:v>77.247544309288855</c:v>
                </c:pt>
              </c:numCache>
            </c:numRef>
          </c:val>
          <c:smooth val="0"/>
        </c:ser>
        <c:ser>
          <c:idx val="1"/>
          <c:order val="1"/>
          <c:tx>
            <c:strRef>
              <c:f>'Jessica Grafer'!$FU$5</c:f>
              <c:strCache>
                <c:ptCount val="1"/>
                <c:pt idx="0">
                  <c:v>KPI 2 : Förändring i Absoluta tal</c:v>
                </c:pt>
              </c:strCache>
            </c:strRef>
          </c:tx>
          <c:marker>
            <c:symbol val="none"/>
          </c:marker>
          <c:dLbls>
            <c:dLbl>
              <c:idx val="1"/>
              <c:layout>
                <c:manualLayout>
                  <c:x val="-1.9444444444444497E-2"/>
                  <c:y val="2.3148148148148147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Grafer'!$FV$3:$FY$3</c:f>
              <c:numCache>
                <c:formatCode>General</c:formatCode>
                <c:ptCount val="4"/>
                <c:pt idx="0">
                  <c:v>2007</c:v>
                </c:pt>
                <c:pt idx="1">
                  <c:v>2008</c:v>
                </c:pt>
                <c:pt idx="2">
                  <c:v>2009</c:v>
                </c:pt>
                <c:pt idx="3">
                  <c:v>2010</c:v>
                </c:pt>
              </c:numCache>
            </c:numRef>
          </c:cat>
          <c:val>
            <c:numRef>
              <c:f>'Jessica Grafer'!$FV$5:$FY$5</c:f>
              <c:numCache>
                <c:formatCode>0</c:formatCode>
                <c:ptCount val="4"/>
                <c:pt idx="0" formatCode="General">
                  <c:v>100</c:v>
                </c:pt>
                <c:pt idx="1">
                  <c:v>77.993507405158681</c:v>
                </c:pt>
                <c:pt idx="2">
                  <c:v>74.056083690327995</c:v>
                </c:pt>
                <c:pt idx="3">
                  <c:v>75.854890586596198</c:v>
                </c:pt>
              </c:numCache>
            </c:numRef>
          </c:val>
          <c:smooth val="0"/>
        </c:ser>
        <c:dLbls>
          <c:showLegendKey val="0"/>
          <c:showVal val="0"/>
          <c:showCatName val="0"/>
          <c:showSerName val="0"/>
          <c:showPercent val="0"/>
          <c:showBubbleSize val="0"/>
        </c:dLbls>
        <c:marker val="1"/>
        <c:smooth val="0"/>
        <c:axId val="163170560"/>
        <c:axId val="163180544"/>
      </c:lineChart>
      <c:catAx>
        <c:axId val="163170560"/>
        <c:scaling>
          <c:orientation val="minMax"/>
        </c:scaling>
        <c:delete val="0"/>
        <c:axPos val="b"/>
        <c:numFmt formatCode="General" sourceLinked="1"/>
        <c:majorTickMark val="none"/>
        <c:minorTickMark val="none"/>
        <c:tickLblPos val="nextTo"/>
        <c:crossAx val="163180544"/>
        <c:crosses val="autoZero"/>
        <c:auto val="1"/>
        <c:lblAlgn val="ctr"/>
        <c:lblOffset val="100"/>
        <c:noMultiLvlLbl val="0"/>
      </c:catAx>
      <c:valAx>
        <c:axId val="163180544"/>
        <c:scaling>
          <c:orientation val="minMax"/>
          <c:max val="110"/>
          <c:min val="70"/>
        </c:scaling>
        <c:delete val="0"/>
        <c:axPos val="l"/>
        <c:majorGridlines/>
        <c:title>
          <c:tx>
            <c:rich>
              <a:bodyPr rot="-5400000" vert="horz"/>
              <a:lstStyle/>
              <a:p>
                <a:pPr>
                  <a:defRPr/>
                </a:pPr>
                <a:r>
                  <a:rPr lang="sv-SE" dirty="0" smtClean="0"/>
                  <a:t>Index</a:t>
                </a:r>
              </a:p>
            </c:rich>
          </c:tx>
          <c:layout/>
          <c:overlay val="0"/>
        </c:title>
        <c:numFmt formatCode="General" sourceLinked="1"/>
        <c:majorTickMark val="none"/>
        <c:minorTickMark val="none"/>
        <c:tickLblPos val="nextTo"/>
        <c:spPr>
          <a:ln w="9525">
            <a:noFill/>
          </a:ln>
        </c:spPr>
        <c:crossAx val="163170560"/>
        <c:crosses val="autoZero"/>
        <c:crossBetween val="between"/>
        <c:majorUnit val="10"/>
      </c:valAx>
    </c:plotArea>
    <c:legend>
      <c:legendPos val="b"/>
      <c:layout/>
      <c:overlay val="0"/>
    </c:legend>
    <c:plotVisOnly val="1"/>
    <c:dispBlanksAs val="gap"/>
    <c:showDLblsOverMax val="0"/>
  </c:chart>
  <c:externalData r:id="rId2">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dirty="0" err="1">
                <a:effectLst/>
              </a:rPr>
              <a:t>Förändring</a:t>
            </a:r>
            <a:r>
              <a:rPr lang="en-US" sz="1050" b="1" i="0" baseline="0" dirty="0">
                <a:effectLst/>
              </a:rPr>
              <a:t> </a:t>
            </a:r>
            <a:r>
              <a:rPr lang="en-US" sz="1050" b="1" i="0" baseline="0" dirty="0" err="1">
                <a:effectLst/>
              </a:rPr>
              <a:t>av</a:t>
            </a:r>
            <a:r>
              <a:rPr lang="en-US" sz="1050" b="1" i="0" baseline="0" dirty="0">
                <a:effectLst/>
              </a:rPr>
              <a:t> </a:t>
            </a:r>
            <a:r>
              <a:rPr lang="en-US" sz="1050" b="1" i="0" baseline="0" dirty="0" err="1">
                <a:effectLst/>
              </a:rPr>
              <a:t>Operativa</a:t>
            </a:r>
            <a:r>
              <a:rPr lang="en-US" sz="1050" b="1" i="0" baseline="0" dirty="0">
                <a:effectLst/>
              </a:rPr>
              <a:t> </a:t>
            </a:r>
            <a:r>
              <a:rPr lang="en-US" sz="1050" b="1" i="0" baseline="0" dirty="0" err="1">
                <a:effectLst/>
              </a:rPr>
              <a:t>Kostnader</a:t>
            </a:r>
            <a:r>
              <a:rPr lang="en-US" sz="1050" b="1" i="0" baseline="0" dirty="0">
                <a:effectLst/>
              </a:rPr>
              <a:t> </a:t>
            </a:r>
            <a:r>
              <a:rPr lang="en-US" sz="1050" b="1" i="0" baseline="0" dirty="0" err="1" smtClean="0">
                <a:effectLst/>
              </a:rPr>
              <a:t>och</a:t>
            </a:r>
            <a:r>
              <a:rPr lang="en-US" sz="1050" b="1" i="0" baseline="0" dirty="0" smtClean="0">
                <a:effectLst/>
              </a:rPr>
              <a:t> </a:t>
            </a:r>
            <a:r>
              <a:rPr lang="en-US" sz="1050" b="1" i="0" baseline="0" dirty="0" err="1" smtClean="0">
                <a:effectLst/>
              </a:rPr>
              <a:t>Administrativa</a:t>
            </a:r>
            <a:r>
              <a:rPr lang="en-US" sz="1050" b="1" i="0" baseline="0" dirty="0" smtClean="0">
                <a:effectLst/>
              </a:rPr>
              <a:t>- </a:t>
            </a:r>
            <a:r>
              <a:rPr lang="en-US" sz="1050" b="1" i="0" baseline="0" dirty="0" err="1">
                <a:effectLst/>
              </a:rPr>
              <a:t>och</a:t>
            </a:r>
            <a:r>
              <a:rPr lang="en-US" sz="1050" b="1" i="0" baseline="0" dirty="0">
                <a:effectLst/>
              </a:rPr>
              <a:t> </a:t>
            </a:r>
            <a:r>
              <a:rPr lang="en-US" sz="1050" b="1" i="0" baseline="0" dirty="0" err="1">
                <a:effectLst/>
              </a:rPr>
              <a:t>Indirekta</a:t>
            </a:r>
            <a:r>
              <a:rPr lang="en-US" sz="1050" b="1" i="0" baseline="0" dirty="0">
                <a:effectLst/>
              </a:rPr>
              <a:t> </a:t>
            </a:r>
            <a:r>
              <a:rPr lang="en-US" sz="1050" b="1" i="0" baseline="0" dirty="0" err="1">
                <a:effectLst/>
              </a:rPr>
              <a:t>Produktionskostnader</a:t>
            </a:r>
            <a:r>
              <a:rPr lang="en-US" sz="1050" b="1" i="0" baseline="0" dirty="0">
                <a:effectLst/>
              </a:rPr>
              <a:t> i </a:t>
            </a:r>
            <a:r>
              <a:rPr lang="en-US" sz="1050" b="1" i="0" baseline="0" dirty="0" err="1">
                <a:effectLst/>
              </a:rPr>
              <a:t>absoluta</a:t>
            </a:r>
            <a:r>
              <a:rPr lang="en-US" sz="1050" b="1" i="0" baseline="0" dirty="0">
                <a:effectLst/>
              </a:rPr>
              <a:t> </a:t>
            </a:r>
            <a:r>
              <a:rPr lang="en-US" sz="1050" b="1" i="0" baseline="0" dirty="0" err="1">
                <a:effectLst/>
              </a:rPr>
              <a:t>tal</a:t>
            </a:r>
            <a:endParaRPr lang="sv-SE" sz="1050" dirty="0">
              <a:effectLst/>
            </a:endParaRPr>
          </a:p>
        </c:rich>
      </c:tx>
      <c:layout>
        <c:manualLayout>
          <c:xMode val="edge"/>
          <c:yMode val="edge"/>
          <c:x val="0.10676377952755904"/>
          <c:y val="5.0925925925925923E-2"/>
        </c:manualLayout>
      </c:layout>
      <c:overlay val="0"/>
    </c:title>
    <c:autoTitleDeleted val="0"/>
    <c:plotArea>
      <c:layout>
        <c:manualLayout>
          <c:layoutTarget val="inner"/>
          <c:xMode val="edge"/>
          <c:yMode val="edge"/>
          <c:x val="8.1944444444444445E-2"/>
          <c:y val="0.2275462962962963"/>
          <c:w val="0.82698381452318459"/>
          <c:h val="0.19218431029454652"/>
        </c:manualLayout>
      </c:layout>
      <c:lineChart>
        <c:grouping val="standard"/>
        <c:varyColors val="0"/>
        <c:ser>
          <c:idx val="0"/>
          <c:order val="0"/>
          <c:tx>
            <c:strRef>
              <c:f>'Jessica Grafer'!$FV$36</c:f>
              <c:strCache>
                <c:ptCount val="1"/>
                <c:pt idx="0">
                  <c:v>Operativa kostnader</c:v>
                </c:pt>
              </c:strCache>
            </c:strRef>
          </c:tx>
          <c:spPr>
            <a:ln>
              <a:solidFill>
                <a:srgbClr val="C00000"/>
              </a:solidFill>
            </a:ln>
          </c:spPr>
          <c:marker>
            <c:symbol val="none"/>
          </c:marker>
          <c:dLbls>
            <c:dLbl>
              <c:idx val="1"/>
              <c:layout>
                <c:manualLayout>
                  <c:x val="-2.7777777777777779E-3"/>
                  <c:y val="-2.7777777777777776E-2"/>
                </c:manualLayout>
              </c:layout>
              <c:showLegendKey val="0"/>
              <c:showVal val="1"/>
              <c:showCatName val="0"/>
              <c:showSerName val="0"/>
              <c:showPercent val="0"/>
              <c:showBubbleSize val="0"/>
            </c:dLbl>
            <c:dLbl>
              <c:idx val="2"/>
              <c:layout>
                <c:manualLayout>
                  <c:x val="-2.7777777777777779E-3"/>
                  <c:y val="-4.1666666666666664E-2"/>
                </c:manualLayout>
              </c:layout>
              <c:showLegendKey val="0"/>
              <c:showVal val="1"/>
              <c:showCatName val="0"/>
              <c:showSerName val="0"/>
              <c:showPercent val="0"/>
              <c:showBubbleSize val="0"/>
            </c:dLbl>
            <c:dLbl>
              <c:idx val="3"/>
              <c:layout>
                <c:manualLayout>
                  <c:x val="-2.7777777777778798E-3"/>
                  <c:y val="-2.7777777777777776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Grafer'!$FW$35:$FZ$35</c:f>
              <c:numCache>
                <c:formatCode>0</c:formatCode>
                <c:ptCount val="4"/>
                <c:pt idx="0">
                  <c:v>2007</c:v>
                </c:pt>
                <c:pt idx="1">
                  <c:v>2008</c:v>
                </c:pt>
                <c:pt idx="2">
                  <c:v>2009</c:v>
                </c:pt>
                <c:pt idx="3">
                  <c:v>2010</c:v>
                </c:pt>
              </c:numCache>
            </c:numRef>
          </c:cat>
          <c:val>
            <c:numRef>
              <c:f>'Jessica Grafer'!$FW$36:$FZ$36</c:f>
              <c:numCache>
                <c:formatCode>0</c:formatCode>
                <c:ptCount val="4"/>
                <c:pt idx="0" formatCode="General">
                  <c:v>100</c:v>
                </c:pt>
                <c:pt idx="1">
                  <c:v>89.693481088646038</c:v>
                </c:pt>
                <c:pt idx="2">
                  <c:v>89.567291202922064</c:v>
                </c:pt>
                <c:pt idx="3">
                  <c:v>98.758828699769367</c:v>
                </c:pt>
              </c:numCache>
            </c:numRef>
          </c:val>
          <c:smooth val="0"/>
        </c:ser>
        <c:ser>
          <c:idx val="1"/>
          <c:order val="1"/>
          <c:tx>
            <c:strRef>
              <c:f>'Jessica Grafer'!$FV$37</c:f>
              <c:strCache>
                <c:ptCount val="1"/>
                <c:pt idx="0">
                  <c:v>Administrativa- och Indirekta Produktionskostnader</c:v>
                </c:pt>
              </c:strCache>
            </c:strRef>
          </c:tx>
          <c:spPr>
            <a:ln>
              <a:solidFill>
                <a:srgbClr val="00A1DE"/>
              </a:solidFill>
            </a:ln>
          </c:spPr>
          <c:marker>
            <c:symbol val="none"/>
          </c:marker>
          <c:dLbls>
            <c:showLegendKey val="0"/>
            <c:showVal val="1"/>
            <c:showCatName val="0"/>
            <c:showSerName val="0"/>
            <c:showPercent val="0"/>
            <c:showBubbleSize val="0"/>
            <c:showLeaderLines val="0"/>
          </c:dLbls>
          <c:cat>
            <c:numRef>
              <c:f>'Jessica Grafer'!$FW$35:$FZ$35</c:f>
              <c:numCache>
                <c:formatCode>0</c:formatCode>
                <c:ptCount val="4"/>
                <c:pt idx="0">
                  <c:v>2007</c:v>
                </c:pt>
                <c:pt idx="1">
                  <c:v>2008</c:v>
                </c:pt>
                <c:pt idx="2">
                  <c:v>2009</c:v>
                </c:pt>
                <c:pt idx="3">
                  <c:v>2010</c:v>
                </c:pt>
              </c:numCache>
            </c:numRef>
          </c:cat>
          <c:val>
            <c:numRef>
              <c:f>'Jessica Grafer'!$FW$37:$FZ$37</c:f>
              <c:numCache>
                <c:formatCode>0</c:formatCode>
                <c:ptCount val="4"/>
                <c:pt idx="0" formatCode="General">
                  <c:v>100</c:v>
                </c:pt>
                <c:pt idx="1">
                  <c:v>77.993507405158681</c:v>
                </c:pt>
                <c:pt idx="2">
                  <c:v>74.056083690327995</c:v>
                </c:pt>
                <c:pt idx="3">
                  <c:v>75.854890586596198</c:v>
                </c:pt>
              </c:numCache>
            </c:numRef>
          </c:val>
          <c:smooth val="0"/>
        </c:ser>
        <c:dLbls>
          <c:showLegendKey val="0"/>
          <c:showVal val="0"/>
          <c:showCatName val="0"/>
          <c:showSerName val="0"/>
          <c:showPercent val="0"/>
          <c:showBubbleSize val="0"/>
        </c:dLbls>
        <c:marker val="1"/>
        <c:smooth val="0"/>
        <c:axId val="163293056"/>
        <c:axId val="163294592"/>
      </c:lineChart>
      <c:catAx>
        <c:axId val="163293056"/>
        <c:scaling>
          <c:orientation val="minMax"/>
        </c:scaling>
        <c:delete val="0"/>
        <c:axPos val="b"/>
        <c:numFmt formatCode="0" sourceLinked="1"/>
        <c:majorTickMark val="none"/>
        <c:minorTickMark val="none"/>
        <c:tickLblPos val="nextTo"/>
        <c:crossAx val="163294592"/>
        <c:crosses val="autoZero"/>
        <c:auto val="1"/>
        <c:lblAlgn val="ctr"/>
        <c:lblOffset val="100"/>
        <c:noMultiLvlLbl val="0"/>
      </c:catAx>
      <c:valAx>
        <c:axId val="163294592"/>
        <c:scaling>
          <c:orientation val="minMax"/>
          <c:max val="120"/>
          <c:min val="60"/>
        </c:scaling>
        <c:delete val="0"/>
        <c:axPos val="l"/>
        <c:majorGridlines/>
        <c:title>
          <c:tx>
            <c:rich>
              <a:bodyPr rot="-5400000" vert="horz"/>
              <a:lstStyle/>
              <a:p>
                <a:pPr>
                  <a:defRPr/>
                </a:pPr>
                <a:r>
                  <a:rPr lang="en-US"/>
                  <a:t>Index</a:t>
                </a:r>
              </a:p>
            </c:rich>
          </c:tx>
          <c:layout>
            <c:manualLayout>
              <c:xMode val="edge"/>
              <c:yMode val="edge"/>
              <c:x val="3.3333333333333333E-2"/>
              <c:y val="0.2492865995917177"/>
            </c:manualLayout>
          </c:layout>
          <c:overlay val="0"/>
        </c:title>
        <c:numFmt formatCode="General" sourceLinked="1"/>
        <c:majorTickMark val="none"/>
        <c:minorTickMark val="none"/>
        <c:tickLblPos val="high"/>
        <c:spPr>
          <a:ln w="9525">
            <a:noFill/>
          </a:ln>
        </c:spPr>
        <c:crossAx val="163293056"/>
        <c:crosses val="autoZero"/>
        <c:crossBetween val="between"/>
        <c:majorUnit val="20"/>
      </c:valAx>
    </c:plotArea>
    <c:legend>
      <c:legendPos val="b"/>
      <c:layout>
        <c:manualLayout>
          <c:xMode val="edge"/>
          <c:yMode val="edge"/>
          <c:x val="0.12175524934383201"/>
          <c:y val="0.49228783902012246"/>
          <c:w val="0.73426727909011369"/>
          <c:h val="0.11882327209098863"/>
        </c:manualLayout>
      </c:layout>
      <c:overlay val="0"/>
    </c:legend>
    <c:plotVisOnly val="1"/>
    <c:dispBlanksAs val="gap"/>
    <c:showDLblsOverMax val="0"/>
  </c:chart>
  <c:externalData r:id="rId2">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a:effectLst/>
              </a:rPr>
              <a:t>Andel av intäkter - uppdelat på typ av kostnad</a:t>
            </a:r>
            <a:endParaRPr lang="sv-SE" sz="1050">
              <a:effectLst/>
            </a:endParaRPr>
          </a:p>
        </c:rich>
      </c:tx>
      <c:layout/>
      <c:overlay val="0"/>
    </c:title>
    <c:autoTitleDeleted val="0"/>
    <c:plotArea>
      <c:layout>
        <c:manualLayout>
          <c:layoutTarget val="inner"/>
          <c:xMode val="edge"/>
          <c:yMode val="edge"/>
          <c:x val="7.0833333333333331E-2"/>
          <c:y val="0.13460666375036454"/>
          <c:w val="0.84087270341207354"/>
          <c:h val="0.24779418197725284"/>
        </c:manualLayout>
      </c:layout>
      <c:lineChart>
        <c:grouping val="standard"/>
        <c:varyColors val="0"/>
        <c:ser>
          <c:idx val="0"/>
          <c:order val="0"/>
          <c:tx>
            <c:strRef>
              <c:f>'Jessica Grafer'!$FU$30</c:f>
              <c:strCache>
                <c:ptCount val="1"/>
                <c:pt idx="0">
                  <c:v>Administrativa Kostnader</c:v>
                </c:pt>
              </c:strCache>
            </c:strRef>
          </c:tx>
          <c:marker>
            <c:symbol val="none"/>
          </c:marker>
          <c:dLbls>
            <c:dLbl>
              <c:idx val="1"/>
              <c:layout>
                <c:manualLayout>
                  <c:x val="0"/>
                  <c:y val="-2.3148148148148147E-2"/>
                </c:manualLayout>
              </c:layout>
              <c:showLegendKey val="0"/>
              <c:showVal val="1"/>
              <c:showCatName val="0"/>
              <c:showSerName val="0"/>
              <c:showPercent val="0"/>
              <c:showBubbleSize val="0"/>
            </c:dLbl>
            <c:dLbl>
              <c:idx val="2"/>
              <c:layout>
                <c:manualLayout>
                  <c:x val="-2.7777777777777779E-3"/>
                  <c:y val="3.2407407407407406E-2"/>
                </c:manualLayout>
              </c:layout>
              <c:showLegendKey val="0"/>
              <c:showVal val="1"/>
              <c:showCatName val="0"/>
              <c:showSerName val="0"/>
              <c:showPercent val="0"/>
              <c:showBubbleSize val="0"/>
            </c:dLbl>
            <c:dLbl>
              <c:idx val="3"/>
              <c:layout>
                <c:manualLayout>
                  <c:x val="1.0185067526415994E-16"/>
                  <c:y val="1.3888888888888888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Grafer'!$FV$29:$FY$29</c:f>
              <c:numCache>
                <c:formatCode>General</c:formatCode>
                <c:ptCount val="4"/>
                <c:pt idx="0">
                  <c:v>2007</c:v>
                </c:pt>
                <c:pt idx="1">
                  <c:v>2008</c:v>
                </c:pt>
                <c:pt idx="2">
                  <c:v>2009</c:v>
                </c:pt>
                <c:pt idx="3">
                  <c:v>2010</c:v>
                </c:pt>
              </c:numCache>
            </c:numRef>
          </c:cat>
          <c:val>
            <c:numRef>
              <c:f>'Jessica Grafer'!$FV$30:$FY$30</c:f>
              <c:numCache>
                <c:formatCode>0</c:formatCode>
                <c:ptCount val="4"/>
                <c:pt idx="0" formatCode="General">
                  <c:v>100</c:v>
                </c:pt>
                <c:pt idx="1">
                  <c:v>82.404118288452594</c:v>
                </c:pt>
                <c:pt idx="2">
                  <c:v>71.690925649810069</c:v>
                </c:pt>
                <c:pt idx="3">
                  <c:v>73.273561336218378</c:v>
                </c:pt>
              </c:numCache>
            </c:numRef>
          </c:val>
          <c:smooth val="0"/>
        </c:ser>
        <c:ser>
          <c:idx val="1"/>
          <c:order val="1"/>
          <c:tx>
            <c:strRef>
              <c:f>'Jessica Grafer'!$FU$31</c:f>
              <c:strCache>
                <c:ptCount val="1"/>
                <c:pt idx="0">
                  <c:v>Indirekta Produktionskostnader</c:v>
                </c:pt>
              </c:strCache>
            </c:strRef>
          </c:tx>
          <c:marker>
            <c:symbol val="none"/>
          </c:marker>
          <c:dLbls>
            <c:dLbl>
              <c:idx val="1"/>
              <c:layout>
                <c:manualLayout>
                  <c:x val="0"/>
                  <c:y val="4.1666666666666664E-2"/>
                </c:manualLayout>
              </c:layout>
              <c:showLegendKey val="0"/>
              <c:showVal val="1"/>
              <c:showCatName val="0"/>
              <c:showSerName val="0"/>
              <c:showPercent val="0"/>
              <c:showBubbleSize val="0"/>
            </c:dLbl>
            <c:dLbl>
              <c:idx val="2"/>
              <c:layout>
                <c:manualLayout>
                  <c:x val="-8.3333333333333332E-3"/>
                  <c:y val="-5.5555555555555511E-2"/>
                </c:manualLayout>
              </c:layout>
              <c:showLegendKey val="0"/>
              <c:showVal val="1"/>
              <c:showCatName val="0"/>
              <c:showSerName val="0"/>
              <c:showPercent val="0"/>
              <c:showBubbleSize val="0"/>
            </c:dLbl>
            <c:dLbl>
              <c:idx val="3"/>
              <c:layout>
                <c:manualLayout>
                  <c:x val="1.0185067526415994E-16"/>
                  <c:y val="-3.2407407407407406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Grafer'!$FV$29:$FY$29</c:f>
              <c:numCache>
                <c:formatCode>General</c:formatCode>
                <c:ptCount val="4"/>
                <c:pt idx="0">
                  <c:v>2007</c:v>
                </c:pt>
                <c:pt idx="1">
                  <c:v>2008</c:v>
                </c:pt>
                <c:pt idx="2">
                  <c:v>2009</c:v>
                </c:pt>
                <c:pt idx="3">
                  <c:v>2010</c:v>
                </c:pt>
              </c:numCache>
            </c:numRef>
          </c:cat>
          <c:val>
            <c:numRef>
              <c:f>'Jessica Grafer'!$FV$31:$FY$31</c:f>
              <c:numCache>
                <c:formatCode>0</c:formatCode>
                <c:ptCount val="4"/>
                <c:pt idx="0" formatCode="General">
                  <c:v>100</c:v>
                </c:pt>
                <c:pt idx="1">
                  <c:v>74.603462106973311</c:v>
                </c:pt>
                <c:pt idx="2">
                  <c:v>76.163288828213339</c:v>
                </c:pt>
                <c:pt idx="3">
                  <c:v>82.118105128550908</c:v>
                </c:pt>
              </c:numCache>
            </c:numRef>
          </c:val>
          <c:smooth val="0"/>
        </c:ser>
        <c:ser>
          <c:idx val="2"/>
          <c:order val="2"/>
          <c:tx>
            <c:strRef>
              <c:f>'Jessica Grafer'!$FU$32</c:f>
              <c:strCache>
                <c:ptCount val="1"/>
                <c:pt idx="0">
                  <c:v>Administrativa- och Indirekta Produktionskostnader</c:v>
                </c:pt>
              </c:strCache>
            </c:strRef>
          </c:tx>
          <c:marker>
            <c:symbol val="none"/>
          </c:marker>
          <c:dLbls>
            <c:dLbl>
              <c:idx val="1"/>
              <c:layout>
                <c:manualLayout>
                  <c:x val="-2.7777777777777779E-3"/>
                  <c:y val="4.6296296296296294E-3"/>
                </c:manualLayout>
              </c:layout>
              <c:showLegendKey val="0"/>
              <c:showVal val="1"/>
              <c:showCatName val="0"/>
              <c:showSerName val="0"/>
              <c:showPercent val="0"/>
              <c:showBubbleSize val="0"/>
            </c:dLbl>
            <c:dLbl>
              <c:idx val="2"/>
              <c:layout>
                <c:manualLayout>
                  <c:x val="-2.7777777777777779E-3"/>
                  <c:y val="-2.3148148148148147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Grafer'!$FV$29:$FY$29</c:f>
              <c:numCache>
                <c:formatCode>General</c:formatCode>
                <c:ptCount val="4"/>
                <c:pt idx="0">
                  <c:v>2007</c:v>
                </c:pt>
                <c:pt idx="1">
                  <c:v>2008</c:v>
                </c:pt>
                <c:pt idx="2">
                  <c:v>2009</c:v>
                </c:pt>
                <c:pt idx="3">
                  <c:v>2010</c:v>
                </c:pt>
              </c:numCache>
            </c:numRef>
          </c:cat>
          <c:val>
            <c:numRef>
              <c:f>'Jessica Grafer'!$FV$32:$FY$32</c:f>
              <c:numCache>
                <c:formatCode>0</c:formatCode>
                <c:ptCount val="4"/>
                <c:pt idx="0" formatCode="General">
                  <c:v>100</c:v>
                </c:pt>
                <c:pt idx="1">
                  <c:v>78.899169297092541</c:v>
                </c:pt>
                <c:pt idx="2">
                  <c:v>73.700423882581532</c:v>
                </c:pt>
                <c:pt idx="3">
                  <c:v>77.247544309288855</c:v>
                </c:pt>
              </c:numCache>
            </c:numRef>
          </c:val>
          <c:smooth val="0"/>
        </c:ser>
        <c:dLbls>
          <c:showLegendKey val="0"/>
          <c:showVal val="0"/>
          <c:showCatName val="0"/>
          <c:showSerName val="0"/>
          <c:showPercent val="0"/>
          <c:showBubbleSize val="0"/>
        </c:dLbls>
        <c:marker val="1"/>
        <c:smooth val="0"/>
        <c:axId val="163355648"/>
        <c:axId val="163369728"/>
      </c:lineChart>
      <c:catAx>
        <c:axId val="163355648"/>
        <c:scaling>
          <c:orientation val="minMax"/>
        </c:scaling>
        <c:delete val="0"/>
        <c:axPos val="b"/>
        <c:numFmt formatCode="General" sourceLinked="1"/>
        <c:majorTickMark val="none"/>
        <c:minorTickMark val="none"/>
        <c:tickLblPos val="nextTo"/>
        <c:crossAx val="163369728"/>
        <c:crosses val="autoZero"/>
        <c:auto val="1"/>
        <c:lblAlgn val="ctr"/>
        <c:lblOffset val="100"/>
        <c:noMultiLvlLbl val="0"/>
      </c:catAx>
      <c:valAx>
        <c:axId val="163369728"/>
        <c:scaling>
          <c:orientation val="minMax"/>
          <c:max val="120"/>
          <c:min val="60"/>
        </c:scaling>
        <c:delete val="0"/>
        <c:axPos val="l"/>
        <c:majorGridlines/>
        <c:title>
          <c:tx>
            <c:rich>
              <a:bodyPr rot="-5400000" vert="horz"/>
              <a:lstStyle/>
              <a:p>
                <a:pPr>
                  <a:defRPr/>
                </a:pPr>
                <a:r>
                  <a:rPr lang="en-US"/>
                  <a:t>Index</a:t>
                </a:r>
              </a:p>
            </c:rich>
          </c:tx>
          <c:layout/>
          <c:overlay val="0"/>
        </c:title>
        <c:numFmt formatCode="General" sourceLinked="1"/>
        <c:majorTickMark val="none"/>
        <c:minorTickMark val="none"/>
        <c:tickLblPos val="high"/>
        <c:spPr>
          <a:ln w="9525">
            <a:noFill/>
          </a:ln>
        </c:spPr>
        <c:crossAx val="163355648"/>
        <c:crosses val="autoZero"/>
        <c:crossBetween val="between"/>
        <c:majorUnit val="20"/>
      </c:valAx>
    </c:plotArea>
    <c:legend>
      <c:legendPos val="b"/>
      <c:layout>
        <c:manualLayout>
          <c:xMode val="edge"/>
          <c:yMode val="edge"/>
          <c:x val="0.13842191601049869"/>
          <c:y val="0.4641262029746282"/>
          <c:w val="0.7148228346456692"/>
          <c:h val="0.1701330562846311"/>
        </c:manualLayout>
      </c:layout>
      <c:overlay val="0"/>
    </c:legend>
    <c:plotVisOnly val="1"/>
    <c:dispBlanksAs val="gap"/>
    <c:showDLblsOverMax val="0"/>
  </c:chart>
  <c:externalData r:id="rId2">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dirty="0" err="1">
                <a:effectLst/>
              </a:rPr>
              <a:t>Administrativa</a:t>
            </a:r>
            <a:r>
              <a:rPr lang="en-US" sz="1050" b="1" i="0" baseline="0" dirty="0">
                <a:effectLst/>
              </a:rPr>
              <a:t>- </a:t>
            </a:r>
            <a:r>
              <a:rPr lang="en-US" sz="1050" b="1" i="0" baseline="0" dirty="0" err="1">
                <a:effectLst/>
              </a:rPr>
              <a:t>och</a:t>
            </a:r>
            <a:r>
              <a:rPr lang="en-US" sz="1050" b="1" i="0" baseline="0" dirty="0">
                <a:effectLst/>
              </a:rPr>
              <a:t> </a:t>
            </a:r>
            <a:r>
              <a:rPr lang="en-US" sz="1050" b="1" i="0" baseline="0" dirty="0" err="1">
                <a:effectLst/>
              </a:rPr>
              <a:t>Indirekta</a:t>
            </a:r>
            <a:r>
              <a:rPr lang="en-US" sz="1050" b="1" i="0" baseline="0" dirty="0">
                <a:effectLst/>
              </a:rPr>
              <a:t> </a:t>
            </a:r>
            <a:r>
              <a:rPr lang="en-US" sz="1050" b="1" i="0" baseline="0" dirty="0" err="1">
                <a:effectLst/>
              </a:rPr>
              <a:t>Produktionskostnader</a:t>
            </a:r>
            <a:r>
              <a:rPr lang="en-US" sz="1050" b="1" i="0" baseline="0" dirty="0">
                <a:effectLst/>
              </a:rPr>
              <a:t> </a:t>
            </a:r>
            <a:endParaRPr lang="sv-SE" sz="1050" dirty="0">
              <a:effectLst/>
            </a:endParaRPr>
          </a:p>
        </c:rich>
      </c:tx>
      <c:layout>
        <c:manualLayout>
          <c:xMode val="edge"/>
          <c:yMode val="edge"/>
          <c:x val="0.15049635236601228"/>
          <c:y val="2.5423728813559324E-2"/>
        </c:manualLayout>
      </c:layout>
      <c:overlay val="0"/>
    </c:title>
    <c:autoTitleDeleted val="0"/>
    <c:plotArea>
      <c:layout/>
      <c:lineChart>
        <c:grouping val="standard"/>
        <c:varyColors val="0"/>
        <c:ser>
          <c:idx val="0"/>
          <c:order val="0"/>
          <c:tx>
            <c:strRef>
              <c:f>'Jessica Grafer'!$HD$4</c:f>
              <c:strCache>
                <c:ptCount val="1"/>
                <c:pt idx="0">
                  <c:v>KPI 1 : Andel av Intäkter</c:v>
                </c:pt>
              </c:strCache>
            </c:strRef>
          </c:tx>
          <c:marker>
            <c:symbol val="none"/>
          </c:marker>
          <c:dLbls>
            <c:dLbl>
              <c:idx val="3"/>
              <c:layout>
                <c:manualLayout>
                  <c:x val="1.0185067526415994E-16"/>
                  <c:y val="-4.6296296296296294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Grafer'!$HE$3:$HH$3</c:f>
              <c:numCache>
                <c:formatCode>General</c:formatCode>
                <c:ptCount val="4"/>
                <c:pt idx="0">
                  <c:v>2007</c:v>
                </c:pt>
                <c:pt idx="1">
                  <c:v>2008</c:v>
                </c:pt>
                <c:pt idx="2">
                  <c:v>2009</c:v>
                </c:pt>
                <c:pt idx="3">
                  <c:v>2010</c:v>
                </c:pt>
              </c:numCache>
            </c:numRef>
          </c:cat>
          <c:val>
            <c:numRef>
              <c:f>'Jessica Grafer'!$HE$4:$HH$4</c:f>
              <c:numCache>
                <c:formatCode>0</c:formatCode>
                <c:ptCount val="4"/>
                <c:pt idx="0" formatCode="General">
                  <c:v>100</c:v>
                </c:pt>
                <c:pt idx="1">
                  <c:v>94.804301380263439</c:v>
                </c:pt>
                <c:pt idx="2">
                  <c:v>105.04412814903526</c:v>
                </c:pt>
                <c:pt idx="3">
                  <c:v>97.025139344927155</c:v>
                </c:pt>
              </c:numCache>
            </c:numRef>
          </c:val>
          <c:smooth val="0"/>
        </c:ser>
        <c:ser>
          <c:idx val="1"/>
          <c:order val="1"/>
          <c:tx>
            <c:strRef>
              <c:f>'Jessica Grafer'!$HD$5</c:f>
              <c:strCache>
                <c:ptCount val="1"/>
                <c:pt idx="0">
                  <c:v>KPI 2 : Förändring i Absoluta tal</c:v>
                </c:pt>
              </c:strCache>
            </c:strRef>
          </c:tx>
          <c:spPr>
            <a:ln>
              <a:solidFill>
                <a:srgbClr val="92D050"/>
              </a:solidFill>
            </a:ln>
          </c:spPr>
          <c:marker>
            <c:symbol val="none"/>
          </c:marker>
          <c:dLbls>
            <c:dLbl>
              <c:idx val="1"/>
              <c:layout>
                <c:manualLayout>
                  <c:x val="0"/>
                  <c:y val="-2.3148148148148147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Grafer'!$HE$3:$HH$3</c:f>
              <c:numCache>
                <c:formatCode>General</c:formatCode>
                <c:ptCount val="4"/>
                <c:pt idx="0">
                  <c:v>2007</c:v>
                </c:pt>
                <c:pt idx="1">
                  <c:v>2008</c:v>
                </c:pt>
                <c:pt idx="2">
                  <c:v>2009</c:v>
                </c:pt>
                <c:pt idx="3">
                  <c:v>2010</c:v>
                </c:pt>
              </c:numCache>
            </c:numRef>
          </c:cat>
          <c:val>
            <c:numRef>
              <c:f>'Jessica Grafer'!$HE$5:$HH$5</c:f>
              <c:numCache>
                <c:formatCode>0</c:formatCode>
                <c:ptCount val="4"/>
                <c:pt idx="0" formatCode="General">
                  <c:v>100</c:v>
                </c:pt>
                <c:pt idx="1">
                  <c:v>97.275398357086289</c:v>
                </c:pt>
                <c:pt idx="2">
                  <c:v>110.22862232779099</c:v>
                </c:pt>
                <c:pt idx="3">
                  <c:v>95.921169833729209</c:v>
                </c:pt>
              </c:numCache>
            </c:numRef>
          </c:val>
          <c:smooth val="0"/>
        </c:ser>
        <c:dLbls>
          <c:showLegendKey val="0"/>
          <c:showVal val="0"/>
          <c:showCatName val="0"/>
          <c:showSerName val="0"/>
          <c:showPercent val="0"/>
          <c:showBubbleSize val="0"/>
        </c:dLbls>
        <c:marker val="1"/>
        <c:smooth val="0"/>
        <c:axId val="169515648"/>
        <c:axId val="169529728"/>
      </c:lineChart>
      <c:catAx>
        <c:axId val="169515648"/>
        <c:scaling>
          <c:orientation val="minMax"/>
        </c:scaling>
        <c:delete val="0"/>
        <c:axPos val="b"/>
        <c:numFmt formatCode="General" sourceLinked="1"/>
        <c:majorTickMark val="none"/>
        <c:minorTickMark val="none"/>
        <c:tickLblPos val="nextTo"/>
        <c:crossAx val="169529728"/>
        <c:crosses val="autoZero"/>
        <c:auto val="1"/>
        <c:lblAlgn val="ctr"/>
        <c:lblOffset val="100"/>
        <c:noMultiLvlLbl val="0"/>
      </c:catAx>
      <c:valAx>
        <c:axId val="169529728"/>
        <c:scaling>
          <c:orientation val="minMax"/>
          <c:min val="80"/>
        </c:scaling>
        <c:delete val="0"/>
        <c:axPos val="l"/>
        <c:majorGridlines/>
        <c:title>
          <c:tx>
            <c:rich>
              <a:bodyPr rot="-5400000" vert="horz"/>
              <a:lstStyle/>
              <a:p>
                <a:pPr>
                  <a:defRPr/>
                </a:pPr>
                <a:r>
                  <a:rPr lang="en-US"/>
                  <a:t>Index</a:t>
                </a:r>
              </a:p>
            </c:rich>
          </c:tx>
          <c:layout/>
          <c:overlay val="0"/>
        </c:title>
        <c:numFmt formatCode="General" sourceLinked="1"/>
        <c:majorTickMark val="none"/>
        <c:minorTickMark val="none"/>
        <c:tickLblPos val="high"/>
        <c:spPr>
          <a:ln w="9525">
            <a:noFill/>
          </a:ln>
        </c:spPr>
        <c:crossAx val="169515648"/>
        <c:crosses val="autoZero"/>
        <c:crossBetween val="between"/>
        <c:majorUnit val="10"/>
      </c:valAx>
    </c:plotArea>
    <c:legend>
      <c:legendPos val="b"/>
      <c:layout/>
      <c:overlay val="0"/>
    </c:legend>
    <c:plotVisOnly val="1"/>
    <c:dispBlanksAs val="gap"/>
    <c:showDLblsOverMax val="0"/>
  </c:chart>
  <c:externalData r:id="rId2">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dirty="0" err="1">
                <a:effectLst/>
              </a:rPr>
              <a:t>Förändring</a:t>
            </a:r>
            <a:r>
              <a:rPr lang="en-US" sz="1050" b="1" i="0" baseline="0" dirty="0">
                <a:effectLst/>
              </a:rPr>
              <a:t> </a:t>
            </a:r>
            <a:r>
              <a:rPr lang="en-US" sz="1050" b="1" i="0" baseline="0" dirty="0" err="1">
                <a:effectLst/>
              </a:rPr>
              <a:t>av</a:t>
            </a:r>
            <a:r>
              <a:rPr lang="en-US" sz="1050" b="1" i="0" baseline="0" dirty="0">
                <a:effectLst/>
              </a:rPr>
              <a:t> </a:t>
            </a:r>
            <a:r>
              <a:rPr lang="en-US" sz="1050" b="1" i="0" baseline="0" dirty="0" err="1">
                <a:effectLst/>
              </a:rPr>
              <a:t>Operativa</a:t>
            </a:r>
            <a:r>
              <a:rPr lang="en-US" sz="1050" b="1" i="0" baseline="0" dirty="0">
                <a:effectLst/>
              </a:rPr>
              <a:t> </a:t>
            </a:r>
            <a:r>
              <a:rPr lang="en-US" sz="1050" b="1" i="0" baseline="0" dirty="0" err="1">
                <a:effectLst/>
              </a:rPr>
              <a:t>Kostnader</a:t>
            </a:r>
            <a:r>
              <a:rPr lang="en-US" sz="1050" b="1" i="0" baseline="0" dirty="0">
                <a:effectLst/>
              </a:rPr>
              <a:t> </a:t>
            </a:r>
            <a:r>
              <a:rPr lang="en-US" sz="1050" b="1" i="0" baseline="0" dirty="0" err="1" smtClean="0">
                <a:effectLst/>
              </a:rPr>
              <a:t>och</a:t>
            </a:r>
            <a:r>
              <a:rPr lang="en-US" sz="1050" b="1" i="0" baseline="0" dirty="0" smtClean="0">
                <a:effectLst/>
              </a:rPr>
              <a:t> </a:t>
            </a:r>
            <a:r>
              <a:rPr lang="en-US" sz="1050" b="1" i="0" baseline="0" dirty="0" err="1" smtClean="0">
                <a:effectLst/>
              </a:rPr>
              <a:t>Administrativa</a:t>
            </a:r>
            <a:r>
              <a:rPr lang="en-US" sz="1050" b="1" i="0" baseline="0" dirty="0" smtClean="0">
                <a:effectLst/>
              </a:rPr>
              <a:t>- </a:t>
            </a:r>
            <a:r>
              <a:rPr lang="en-US" sz="1050" b="1" i="0" baseline="0" dirty="0" err="1">
                <a:effectLst/>
              </a:rPr>
              <a:t>och</a:t>
            </a:r>
            <a:r>
              <a:rPr lang="en-US" sz="1050" b="1" i="0" baseline="0" dirty="0">
                <a:effectLst/>
              </a:rPr>
              <a:t> </a:t>
            </a:r>
            <a:r>
              <a:rPr lang="en-US" sz="1050" b="1" i="0" baseline="0" dirty="0" err="1">
                <a:effectLst/>
              </a:rPr>
              <a:t>Indirekta</a:t>
            </a:r>
            <a:r>
              <a:rPr lang="en-US" sz="1050" b="1" i="0" baseline="0" dirty="0">
                <a:effectLst/>
              </a:rPr>
              <a:t> </a:t>
            </a:r>
            <a:r>
              <a:rPr lang="en-US" sz="1050" b="1" i="0" baseline="0" dirty="0" err="1">
                <a:effectLst/>
              </a:rPr>
              <a:t>Produktionskostnader</a:t>
            </a:r>
            <a:r>
              <a:rPr lang="en-US" sz="1050" b="1" i="0" baseline="0" dirty="0">
                <a:effectLst/>
              </a:rPr>
              <a:t> i </a:t>
            </a:r>
            <a:r>
              <a:rPr lang="en-US" sz="1050" b="1" i="0" baseline="0" dirty="0" err="1">
                <a:effectLst/>
              </a:rPr>
              <a:t>absoluta</a:t>
            </a:r>
            <a:r>
              <a:rPr lang="en-US" sz="1050" b="1" i="0" baseline="0" dirty="0">
                <a:effectLst/>
              </a:rPr>
              <a:t> </a:t>
            </a:r>
            <a:r>
              <a:rPr lang="en-US" sz="1050" b="1" i="0" baseline="0" dirty="0" err="1">
                <a:effectLst/>
              </a:rPr>
              <a:t>tal</a:t>
            </a:r>
            <a:endParaRPr lang="sv-SE" sz="1050" dirty="0">
              <a:effectLst/>
            </a:endParaRPr>
          </a:p>
        </c:rich>
      </c:tx>
      <c:layout>
        <c:manualLayout>
          <c:xMode val="edge"/>
          <c:yMode val="edge"/>
          <c:x val="0.12379155730533684"/>
          <c:y val="5.5555555555555552E-2"/>
        </c:manualLayout>
      </c:layout>
      <c:overlay val="0"/>
    </c:title>
    <c:autoTitleDeleted val="0"/>
    <c:plotArea>
      <c:layout>
        <c:manualLayout>
          <c:layoutTarget val="inner"/>
          <c:xMode val="edge"/>
          <c:yMode val="edge"/>
          <c:x val="8.7499999999999994E-2"/>
          <c:y val="0.22326407115777194"/>
          <c:w val="0.82420603674540682"/>
          <c:h val="0.22887394284047827"/>
        </c:manualLayout>
      </c:layout>
      <c:lineChart>
        <c:grouping val="standard"/>
        <c:varyColors val="0"/>
        <c:ser>
          <c:idx val="0"/>
          <c:order val="0"/>
          <c:tx>
            <c:strRef>
              <c:f>'Jessica Grafer'!$HE$33</c:f>
              <c:strCache>
                <c:ptCount val="1"/>
                <c:pt idx="0">
                  <c:v>Operativa kostnader</c:v>
                </c:pt>
              </c:strCache>
            </c:strRef>
          </c:tx>
          <c:spPr>
            <a:ln>
              <a:solidFill>
                <a:srgbClr val="C00000"/>
              </a:solidFill>
            </a:ln>
          </c:spPr>
          <c:marker>
            <c:symbol val="none"/>
          </c:marker>
          <c:dLbls>
            <c:showLegendKey val="0"/>
            <c:showVal val="1"/>
            <c:showCatName val="0"/>
            <c:showSerName val="0"/>
            <c:showPercent val="0"/>
            <c:showBubbleSize val="0"/>
            <c:showLeaderLines val="0"/>
          </c:dLbls>
          <c:cat>
            <c:numRef>
              <c:f>'Jessica Grafer'!$HF$32:$HI$32</c:f>
              <c:numCache>
                <c:formatCode>0</c:formatCode>
                <c:ptCount val="4"/>
                <c:pt idx="0">
                  <c:v>2007</c:v>
                </c:pt>
                <c:pt idx="1">
                  <c:v>2008</c:v>
                </c:pt>
                <c:pt idx="2">
                  <c:v>2009</c:v>
                </c:pt>
                <c:pt idx="3">
                  <c:v>2010</c:v>
                </c:pt>
              </c:numCache>
            </c:numRef>
          </c:cat>
          <c:val>
            <c:numRef>
              <c:f>'Jessica Grafer'!$HF$33:$HI$33</c:f>
              <c:numCache>
                <c:formatCode>0</c:formatCode>
                <c:ptCount val="4"/>
                <c:pt idx="0">
                  <c:v>100</c:v>
                </c:pt>
                <c:pt idx="1">
                  <c:v>103.36569966081296</c:v>
                </c:pt>
                <c:pt idx="2">
                  <c:v>100.61675987784322</c:v>
                </c:pt>
                <c:pt idx="3">
                  <c:v>94.060517888715339</c:v>
                </c:pt>
              </c:numCache>
            </c:numRef>
          </c:val>
          <c:smooth val="0"/>
        </c:ser>
        <c:ser>
          <c:idx val="1"/>
          <c:order val="1"/>
          <c:tx>
            <c:strRef>
              <c:f>'Jessica Grafer'!$HE$34</c:f>
              <c:strCache>
                <c:ptCount val="1"/>
                <c:pt idx="0">
                  <c:v>Administrativa- och Indirekta Produktionskostnader</c:v>
                </c:pt>
              </c:strCache>
            </c:strRef>
          </c:tx>
          <c:spPr>
            <a:ln>
              <a:solidFill>
                <a:srgbClr val="00A1DE"/>
              </a:solidFill>
            </a:ln>
          </c:spPr>
          <c:marker>
            <c:symbol val="none"/>
          </c:marker>
          <c:dLbls>
            <c:dLbl>
              <c:idx val="3"/>
              <c:layout>
                <c:manualLayout>
                  <c:x val="1.0185067526415994E-16"/>
                  <c:y val="-3.7037037037037035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Grafer'!$HF$32:$HI$32</c:f>
              <c:numCache>
                <c:formatCode>0</c:formatCode>
                <c:ptCount val="4"/>
                <c:pt idx="0">
                  <c:v>2007</c:v>
                </c:pt>
                <c:pt idx="1">
                  <c:v>2008</c:v>
                </c:pt>
                <c:pt idx="2">
                  <c:v>2009</c:v>
                </c:pt>
                <c:pt idx="3">
                  <c:v>2010</c:v>
                </c:pt>
              </c:numCache>
            </c:numRef>
          </c:cat>
          <c:val>
            <c:numRef>
              <c:f>'Jessica Grafer'!$HF$34:$HI$34</c:f>
              <c:numCache>
                <c:formatCode>0</c:formatCode>
                <c:ptCount val="4"/>
                <c:pt idx="0">
                  <c:v>100</c:v>
                </c:pt>
                <c:pt idx="1">
                  <c:v>97.275398357086289</c:v>
                </c:pt>
                <c:pt idx="2">
                  <c:v>110.22862232779099</c:v>
                </c:pt>
                <c:pt idx="3">
                  <c:v>95.921169833729209</c:v>
                </c:pt>
              </c:numCache>
            </c:numRef>
          </c:val>
          <c:smooth val="0"/>
        </c:ser>
        <c:dLbls>
          <c:showLegendKey val="0"/>
          <c:showVal val="0"/>
          <c:showCatName val="0"/>
          <c:showSerName val="0"/>
          <c:showPercent val="0"/>
          <c:showBubbleSize val="0"/>
        </c:dLbls>
        <c:marker val="1"/>
        <c:smooth val="0"/>
        <c:axId val="169568512"/>
        <c:axId val="169586688"/>
      </c:lineChart>
      <c:catAx>
        <c:axId val="169568512"/>
        <c:scaling>
          <c:orientation val="minMax"/>
        </c:scaling>
        <c:delete val="0"/>
        <c:axPos val="b"/>
        <c:numFmt formatCode="0" sourceLinked="1"/>
        <c:majorTickMark val="none"/>
        <c:minorTickMark val="none"/>
        <c:tickLblPos val="nextTo"/>
        <c:crossAx val="169586688"/>
        <c:crosses val="autoZero"/>
        <c:auto val="1"/>
        <c:lblAlgn val="ctr"/>
        <c:lblOffset val="100"/>
        <c:noMultiLvlLbl val="0"/>
      </c:catAx>
      <c:valAx>
        <c:axId val="169586688"/>
        <c:scaling>
          <c:orientation val="minMax"/>
          <c:max val="120"/>
          <c:min val="90"/>
        </c:scaling>
        <c:delete val="0"/>
        <c:axPos val="l"/>
        <c:majorGridlines/>
        <c:title>
          <c:tx>
            <c:rich>
              <a:bodyPr rot="-5400000" vert="horz"/>
              <a:lstStyle/>
              <a:p>
                <a:pPr>
                  <a:defRPr/>
                </a:pPr>
                <a:r>
                  <a:rPr lang="en-US"/>
                  <a:t>Index</a:t>
                </a:r>
              </a:p>
            </c:rich>
          </c:tx>
          <c:layout>
            <c:manualLayout>
              <c:xMode val="edge"/>
              <c:yMode val="edge"/>
              <c:x val="3.3333333333333333E-2"/>
              <c:y val="0.27260826771653546"/>
            </c:manualLayout>
          </c:layout>
          <c:overlay val="0"/>
        </c:title>
        <c:numFmt formatCode="0" sourceLinked="1"/>
        <c:majorTickMark val="none"/>
        <c:minorTickMark val="none"/>
        <c:tickLblPos val="high"/>
        <c:spPr>
          <a:ln w="9525">
            <a:noFill/>
          </a:ln>
        </c:spPr>
        <c:crossAx val="169568512"/>
        <c:crosses val="autoZero"/>
        <c:crossBetween val="between"/>
        <c:majorUnit val="10"/>
      </c:valAx>
    </c:plotArea>
    <c:legend>
      <c:legendPos val="b"/>
      <c:layout>
        <c:manualLayout>
          <c:xMode val="edge"/>
          <c:yMode val="edge"/>
          <c:x val="0.12175524934383201"/>
          <c:y val="0.55710265383493729"/>
          <c:w val="0.72593394575678027"/>
          <c:h val="0.10030475357247011"/>
        </c:manualLayout>
      </c:layout>
      <c:overlay val="0"/>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0203594822532348E-2"/>
          <c:y val="8.1572372723099765E-2"/>
          <c:w val="0.78833395332889433"/>
          <c:h val="0.85945725366016856"/>
        </c:manualLayout>
      </c:layout>
      <c:barChart>
        <c:barDir val="bar"/>
        <c:grouping val="clustered"/>
        <c:varyColors val="0"/>
        <c:ser>
          <c:idx val="4"/>
          <c:order val="0"/>
          <c:invertIfNegative val="0"/>
          <c:cat>
            <c:strRef>
              <c:f>'Nya grafer'!$B$53:$B$69</c:f>
              <c:strCache>
                <c:ptCount val="17"/>
                <c:pt idx="0">
                  <c:v>St Erik Markutveckling</c:v>
                </c:pt>
                <c:pt idx="1">
                  <c:v>Svenska Bostäder</c:v>
                </c:pt>
                <c:pt idx="2">
                  <c:v>St Erik Försäkring</c:v>
                </c:pt>
                <c:pt idx="3">
                  <c:v>USK</c:v>
                </c:pt>
                <c:pt idx="4">
                  <c:v>Micasa</c:v>
                </c:pt>
                <c:pt idx="5">
                  <c:v>Stockholms Hamnar</c:v>
                </c:pt>
                <c:pt idx="6">
                  <c:v>Bostadsförmedlingen</c:v>
                </c:pt>
                <c:pt idx="7">
                  <c:v>Stockholm Vatten</c:v>
                </c:pt>
                <c:pt idx="8">
                  <c:v>Business Region</c:v>
                </c:pt>
                <c:pt idx="9">
                  <c:v>SGA Fastigheter</c:v>
                </c:pt>
                <c:pt idx="10">
                  <c:v>Familjebostäder</c:v>
                </c:pt>
                <c:pt idx="11">
                  <c:v>St Erik Livförsäkring</c:v>
                </c:pt>
                <c:pt idx="12">
                  <c:v>Stokab</c:v>
                </c:pt>
                <c:pt idx="13">
                  <c:v>Stadsteatern</c:v>
                </c:pt>
                <c:pt idx="14">
                  <c:v>Stockholm Parkering</c:v>
                </c:pt>
                <c:pt idx="15">
                  <c:v>SISAB</c:v>
                </c:pt>
                <c:pt idx="16">
                  <c:v>Stockholmshem</c:v>
                </c:pt>
              </c:strCache>
            </c:strRef>
          </c:cat>
          <c:val>
            <c:numRef>
              <c:f>'Nya grafer'!$G$53:$G$69</c:f>
              <c:numCache>
                <c:formatCode>General</c:formatCode>
                <c:ptCount val="17"/>
              </c:numCache>
            </c:numRef>
          </c:val>
        </c:ser>
        <c:ser>
          <c:idx val="5"/>
          <c:order val="1"/>
          <c:spPr>
            <a:solidFill>
              <a:srgbClr val="002060"/>
            </a:solidFill>
          </c:spPr>
          <c:invertIfNegative val="0"/>
          <c:cat>
            <c:strRef>
              <c:f>'Nya grafer'!$B$53:$B$69</c:f>
              <c:strCache>
                <c:ptCount val="17"/>
                <c:pt idx="0">
                  <c:v>St Erik Markutveckling</c:v>
                </c:pt>
                <c:pt idx="1">
                  <c:v>Svenska Bostäder</c:v>
                </c:pt>
                <c:pt idx="2">
                  <c:v>St Erik Försäkring</c:v>
                </c:pt>
                <c:pt idx="3">
                  <c:v>USK</c:v>
                </c:pt>
                <c:pt idx="4">
                  <c:v>Micasa</c:v>
                </c:pt>
                <c:pt idx="5">
                  <c:v>Stockholms Hamnar</c:v>
                </c:pt>
                <c:pt idx="6">
                  <c:v>Bostadsförmedlingen</c:v>
                </c:pt>
                <c:pt idx="7">
                  <c:v>Stockholm Vatten</c:v>
                </c:pt>
                <c:pt idx="8">
                  <c:v>Business Region</c:v>
                </c:pt>
                <c:pt idx="9">
                  <c:v>SGA Fastigheter</c:v>
                </c:pt>
                <c:pt idx="10">
                  <c:v>Familjebostäder</c:v>
                </c:pt>
                <c:pt idx="11">
                  <c:v>St Erik Livförsäkring</c:v>
                </c:pt>
                <c:pt idx="12">
                  <c:v>Stokab</c:v>
                </c:pt>
                <c:pt idx="13">
                  <c:v>Stadsteatern</c:v>
                </c:pt>
                <c:pt idx="14">
                  <c:v>Stockholm Parkering</c:v>
                </c:pt>
                <c:pt idx="15">
                  <c:v>SISAB</c:v>
                </c:pt>
                <c:pt idx="16">
                  <c:v>Stockholmshem</c:v>
                </c:pt>
              </c:strCache>
            </c:strRef>
          </c:cat>
          <c:val>
            <c:numRef>
              <c:f>'Nya grafer'!$H$53:$H$69</c:f>
              <c:numCache>
                <c:formatCode>0.00</c:formatCode>
                <c:ptCount val="17"/>
                <c:pt idx="0">
                  <c:v>-28.449297687332546</c:v>
                </c:pt>
                <c:pt idx="1">
                  <c:v>-20.695934696121185</c:v>
                </c:pt>
                <c:pt idx="2">
                  <c:v>-19.450754230788291</c:v>
                </c:pt>
                <c:pt idx="3">
                  <c:v>-18.107306209032444</c:v>
                </c:pt>
                <c:pt idx="4">
                  <c:v>-16.603936077663221</c:v>
                </c:pt>
                <c:pt idx="5">
                  <c:v>-7.5748003063396538</c:v>
                </c:pt>
                <c:pt idx="6">
                  <c:v>-6.7908919508331564</c:v>
                </c:pt>
                <c:pt idx="7">
                  <c:v>-5.8738504271389615</c:v>
                </c:pt>
                <c:pt idx="8">
                  <c:v>-4.4305146203101629</c:v>
                </c:pt>
                <c:pt idx="9">
                  <c:v>-2.1690751956262488</c:v>
                </c:pt>
                <c:pt idx="10">
                  <c:v>-2.0274830246626578</c:v>
                </c:pt>
                <c:pt idx="11">
                  <c:v>-1.8102831131577091</c:v>
                </c:pt>
                <c:pt idx="12">
                  <c:v>-1.7046958176849785</c:v>
                </c:pt>
                <c:pt idx="13">
                  <c:v>-1.6093070712989572</c:v>
                </c:pt>
                <c:pt idx="14">
                  <c:v>6.5210382747594053E-2</c:v>
                </c:pt>
                <c:pt idx="15">
                  <c:v>4.4740153622348373</c:v>
                </c:pt>
                <c:pt idx="16">
                  <c:v>16.876296843264129</c:v>
                </c:pt>
              </c:numCache>
            </c:numRef>
          </c:val>
        </c:ser>
        <c:dLbls>
          <c:showLegendKey val="0"/>
          <c:showVal val="0"/>
          <c:showCatName val="0"/>
          <c:showSerName val="0"/>
          <c:showPercent val="0"/>
          <c:showBubbleSize val="0"/>
        </c:dLbls>
        <c:gapWidth val="150"/>
        <c:axId val="129672704"/>
        <c:axId val="129674240"/>
      </c:barChart>
      <c:catAx>
        <c:axId val="129672704"/>
        <c:scaling>
          <c:orientation val="minMax"/>
        </c:scaling>
        <c:delete val="0"/>
        <c:axPos val="l"/>
        <c:majorTickMark val="out"/>
        <c:minorTickMark val="none"/>
        <c:tickLblPos val="high"/>
        <c:crossAx val="129674240"/>
        <c:crosses val="autoZero"/>
        <c:auto val="1"/>
        <c:lblAlgn val="ctr"/>
        <c:lblOffset val="100"/>
        <c:noMultiLvlLbl val="0"/>
      </c:catAx>
      <c:valAx>
        <c:axId val="129674240"/>
        <c:scaling>
          <c:orientation val="minMax"/>
          <c:min val="-30"/>
        </c:scaling>
        <c:delete val="0"/>
        <c:axPos val="b"/>
        <c:majorGridlines/>
        <c:numFmt formatCode="General" sourceLinked="1"/>
        <c:majorTickMark val="out"/>
        <c:minorTickMark val="none"/>
        <c:tickLblPos val="nextTo"/>
        <c:crossAx val="129672704"/>
        <c:crosses val="autoZero"/>
        <c:crossBetween val="between"/>
      </c:valAx>
    </c:plotArea>
    <c:plotVisOnly val="1"/>
    <c:dispBlanksAs val="gap"/>
    <c:showDLblsOverMax val="0"/>
  </c:chart>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050" b="1" i="0" baseline="0">
                <a:effectLst/>
              </a:rPr>
              <a:t>Andel av intäkter - uppdelat på typ av kostnad</a:t>
            </a:r>
            <a:endParaRPr lang="sv-SE" sz="1050">
              <a:effectLst/>
            </a:endParaRPr>
          </a:p>
        </c:rich>
      </c:tx>
      <c:layout>
        <c:manualLayout>
          <c:xMode val="edge"/>
          <c:yMode val="edge"/>
          <c:x val="0.14914197454036865"/>
          <c:y val="0.11009174311926606"/>
        </c:manualLayout>
      </c:layout>
      <c:overlay val="0"/>
    </c:title>
    <c:autoTitleDeleted val="0"/>
    <c:plotArea>
      <c:layout>
        <c:manualLayout>
          <c:layoutTarget val="inner"/>
          <c:xMode val="edge"/>
          <c:yMode val="edge"/>
          <c:x val="6.8914971924855545E-2"/>
          <c:y val="0.23630426930578632"/>
          <c:w val="0.83200633431231308"/>
          <c:h val="0.32646680632810809"/>
        </c:manualLayout>
      </c:layout>
      <c:lineChart>
        <c:grouping val="standard"/>
        <c:varyColors val="0"/>
        <c:ser>
          <c:idx val="0"/>
          <c:order val="0"/>
          <c:tx>
            <c:strRef>
              <c:f>'Jessica Grafer'!$HD$27</c:f>
              <c:strCache>
                <c:ptCount val="1"/>
                <c:pt idx="0">
                  <c:v>Administrativa Kostnader</c:v>
                </c:pt>
              </c:strCache>
            </c:strRef>
          </c:tx>
          <c:marker>
            <c:symbol val="none"/>
          </c:marker>
          <c:dLbls>
            <c:dLbl>
              <c:idx val="1"/>
              <c:layout>
                <c:manualLayout>
                  <c:x val="-3.0555555555555555E-2"/>
                  <c:y val="6.0185185185185182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Grafer'!$HE$26:$HH$26</c:f>
              <c:numCache>
                <c:formatCode>General</c:formatCode>
                <c:ptCount val="4"/>
                <c:pt idx="0">
                  <c:v>2007</c:v>
                </c:pt>
                <c:pt idx="1">
                  <c:v>2008</c:v>
                </c:pt>
                <c:pt idx="2">
                  <c:v>2009</c:v>
                </c:pt>
                <c:pt idx="3">
                  <c:v>2010</c:v>
                </c:pt>
              </c:numCache>
            </c:numRef>
          </c:cat>
          <c:val>
            <c:numRef>
              <c:f>'Jessica Grafer'!$HE$27:$HH$27</c:f>
              <c:numCache>
                <c:formatCode>0</c:formatCode>
                <c:ptCount val="4"/>
                <c:pt idx="0" formatCode="General">
                  <c:v>100</c:v>
                </c:pt>
                <c:pt idx="1">
                  <c:v>93.677531411038558</c:v>
                </c:pt>
                <c:pt idx="2">
                  <c:v>75.797097715223288</c:v>
                </c:pt>
                <c:pt idx="3">
                  <c:v>72.423622522390829</c:v>
                </c:pt>
              </c:numCache>
            </c:numRef>
          </c:val>
          <c:smooth val="0"/>
        </c:ser>
        <c:ser>
          <c:idx val="1"/>
          <c:order val="1"/>
          <c:tx>
            <c:strRef>
              <c:f>'Jessica Grafer'!$HD$28</c:f>
              <c:strCache>
                <c:ptCount val="1"/>
                <c:pt idx="0">
                  <c:v>Indirekta Produktionskostnader</c:v>
                </c:pt>
              </c:strCache>
            </c:strRef>
          </c:tx>
          <c:marker>
            <c:symbol val="none"/>
          </c:marker>
          <c:dLbls>
            <c:dLbl>
              <c:idx val="1"/>
              <c:layout>
                <c:manualLayout>
                  <c:x val="-3.3333333333333333E-2"/>
                  <c:y val="-4.6296296296296252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Grafer'!$HE$26:$HH$26</c:f>
              <c:numCache>
                <c:formatCode>General</c:formatCode>
                <c:ptCount val="4"/>
                <c:pt idx="0">
                  <c:v>2007</c:v>
                </c:pt>
                <c:pt idx="1">
                  <c:v>2008</c:v>
                </c:pt>
                <c:pt idx="2">
                  <c:v>2009</c:v>
                </c:pt>
                <c:pt idx="3">
                  <c:v>2010</c:v>
                </c:pt>
              </c:numCache>
            </c:numRef>
          </c:cat>
          <c:val>
            <c:numRef>
              <c:f>'Jessica Grafer'!$HE$28:$HH$28</c:f>
              <c:numCache>
                <c:formatCode>0</c:formatCode>
                <c:ptCount val="4"/>
                <c:pt idx="0" formatCode="General">
                  <c:v>100</c:v>
                </c:pt>
                <c:pt idx="1">
                  <c:v>96.603766596657408</c:v>
                </c:pt>
                <c:pt idx="2">
                  <c:v>151.7519881256936</c:v>
                </c:pt>
                <c:pt idx="3">
                  <c:v>136.31405811433481</c:v>
                </c:pt>
              </c:numCache>
            </c:numRef>
          </c:val>
          <c:smooth val="0"/>
        </c:ser>
        <c:ser>
          <c:idx val="2"/>
          <c:order val="2"/>
          <c:tx>
            <c:strRef>
              <c:f>'Jessica Grafer'!$HD$29</c:f>
              <c:strCache>
                <c:ptCount val="1"/>
                <c:pt idx="0">
                  <c:v>Administrativa- och Indirekta Produktionskostnader</c:v>
                </c:pt>
              </c:strCache>
            </c:strRef>
          </c:tx>
          <c:marker>
            <c:symbol val="none"/>
          </c:marker>
          <c:dLbls>
            <c:dLbl>
              <c:idx val="1"/>
              <c:layout>
                <c:manualLayout>
                  <c:x val="-3.0555555555555555E-2"/>
                  <c:y val="2.7777777777777776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Grafer'!$HE$26:$HH$26</c:f>
              <c:numCache>
                <c:formatCode>General</c:formatCode>
                <c:ptCount val="4"/>
                <c:pt idx="0">
                  <c:v>2007</c:v>
                </c:pt>
                <c:pt idx="1">
                  <c:v>2008</c:v>
                </c:pt>
                <c:pt idx="2">
                  <c:v>2009</c:v>
                </c:pt>
                <c:pt idx="3">
                  <c:v>2010</c:v>
                </c:pt>
              </c:numCache>
            </c:numRef>
          </c:cat>
          <c:val>
            <c:numRef>
              <c:f>'Jessica Grafer'!$HE$29:$HH$29</c:f>
              <c:numCache>
                <c:formatCode>0</c:formatCode>
                <c:ptCount val="4"/>
                <c:pt idx="0" formatCode="General">
                  <c:v>100</c:v>
                </c:pt>
                <c:pt idx="1">
                  <c:v>94.804301380263439</c:v>
                </c:pt>
                <c:pt idx="2">
                  <c:v>105.04412814903526</c:v>
                </c:pt>
                <c:pt idx="3">
                  <c:v>97.025139344927155</c:v>
                </c:pt>
              </c:numCache>
            </c:numRef>
          </c:val>
          <c:smooth val="0"/>
        </c:ser>
        <c:dLbls>
          <c:showLegendKey val="0"/>
          <c:showVal val="0"/>
          <c:showCatName val="0"/>
          <c:showSerName val="0"/>
          <c:showPercent val="0"/>
          <c:showBubbleSize val="0"/>
        </c:dLbls>
        <c:marker val="1"/>
        <c:smooth val="0"/>
        <c:axId val="169622912"/>
        <c:axId val="169628800"/>
      </c:lineChart>
      <c:catAx>
        <c:axId val="169622912"/>
        <c:scaling>
          <c:orientation val="minMax"/>
        </c:scaling>
        <c:delete val="0"/>
        <c:axPos val="b"/>
        <c:numFmt formatCode="General" sourceLinked="1"/>
        <c:majorTickMark val="none"/>
        <c:minorTickMark val="none"/>
        <c:tickLblPos val="nextTo"/>
        <c:crossAx val="169628800"/>
        <c:crosses val="autoZero"/>
        <c:auto val="1"/>
        <c:lblAlgn val="ctr"/>
        <c:lblOffset val="100"/>
        <c:noMultiLvlLbl val="0"/>
      </c:catAx>
      <c:valAx>
        <c:axId val="169628800"/>
        <c:scaling>
          <c:orientation val="minMax"/>
          <c:max val="152"/>
          <c:min val="60"/>
        </c:scaling>
        <c:delete val="0"/>
        <c:axPos val="l"/>
        <c:majorGridlines/>
        <c:title>
          <c:tx>
            <c:rich>
              <a:bodyPr rot="-5400000" vert="horz"/>
              <a:lstStyle/>
              <a:p>
                <a:pPr>
                  <a:defRPr/>
                </a:pPr>
                <a:r>
                  <a:rPr lang="en-US"/>
                  <a:t>Index</a:t>
                </a:r>
              </a:p>
            </c:rich>
          </c:tx>
          <c:layout/>
          <c:overlay val="0"/>
        </c:title>
        <c:numFmt formatCode="General" sourceLinked="1"/>
        <c:majorTickMark val="none"/>
        <c:minorTickMark val="none"/>
        <c:tickLblPos val="high"/>
        <c:spPr>
          <a:ln w="9525">
            <a:noFill/>
          </a:ln>
        </c:spPr>
        <c:crossAx val="169622912"/>
        <c:crosses val="autoZero"/>
        <c:crossBetween val="between"/>
        <c:majorUnit val="30"/>
      </c:valAx>
    </c:plotArea>
    <c:legend>
      <c:legendPos val="b"/>
      <c:layout>
        <c:manualLayout>
          <c:xMode val="edge"/>
          <c:yMode val="edge"/>
          <c:x val="8.5033386065390362E-2"/>
          <c:y val="0.66954974664864142"/>
          <c:w val="0.83426727909011389"/>
          <c:h val="0.16550342665500145"/>
        </c:manualLayout>
      </c:layout>
      <c:overlay val="0"/>
    </c:legend>
    <c:plotVisOnly val="1"/>
    <c:dispBlanksAs val="gap"/>
    <c:showDLblsOverMax val="0"/>
  </c:chart>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a:pPr>
            <a:r>
              <a:rPr lang="en-US" sz="1050" b="1" i="0" baseline="0" dirty="0" err="1">
                <a:effectLst/>
              </a:rPr>
              <a:t>Administrativa</a:t>
            </a:r>
            <a:r>
              <a:rPr lang="en-US" sz="1050" b="1" i="0" baseline="0" dirty="0">
                <a:effectLst/>
              </a:rPr>
              <a:t>- </a:t>
            </a:r>
            <a:r>
              <a:rPr lang="en-US" sz="1050" b="1" i="0" baseline="0" dirty="0" err="1">
                <a:effectLst/>
              </a:rPr>
              <a:t>och</a:t>
            </a:r>
            <a:r>
              <a:rPr lang="en-US" sz="1050" b="1" i="0" baseline="0" dirty="0">
                <a:effectLst/>
              </a:rPr>
              <a:t> </a:t>
            </a:r>
            <a:r>
              <a:rPr lang="en-US" sz="1050" b="1" i="0" baseline="0" dirty="0" err="1">
                <a:effectLst/>
              </a:rPr>
              <a:t>Indirekta</a:t>
            </a:r>
            <a:r>
              <a:rPr lang="en-US" sz="1050" b="1" i="0" baseline="0" dirty="0">
                <a:effectLst/>
              </a:rPr>
              <a:t> </a:t>
            </a:r>
            <a:r>
              <a:rPr lang="en-US" sz="1050" b="1" i="0" baseline="0" dirty="0" err="1">
                <a:effectLst/>
              </a:rPr>
              <a:t>Produktionskostnader</a:t>
            </a:r>
            <a:r>
              <a:rPr lang="en-US" sz="1050" b="1" i="0" baseline="0" dirty="0">
                <a:effectLst/>
              </a:rPr>
              <a:t> </a:t>
            </a:r>
            <a:endParaRPr lang="sv-SE" sz="1050" dirty="0">
              <a:effectLst/>
            </a:endParaRPr>
          </a:p>
        </c:rich>
      </c:tx>
      <c:layout>
        <c:manualLayout>
          <c:xMode val="edge"/>
          <c:yMode val="edge"/>
          <c:x val="0.18437119408094721"/>
          <c:y val="2.7777777777777776E-2"/>
        </c:manualLayout>
      </c:layout>
      <c:overlay val="0"/>
    </c:title>
    <c:autoTitleDeleted val="0"/>
    <c:plotArea>
      <c:layout/>
      <c:lineChart>
        <c:grouping val="standard"/>
        <c:varyColors val="0"/>
        <c:ser>
          <c:idx val="0"/>
          <c:order val="0"/>
          <c:tx>
            <c:strRef>
              <c:f>'Jessica Grafer'!$GF$3</c:f>
              <c:strCache>
                <c:ptCount val="1"/>
                <c:pt idx="0">
                  <c:v>KPI 1 : Andel av Intäkter</c:v>
                </c:pt>
              </c:strCache>
            </c:strRef>
          </c:tx>
          <c:marker>
            <c:symbol val="none"/>
          </c:marker>
          <c:dLbls>
            <c:showLegendKey val="0"/>
            <c:showVal val="1"/>
            <c:showCatName val="0"/>
            <c:showSerName val="0"/>
            <c:showPercent val="0"/>
            <c:showBubbleSize val="0"/>
            <c:showLeaderLines val="0"/>
          </c:dLbls>
          <c:cat>
            <c:numRef>
              <c:f>'Jessica Grafer'!$GG$2:$GJ$2</c:f>
              <c:numCache>
                <c:formatCode>General</c:formatCode>
                <c:ptCount val="4"/>
                <c:pt idx="0">
                  <c:v>2007</c:v>
                </c:pt>
                <c:pt idx="1">
                  <c:v>2008</c:v>
                </c:pt>
                <c:pt idx="2">
                  <c:v>2009</c:v>
                </c:pt>
                <c:pt idx="3">
                  <c:v>2010</c:v>
                </c:pt>
              </c:numCache>
            </c:numRef>
          </c:cat>
          <c:val>
            <c:numRef>
              <c:f>'Jessica Grafer'!$GG$3:$GJ$3</c:f>
              <c:numCache>
                <c:formatCode>0</c:formatCode>
                <c:ptCount val="4"/>
                <c:pt idx="0" formatCode="General">
                  <c:v>100</c:v>
                </c:pt>
                <c:pt idx="1">
                  <c:v>95.098166650590201</c:v>
                </c:pt>
                <c:pt idx="2">
                  <c:v>83.518125596331132</c:v>
                </c:pt>
                <c:pt idx="3">
                  <c:v>81</c:v>
                </c:pt>
              </c:numCache>
            </c:numRef>
          </c:val>
          <c:smooth val="0"/>
        </c:ser>
        <c:ser>
          <c:idx val="1"/>
          <c:order val="1"/>
          <c:tx>
            <c:strRef>
              <c:f>'Jessica Grafer'!$GF$4</c:f>
              <c:strCache>
                <c:ptCount val="1"/>
                <c:pt idx="0">
                  <c:v>KPI 2 : Förändring i Absoluta tal</c:v>
                </c:pt>
              </c:strCache>
            </c:strRef>
          </c:tx>
          <c:marker>
            <c:symbol val="none"/>
          </c:marker>
          <c:dLbls>
            <c:showLegendKey val="0"/>
            <c:showVal val="1"/>
            <c:showCatName val="0"/>
            <c:showSerName val="0"/>
            <c:showPercent val="0"/>
            <c:showBubbleSize val="0"/>
            <c:showLeaderLines val="0"/>
          </c:dLbls>
          <c:cat>
            <c:numRef>
              <c:f>'Jessica Grafer'!$GG$2:$GJ$2</c:f>
              <c:numCache>
                <c:formatCode>General</c:formatCode>
                <c:ptCount val="4"/>
                <c:pt idx="0">
                  <c:v>2007</c:v>
                </c:pt>
                <c:pt idx="1">
                  <c:v>2008</c:v>
                </c:pt>
                <c:pt idx="2">
                  <c:v>2009</c:v>
                </c:pt>
                <c:pt idx="3">
                  <c:v>2010</c:v>
                </c:pt>
              </c:numCache>
            </c:numRef>
          </c:cat>
          <c:val>
            <c:numRef>
              <c:f>'Jessica Grafer'!$GG$4:$GJ$4</c:f>
              <c:numCache>
                <c:formatCode>0</c:formatCode>
                <c:ptCount val="4"/>
                <c:pt idx="0" formatCode="General">
                  <c:v>100</c:v>
                </c:pt>
                <c:pt idx="1">
                  <c:v>104.63145795879873</c:v>
                </c:pt>
                <c:pt idx="2">
                  <c:v>98.582417258554116</c:v>
                </c:pt>
                <c:pt idx="3">
                  <c:v>106.79319796056703</c:v>
                </c:pt>
              </c:numCache>
            </c:numRef>
          </c:val>
          <c:smooth val="0"/>
        </c:ser>
        <c:dLbls>
          <c:showLegendKey val="0"/>
          <c:showVal val="0"/>
          <c:showCatName val="0"/>
          <c:showSerName val="0"/>
          <c:showPercent val="0"/>
          <c:showBubbleSize val="0"/>
        </c:dLbls>
        <c:marker val="1"/>
        <c:smooth val="0"/>
        <c:axId val="170199296"/>
        <c:axId val="170209280"/>
      </c:lineChart>
      <c:catAx>
        <c:axId val="170199296"/>
        <c:scaling>
          <c:orientation val="minMax"/>
        </c:scaling>
        <c:delete val="0"/>
        <c:axPos val="b"/>
        <c:numFmt formatCode="General" sourceLinked="1"/>
        <c:majorTickMark val="none"/>
        <c:minorTickMark val="none"/>
        <c:tickLblPos val="nextTo"/>
        <c:crossAx val="170209280"/>
        <c:crosses val="autoZero"/>
        <c:auto val="1"/>
        <c:lblAlgn val="ctr"/>
        <c:lblOffset val="100"/>
        <c:noMultiLvlLbl val="0"/>
      </c:catAx>
      <c:valAx>
        <c:axId val="170209280"/>
        <c:scaling>
          <c:orientation val="minMax"/>
          <c:max val="120"/>
          <c:min val="60"/>
        </c:scaling>
        <c:delete val="0"/>
        <c:axPos val="l"/>
        <c:majorGridlines/>
        <c:title>
          <c:tx>
            <c:rich>
              <a:bodyPr rot="-5400000" vert="horz"/>
              <a:lstStyle/>
              <a:p>
                <a:pPr>
                  <a:defRPr/>
                </a:pPr>
                <a:r>
                  <a:rPr lang="en-US"/>
                  <a:t>Index</a:t>
                </a:r>
              </a:p>
            </c:rich>
          </c:tx>
          <c:layout/>
          <c:overlay val="0"/>
        </c:title>
        <c:numFmt formatCode="General" sourceLinked="1"/>
        <c:majorTickMark val="none"/>
        <c:minorTickMark val="none"/>
        <c:tickLblPos val="high"/>
        <c:spPr>
          <a:ln w="9525">
            <a:noFill/>
          </a:ln>
        </c:spPr>
        <c:crossAx val="170199296"/>
        <c:crosses val="autoZero"/>
        <c:crossBetween val="between"/>
        <c:majorUnit val="20"/>
      </c:valAx>
    </c:plotArea>
    <c:legend>
      <c:legendPos val="b"/>
      <c:layout/>
      <c:overlay val="0"/>
    </c:legend>
    <c:plotVisOnly val="1"/>
    <c:dispBlanksAs val="gap"/>
    <c:showDLblsOverMax val="0"/>
  </c:chart>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050" b="1" i="0" baseline="0">
                <a:effectLst/>
              </a:rPr>
              <a:t>Förändring av Operativa Kostnader och Administrativa- och Indirekta Produktionskostnader i absoluta tal</a:t>
            </a:r>
            <a:endParaRPr lang="sv-SE" sz="1050">
              <a:effectLst/>
            </a:endParaRPr>
          </a:p>
        </c:rich>
      </c:tx>
      <c:layout>
        <c:manualLayout>
          <c:xMode val="edge"/>
          <c:yMode val="edge"/>
          <c:x val="0.1597826884390095"/>
          <c:y val="6.3032847980064602E-2"/>
        </c:manualLayout>
      </c:layout>
      <c:overlay val="0"/>
    </c:title>
    <c:autoTitleDeleted val="0"/>
    <c:plotArea>
      <c:layout/>
      <c:lineChart>
        <c:grouping val="standard"/>
        <c:varyColors val="0"/>
        <c:ser>
          <c:idx val="0"/>
          <c:order val="0"/>
          <c:tx>
            <c:strRef>
              <c:f>'Jessica Grafer'!$GG$34</c:f>
              <c:strCache>
                <c:ptCount val="1"/>
                <c:pt idx="0">
                  <c:v>Operativa kostnader</c:v>
                </c:pt>
              </c:strCache>
            </c:strRef>
          </c:tx>
          <c:spPr>
            <a:ln>
              <a:solidFill>
                <a:srgbClr val="CC0000"/>
              </a:solidFill>
            </a:ln>
          </c:spPr>
          <c:marker>
            <c:symbol val="none"/>
          </c:marker>
          <c:dLbls>
            <c:showLegendKey val="0"/>
            <c:showVal val="1"/>
            <c:showCatName val="0"/>
            <c:showSerName val="0"/>
            <c:showPercent val="0"/>
            <c:showBubbleSize val="0"/>
            <c:showLeaderLines val="0"/>
          </c:dLbls>
          <c:cat>
            <c:numRef>
              <c:f>'Jessica Grafer'!$GH$33:$GK$33</c:f>
              <c:numCache>
                <c:formatCode>0</c:formatCode>
                <c:ptCount val="4"/>
                <c:pt idx="0">
                  <c:v>2007</c:v>
                </c:pt>
                <c:pt idx="1">
                  <c:v>2008</c:v>
                </c:pt>
                <c:pt idx="2">
                  <c:v>2009</c:v>
                </c:pt>
                <c:pt idx="3">
                  <c:v>2010</c:v>
                </c:pt>
              </c:numCache>
            </c:numRef>
          </c:cat>
          <c:val>
            <c:numRef>
              <c:f>'Jessica Grafer'!$GH$34:$GK$34</c:f>
              <c:numCache>
                <c:formatCode>0</c:formatCode>
                <c:ptCount val="4"/>
                <c:pt idx="0" formatCode="General">
                  <c:v>100</c:v>
                </c:pt>
                <c:pt idx="1">
                  <c:v>99.25734418168453</c:v>
                </c:pt>
                <c:pt idx="2">
                  <c:v>108.98689580006591</c:v>
                </c:pt>
                <c:pt idx="3">
                  <c:v>120</c:v>
                </c:pt>
              </c:numCache>
            </c:numRef>
          </c:val>
          <c:smooth val="0"/>
        </c:ser>
        <c:ser>
          <c:idx val="1"/>
          <c:order val="1"/>
          <c:tx>
            <c:strRef>
              <c:f>'Jessica Grafer'!$GG$35</c:f>
              <c:strCache>
                <c:ptCount val="1"/>
                <c:pt idx="0">
                  <c:v>Administrativa- och Indirekta Produktionskostnader</c:v>
                </c:pt>
              </c:strCache>
            </c:strRef>
          </c:tx>
          <c:spPr>
            <a:ln>
              <a:solidFill>
                <a:srgbClr val="00A1DE"/>
              </a:solidFill>
            </a:ln>
          </c:spPr>
          <c:marker>
            <c:symbol val="none"/>
          </c:marker>
          <c:dLbls>
            <c:showLegendKey val="0"/>
            <c:showVal val="1"/>
            <c:showCatName val="0"/>
            <c:showSerName val="0"/>
            <c:showPercent val="0"/>
            <c:showBubbleSize val="0"/>
            <c:showLeaderLines val="0"/>
          </c:dLbls>
          <c:cat>
            <c:numRef>
              <c:f>'Jessica Grafer'!$GH$33:$GK$33</c:f>
              <c:numCache>
                <c:formatCode>0</c:formatCode>
                <c:ptCount val="4"/>
                <c:pt idx="0">
                  <c:v>2007</c:v>
                </c:pt>
                <c:pt idx="1">
                  <c:v>2008</c:v>
                </c:pt>
                <c:pt idx="2">
                  <c:v>2009</c:v>
                </c:pt>
                <c:pt idx="3">
                  <c:v>2010</c:v>
                </c:pt>
              </c:numCache>
            </c:numRef>
          </c:cat>
          <c:val>
            <c:numRef>
              <c:f>'Jessica Grafer'!$GH$35:$GK$35</c:f>
              <c:numCache>
                <c:formatCode>0</c:formatCode>
                <c:ptCount val="4"/>
                <c:pt idx="0" formatCode="General">
                  <c:v>100</c:v>
                </c:pt>
                <c:pt idx="1">
                  <c:v>104.63145795879873</c:v>
                </c:pt>
                <c:pt idx="2">
                  <c:v>98.582417258554116</c:v>
                </c:pt>
                <c:pt idx="3">
                  <c:v>106.79319796056703</c:v>
                </c:pt>
              </c:numCache>
            </c:numRef>
          </c:val>
          <c:smooth val="0"/>
        </c:ser>
        <c:dLbls>
          <c:showLegendKey val="0"/>
          <c:showVal val="0"/>
          <c:showCatName val="0"/>
          <c:showSerName val="0"/>
          <c:showPercent val="0"/>
          <c:showBubbleSize val="0"/>
        </c:dLbls>
        <c:marker val="1"/>
        <c:smooth val="0"/>
        <c:axId val="170239872"/>
        <c:axId val="170241408"/>
      </c:lineChart>
      <c:catAx>
        <c:axId val="170239872"/>
        <c:scaling>
          <c:orientation val="minMax"/>
        </c:scaling>
        <c:delete val="0"/>
        <c:axPos val="b"/>
        <c:numFmt formatCode="0" sourceLinked="1"/>
        <c:majorTickMark val="none"/>
        <c:minorTickMark val="none"/>
        <c:tickLblPos val="nextTo"/>
        <c:crossAx val="170241408"/>
        <c:crosses val="autoZero"/>
        <c:auto val="1"/>
        <c:lblAlgn val="ctr"/>
        <c:lblOffset val="100"/>
        <c:noMultiLvlLbl val="0"/>
      </c:catAx>
      <c:valAx>
        <c:axId val="170241408"/>
        <c:scaling>
          <c:orientation val="minMax"/>
          <c:max val="120"/>
          <c:min val="95"/>
        </c:scaling>
        <c:delete val="0"/>
        <c:axPos val="l"/>
        <c:majorGridlines/>
        <c:title>
          <c:tx>
            <c:rich>
              <a:bodyPr rot="-5400000" vert="horz"/>
              <a:lstStyle/>
              <a:p>
                <a:pPr>
                  <a:defRPr/>
                </a:pPr>
                <a:r>
                  <a:rPr lang="en-US"/>
                  <a:t>Index</a:t>
                </a:r>
              </a:p>
            </c:rich>
          </c:tx>
          <c:layout/>
          <c:overlay val="0"/>
        </c:title>
        <c:numFmt formatCode="General" sourceLinked="1"/>
        <c:majorTickMark val="none"/>
        <c:minorTickMark val="none"/>
        <c:tickLblPos val="high"/>
        <c:spPr>
          <a:ln w="9525">
            <a:noFill/>
          </a:ln>
        </c:spPr>
        <c:crossAx val="170239872"/>
        <c:crosses val="autoZero"/>
        <c:crossBetween val="between"/>
        <c:majorUnit val="10"/>
      </c:valAx>
    </c:plotArea>
    <c:legend>
      <c:legendPos val="b"/>
      <c:layout>
        <c:manualLayout>
          <c:xMode val="edge"/>
          <c:yMode val="edge"/>
          <c:x val="0.13770015792542367"/>
          <c:y val="0.79221525496892964"/>
          <c:w val="0.76204505686789137"/>
          <c:h val="0.15490188911626412"/>
        </c:manualLayout>
      </c:layout>
      <c:overlay val="0"/>
    </c:legend>
    <c:plotVisOnly val="1"/>
    <c:dispBlanksAs val="gap"/>
    <c:showDLblsOverMax val="0"/>
  </c:chart>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050" b="1" i="0" baseline="0">
                <a:effectLst/>
              </a:rPr>
              <a:t>Andel av intäkter - uppdelat på typ av kostnad</a:t>
            </a:r>
            <a:endParaRPr lang="sv-SE" sz="1050">
              <a:effectLst/>
            </a:endParaRPr>
          </a:p>
        </c:rich>
      </c:tx>
      <c:layout/>
      <c:overlay val="0"/>
    </c:title>
    <c:autoTitleDeleted val="0"/>
    <c:plotArea>
      <c:layout>
        <c:manualLayout>
          <c:layoutTarget val="inner"/>
          <c:xMode val="edge"/>
          <c:yMode val="edge"/>
          <c:x val="0.10105163798982472"/>
          <c:y val="0.19530902842382913"/>
          <c:w val="0.78580199946916751"/>
          <c:h val="0.32957935938695682"/>
        </c:manualLayout>
      </c:layout>
      <c:lineChart>
        <c:grouping val="standard"/>
        <c:varyColors val="0"/>
        <c:ser>
          <c:idx val="0"/>
          <c:order val="0"/>
          <c:tx>
            <c:strRef>
              <c:f>'Jessica Grafer'!$GF$28</c:f>
              <c:strCache>
                <c:ptCount val="1"/>
                <c:pt idx="0">
                  <c:v>Administrativa Kostnader</c:v>
                </c:pt>
              </c:strCache>
            </c:strRef>
          </c:tx>
          <c:marker>
            <c:symbol val="none"/>
          </c:marker>
          <c:dLbls>
            <c:dLbl>
              <c:idx val="2"/>
              <c:layout>
                <c:manualLayout>
                  <c:x val="-3.3780858282058707E-2"/>
                  <c:y val="4.2514928765734705E-2"/>
                </c:manualLayout>
              </c:layout>
              <c:showLegendKey val="0"/>
              <c:showVal val="1"/>
              <c:showCatName val="0"/>
              <c:showSerName val="0"/>
              <c:showPercent val="0"/>
              <c:showBubbleSize val="0"/>
            </c:dLbl>
            <c:dLbl>
              <c:idx val="3"/>
              <c:layout>
                <c:manualLayout>
                  <c:x val="0"/>
                  <c:y val="3.4011943012587767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Grafer'!$GG$27:$GJ$27</c:f>
              <c:numCache>
                <c:formatCode>General</c:formatCode>
                <c:ptCount val="4"/>
                <c:pt idx="0">
                  <c:v>2007</c:v>
                </c:pt>
                <c:pt idx="1">
                  <c:v>2008</c:v>
                </c:pt>
                <c:pt idx="2">
                  <c:v>2009</c:v>
                </c:pt>
                <c:pt idx="3">
                  <c:v>2010</c:v>
                </c:pt>
              </c:numCache>
            </c:numRef>
          </c:cat>
          <c:val>
            <c:numRef>
              <c:f>'Jessica Grafer'!$GG$28:$GJ$28</c:f>
              <c:numCache>
                <c:formatCode>0</c:formatCode>
                <c:ptCount val="4"/>
                <c:pt idx="0" formatCode="General">
                  <c:v>100</c:v>
                </c:pt>
                <c:pt idx="1">
                  <c:v>93.774215529346719</c:v>
                </c:pt>
                <c:pt idx="2">
                  <c:v>82.768019442624478</c:v>
                </c:pt>
                <c:pt idx="3">
                  <c:v>80</c:v>
                </c:pt>
              </c:numCache>
            </c:numRef>
          </c:val>
          <c:smooth val="0"/>
        </c:ser>
        <c:ser>
          <c:idx val="1"/>
          <c:order val="1"/>
          <c:tx>
            <c:strRef>
              <c:f>'Jessica Grafer'!$GF$29</c:f>
              <c:strCache>
                <c:ptCount val="1"/>
                <c:pt idx="0">
                  <c:v>Indirekta Produktionskostnader</c:v>
                </c:pt>
              </c:strCache>
            </c:strRef>
          </c:tx>
          <c:marker>
            <c:symbol val="none"/>
          </c:marker>
          <c:dLbls>
            <c:dLbl>
              <c:idx val="2"/>
              <c:layout>
                <c:manualLayout>
                  <c:x val="-3.0027429584052193E-2"/>
                  <c:y val="-5.101791451888165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Grafer'!$GG$27:$GJ$27</c:f>
              <c:numCache>
                <c:formatCode>General</c:formatCode>
                <c:ptCount val="4"/>
                <c:pt idx="0">
                  <c:v>2007</c:v>
                </c:pt>
                <c:pt idx="1">
                  <c:v>2008</c:v>
                </c:pt>
                <c:pt idx="2">
                  <c:v>2009</c:v>
                </c:pt>
                <c:pt idx="3">
                  <c:v>2010</c:v>
                </c:pt>
              </c:numCache>
            </c:numRef>
          </c:cat>
          <c:val>
            <c:numRef>
              <c:f>'Jessica Grafer'!$GG$29:$GJ$29</c:f>
              <c:numCache>
                <c:formatCode>0</c:formatCode>
                <c:ptCount val="4"/>
                <c:pt idx="0" formatCode="General">
                  <c:v>100</c:v>
                </c:pt>
                <c:pt idx="1">
                  <c:v>107.13619812747659</c:v>
                </c:pt>
                <c:pt idx="2">
                  <c:v>90.33846914560489</c:v>
                </c:pt>
                <c:pt idx="3">
                  <c:v>89</c:v>
                </c:pt>
              </c:numCache>
            </c:numRef>
          </c:val>
          <c:smooth val="0"/>
        </c:ser>
        <c:ser>
          <c:idx val="2"/>
          <c:order val="2"/>
          <c:tx>
            <c:strRef>
              <c:f>'Jessica Grafer'!$GF$30</c:f>
              <c:strCache>
                <c:ptCount val="1"/>
                <c:pt idx="0">
                  <c:v>Administrativa- och Indirekta Produktionskostnader</c:v>
                </c:pt>
              </c:strCache>
            </c:strRef>
          </c:tx>
          <c:marker>
            <c:symbol val="none"/>
          </c:marker>
          <c:dLbls>
            <c:dLbl>
              <c:idx val="1"/>
              <c:layout>
                <c:manualLayout>
                  <c:x val="-7.506857396013031E-3"/>
                  <c:y val="-4.2514928765734705E-2"/>
                </c:manualLayout>
              </c:layout>
              <c:showLegendKey val="0"/>
              <c:showVal val="1"/>
              <c:showCatName val="0"/>
              <c:showSerName val="0"/>
              <c:showPercent val="0"/>
              <c:showBubbleSize val="0"/>
            </c:dLbl>
            <c:dLbl>
              <c:idx val="2"/>
              <c:layout>
                <c:manualLayout>
                  <c:x val="-2.2520867733605933E-2"/>
                  <c:y val="-2.5508957259440825E-2"/>
                </c:manualLayout>
              </c:layout>
              <c:showLegendKey val="0"/>
              <c:showVal val="1"/>
              <c:showCatName val="0"/>
              <c:showSerName val="0"/>
              <c:showPercent val="0"/>
              <c:showBubbleSize val="0"/>
            </c:dLbl>
            <c:dLbl>
              <c:idx val="3"/>
              <c:layout>
                <c:manualLayout>
                  <c:x val="4.2400440521680521E-3"/>
                  <c:y val="8.5030700362275224E-3"/>
                </c:manualLayout>
              </c:layout>
              <c:tx>
                <c:rich>
                  <a:bodyPr/>
                  <a:lstStyle/>
                  <a:p>
                    <a:r>
                      <a:rPr lang="en-US"/>
                      <a:t>81</a:t>
                    </a:r>
                  </a:p>
                </c:rich>
              </c:tx>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Grafer'!$GG$27:$GJ$27</c:f>
              <c:numCache>
                <c:formatCode>General</c:formatCode>
                <c:ptCount val="4"/>
                <c:pt idx="0">
                  <c:v>2007</c:v>
                </c:pt>
                <c:pt idx="1">
                  <c:v>2008</c:v>
                </c:pt>
                <c:pt idx="2">
                  <c:v>2009</c:v>
                </c:pt>
                <c:pt idx="3">
                  <c:v>2010</c:v>
                </c:pt>
              </c:numCache>
            </c:numRef>
          </c:cat>
          <c:val>
            <c:numRef>
              <c:f>'Jessica Grafer'!$GG$30:$GJ$30</c:f>
              <c:numCache>
                <c:formatCode>0</c:formatCode>
                <c:ptCount val="4"/>
                <c:pt idx="0" formatCode="General">
                  <c:v>100</c:v>
                </c:pt>
                <c:pt idx="1">
                  <c:v>95.098166650590201</c:v>
                </c:pt>
                <c:pt idx="2">
                  <c:v>83.518125596331132</c:v>
                </c:pt>
                <c:pt idx="3">
                  <c:v>82.603778996139027</c:v>
                </c:pt>
              </c:numCache>
            </c:numRef>
          </c:val>
          <c:smooth val="0"/>
        </c:ser>
        <c:dLbls>
          <c:showLegendKey val="0"/>
          <c:showVal val="0"/>
          <c:showCatName val="0"/>
          <c:showSerName val="0"/>
          <c:showPercent val="0"/>
          <c:showBubbleSize val="0"/>
        </c:dLbls>
        <c:marker val="1"/>
        <c:smooth val="0"/>
        <c:axId val="170285696"/>
        <c:axId val="170312064"/>
      </c:lineChart>
      <c:catAx>
        <c:axId val="170285696"/>
        <c:scaling>
          <c:orientation val="minMax"/>
        </c:scaling>
        <c:delete val="0"/>
        <c:axPos val="b"/>
        <c:numFmt formatCode="General" sourceLinked="1"/>
        <c:majorTickMark val="none"/>
        <c:minorTickMark val="none"/>
        <c:tickLblPos val="nextTo"/>
        <c:crossAx val="170312064"/>
        <c:crosses val="autoZero"/>
        <c:auto val="1"/>
        <c:lblAlgn val="ctr"/>
        <c:lblOffset val="100"/>
        <c:noMultiLvlLbl val="0"/>
      </c:catAx>
      <c:valAx>
        <c:axId val="170312064"/>
        <c:scaling>
          <c:orientation val="minMax"/>
          <c:min val="80"/>
        </c:scaling>
        <c:delete val="0"/>
        <c:axPos val="l"/>
        <c:majorGridlines/>
        <c:title>
          <c:tx>
            <c:rich>
              <a:bodyPr rot="-5400000" vert="horz"/>
              <a:lstStyle/>
              <a:p>
                <a:pPr>
                  <a:defRPr/>
                </a:pPr>
                <a:r>
                  <a:rPr lang="en-US"/>
                  <a:t>Index</a:t>
                </a:r>
              </a:p>
            </c:rich>
          </c:tx>
          <c:layout/>
          <c:overlay val="0"/>
        </c:title>
        <c:numFmt formatCode="General" sourceLinked="1"/>
        <c:majorTickMark val="none"/>
        <c:minorTickMark val="none"/>
        <c:tickLblPos val="high"/>
        <c:spPr>
          <a:ln w="9525">
            <a:noFill/>
          </a:ln>
        </c:spPr>
        <c:crossAx val="170285696"/>
        <c:crosses val="autoZero"/>
        <c:crossBetween val="between"/>
        <c:majorUnit val="10"/>
      </c:valAx>
    </c:plotArea>
    <c:legend>
      <c:legendPos val="b"/>
      <c:layout>
        <c:manualLayout>
          <c:xMode val="edge"/>
          <c:yMode val="edge"/>
          <c:x val="0.12392463272511479"/>
          <c:y val="0.65788742106012021"/>
          <c:w val="0.7509339457567803"/>
          <c:h val="0.22155482832970327"/>
        </c:manualLayout>
      </c:layout>
      <c:overlay val="0"/>
    </c:legend>
    <c:plotVisOnly val="1"/>
    <c:dispBlanksAs val="gap"/>
    <c:showDLblsOverMax val="0"/>
  </c:chart>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dirty="0" err="1" smtClean="0">
                <a:effectLst/>
              </a:rPr>
              <a:t>Administrativa</a:t>
            </a:r>
            <a:r>
              <a:rPr lang="en-US" sz="1050" b="1" i="0" baseline="0" dirty="0" smtClean="0">
                <a:effectLst/>
              </a:rPr>
              <a:t>- </a:t>
            </a:r>
            <a:r>
              <a:rPr lang="en-US" sz="1050" b="1" i="0" baseline="0" dirty="0" err="1">
                <a:effectLst/>
              </a:rPr>
              <a:t>och</a:t>
            </a:r>
            <a:r>
              <a:rPr lang="en-US" sz="1050" b="1" i="0" baseline="0" dirty="0">
                <a:effectLst/>
              </a:rPr>
              <a:t> </a:t>
            </a:r>
            <a:r>
              <a:rPr lang="en-US" sz="1050" b="1" i="0" baseline="0" dirty="0" err="1">
                <a:effectLst/>
              </a:rPr>
              <a:t>Indirekta</a:t>
            </a:r>
            <a:r>
              <a:rPr lang="en-US" sz="1050" b="1" i="0" baseline="0" dirty="0">
                <a:effectLst/>
              </a:rPr>
              <a:t> </a:t>
            </a:r>
            <a:r>
              <a:rPr lang="en-US" sz="1050" b="1" i="0" baseline="0" dirty="0" err="1">
                <a:effectLst/>
              </a:rPr>
              <a:t>Produktionskostnader</a:t>
            </a:r>
            <a:r>
              <a:rPr lang="en-US" sz="1050" b="1" i="0" baseline="0" dirty="0">
                <a:effectLst/>
              </a:rPr>
              <a:t> </a:t>
            </a:r>
            <a:endParaRPr lang="sv-SE" sz="1050" dirty="0">
              <a:effectLst/>
            </a:endParaRPr>
          </a:p>
        </c:rich>
      </c:tx>
      <c:layout>
        <c:manualLayout>
          <c:xMode val="edge"/>
          <c:yMode val="edge"/>
          <c:x val="0.14981912144702841"/>
          <c:y val="1.6618202361943793E-2"/>
        </c:manualLayout>
      </c:layout>
      <c:overlay val="0"/>
    </c:title>
    <c:autoTitleDeleted val="0"/>
    <c:plotArea>
      <c:layout/>
      <c:lineChart>
        <c:grouping val="standard"/>
        <c:varyColors val="0"/>
        <c:ser>
          <c:idx val="0"/>
          <c:order val="0"/>
          <c:tx>
            <c:strRef>
              <c:f>'Jessica Grafer'!$CM$4</c:f>
              <c:strCache>
                <c:ptCount val="1"/>
                <c:pt idx="0">
                  <c:v>KPI 1 : Andel av Intäkter</c:v>
                </c:pt>
              </c:strCache>
            </c:strRef>
          </c:tx>
          <c:marker>
            <c:symbol val="none"/>
          </c:marker>
          <c:dLbls>
            <c:dLbl>
              <c:idx val="1"/>
              <c:layout>
                <c:manualLayout>
                  <c:x val="0"/>
                  <c:y val="-2.7777777777777776E-2"/>
                </c:manualLayout>
              </c:layout>
              <c:showLegendKey val="0"/>
              <c:showVal val="1"/>
              <c:showCatName val="0"/>
              <c:showSerName val="0"/>
              <c:showPercent val="0"/>
              <c:showBubbleSize val="0"/>
            </c:dLbl>
            <c:dLbl>
              <c:idx val="2"/>
              <c:layout>
                <c:manualLayout>
                  <c:x val="0"/>
                  <c:y val="-2.3148148148148147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Grafer'!$CN$3:$CQ$3</c:f>
              <c:numCache>
                <c:formatCode>General</c:formatCode>
                <c:ptCount val="4"/>
                <c:pt idx="0">
                  <c:v>2007</c:v>
                </c:pt>
                <c:pt idx="1">
                  <c:v>2008</c:v>
                </c:pt>
                <c:pt idx="2">
                  <c:v>2009</c:v>
                </c:pt>
                <c:pt idx="3">
                  <c:v>2010</c:v>
                </c:pt>
              </c:numCache>
            </c:numRef>
          </c:cat>
          <c:val>
            <c:numRef>
              <c:f>'Jessica Grafer'!$CN$4:$CQ$4</c:f>
              <c:numCache>
                <c:formatCode>0</c:formatCode>
                <c:ptCount val="4"/>
                <c:pt idx="0" formatCode="General">
                  <c:v>100</c:v>
                </c:pt>
                <c:pt idx="1">
                  <c:v>88.56804842247719</c:v>
                </c:pt>
                <c:pt idx="2">
                  <c:v>88.216682335811214</c:v>
                </c:pt>
                <c:pt idx="3">
                  <c:v>86.825428167685757</c:v>
                </c:pt>
              </c:numCache>
            </c:numRef>
          </c:val>
          <c:smooth val="0"/>
        </c:ser>
        <c:ser>
          <c:idx val="1"/>
          <c:order val="1"/>
          <c:tx>
            <c:strRef>
              <c:f>'Jessica Grafer'!$CM$5</c:f>
              <c:strCache>
                <c:ptCount val="1"/>
                <c:pt idx="0">
                  <c:v>KPI 2 : Förändring i Absoluta tal</c:v>
                </c:pt>
              </c:strCache>
            </c:strRef>
          </c:tx>
          <c:spPr>
            <a:ln>
              <a:solidFill>
                <a:schemeClr val="accent2"/>
              </a:solidFill>
            </a:ln>
          </c:spPr>
          <c:marker>
            <c:symbol val="none"/>
          </c:marker>
          <c:dLbls>
            <c:showLegendKey val="0"/>
            <c:showVal val="1"/>
            <c:showCatName val="0"/>
            <c:showSerName val="0"/>
            <c:showPercent val="0"/>
            <c:showBubbleSize val="0"/>
            <c:showLeaderLines val="0"/>
          </c:dLbls>
          <c:cat>
            <c:numRef>
              <c:f>'Jessica Grafer'!$CN$3:$CQ$3</c:f>
              <c:numCache>
                <c:formatCode>General</c:formatCode>
                <c:ptCount val="4"/>
                <c:pt idx="0">
                  <c:v>2007</c:v>
                </c:pt>
                <c:pt idx="1">
                  <c:v>2008</c:v>
                </c:pt>
                <c:pt idx="2">
                  <c:v>2009</c:v>
                </c:pt>
                <c:pt idx="3">
                  <c:v>2010</c:v>
                </c:pt>
              </c:numCache>
            </c:numRef>
          </c:cat>
          <c:val>
            <c:numRef>
              <c:f>'Jessica Grafer'!$CN$5:$CQ$5</c:f>
              <c:numCache>
                <c:formatCode>0</c:formatCode>
                <c:ptCount val="4"/>
                <c:pt idx="0" formatCode="General">
                  <c:v>100</c:v>
                </c:pt>
                <c:pt idx="1">
                  <c:v>96.505012972492366</c:v>
                </c:pt>
                <c:pt idx="2">
                  <c:v>100.84358443802724</c:v>
                </c:pt>
                <c:pt idx="3">
                  <c:v>101.03097795107539</c:v>
                </c:pt>
              </c:numCache>
            </c:numRef>
          </c:val>
          <c:smooth val="0"/>
        </c:ser>
        <c:dLbls>
          <c:showLegendKey val="0"/>
          <c:showVal val="0"/>
          <c:showCatName val="0"/>
          <c:showSerName val="0"/>
          <c:showPercent val="0"/>
          <c:showBubbleSize val="0"/>
        </c:dLbls>
        <c:marker val="1"/>
        <c:smooth val="0"/>
        <c:axId val="171145088"/>
        <c:axId val="171146624"/>
      </c:lineChart>
      <c:catAx>
        <c:axId val="171145088"/>
        <c:scaling>
          <c:orientation val="minMax"/>
        </c:scaling>
        <c:delete val="0"/>
        <c:axPos val="b"/>
        <c:numFmt formatCode="General" sourceLinked="1"/>
        <c:majorTickMark val="none"/>
        <c:minorTickMark val="none"/>
        <c:tickLblPos val="nextTo"/>
        <c:crossAx val="171146624"/>
        <c:crosses val="autoZero"/>
        <c:auto val="1"/>
        <c:lblAlgn val="ctr"/>
        <c:lblOffset val="100"/>
        <c:noMultiLvlLbl val="0"/>
      </c:catAx>
      <c:valAx>
        <c:axId val="171146624"/>
        <c:scaling>
          <c:orientation val="minMax"/>
          <c:max val="105"/>
          <c:min val="85"/>
        </c:scaling>
        <c:delete val="0"/>
        <c:axPos val="l"/>
        <c:majorGridlines/>
        <c:title>
          <c:tx>
            <c:rich>
              <a:bodyPr rot="-5400000" vert="horz"/>
              <a:lstStyle/>
              <a:p>
                <a:pPr>
                  <a:defRPr/>
                </a:pPr>
                <a:r>
                  <a:rPr lang="en-US"/>
                  <a:t>Index</a:t>
                </a:r>
              </a:p>
            </c:rich>
          </c:tx>
          <c:layout/>
          <c:overlay val="0"/>
        </c:title>
        <c:numFmt formatCode="General" sourceLinked="1"/>
        <c:majorTickMark val="none"/>
        <c:minorTickMark val="none"/>
        <c:tickLblPos val="high"/>
        <c:spPr>
          <a:ln w="9525">
            <a:noFill/>
          </a:ln>
        </c:spPr>
        <c:crossAx val="171145088"/>
        <c:crosses val="autoZero"/>
        <c:crossBetween val="between"/>
        <c:majorUnit val="5"/>
      </c:valAx>
    </c:plotArea>
    <c:legend>
      <c:legendPos val="b"/>
      <c:layout/>
      <c:overlay val="0"/>
    </c:legend>
    <c:plotVisOnly val="1"/>
    <c:dispBlanksAs val="gap"/>
    <c:showDLblsOverMax val="0"/>
  </c:chart>
  <c:externalData r:id="rId2">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dirty="0" err="1">
                <a:effectLst/>
              </a:rPr>
              <a:t>Förändring</a:t>
            </a:r>
            <a:r>
              <a:rPr lang="en-US" sz="1050" b="1" i="0" baseline="0" dirty="0">
                <a:effectLst/>
              </a:rPr>
              <a:t> </a:t>
            </a:r>
            <a:r>
              <a:rPr lang="en-US" sz="1050" b="1" i="0" baseline="0" dirty="0" err="1">
                <a:effectLst/>
              </a:rPr>
              <a:t>av</a:t>
            </a:r>
            <a:r>
              <a:rPr lang="en-US" sz="1050" b="1" i="0" baseline="0" dirty="0">
                <a:effectLst/>
              </a:rPr>
              <a:t> </a:t>
            </a:r>
            <a:r>
              <a:rPr lang="en-US" sz="1050" b="1" i="0" baseline="0" dirty="0" err="1">
                <a:effectLst/>
              </a:rPr>
              <a:t>Operativa</a:t>
            </a:r>
            <a:r>
              <a:rPr lang="en-US" sz="1050" b="1" i="0" baseline="0" dirty="0">
                <a:effectLst/>
              </a:rPr>
              <a:t> </a:t>
            </a:r>
            <a:r>
              <a:rPr lang="en-US" sz="1050" b="1" i="0" baseline="0" dirty="0" err="1">
                <a:effectLst/>
              </a:rPr>
              <a:t>Kostnader</a:t>
            </a:r>
            <a:r>
              <a:rPr lang="en-US" sz="1050" b="1" i="0" baseline="0" dirty="0">
                <a:effectLst/>
              </a:rPr>
              <a:t> </a:t>
            </a:r>
            <a:r>
              <a:rPr lang="en-US" sz="1050" b="1" i="0" baseline="0" dirty="0" err="1" smtClean="0">
                <a:effectLst/>
              </a:rPr>
              <a:t>och</a:t>
            </a:r>
            <a:r>
              <a:rPr lang="en-US" sz="1050" b="1" i="0" baseline="0" dirty="0" smtClean="0">
                <a:effectLst/>
              </a:rPr>
              <a:t> </a:t>
            </a:r>
            <a:r>
              <a:rPr lang="en-US" sz="1050" b="1" i="0" baseline="0" dirty="0" err="1">
                <a:effectLst/>
              </a:rPr>
              <a:t>Administrativa</a:t>
            </a:r>
            <a:r>
              <a:rPr lang="en-US" sz="1050" b="1" i="0" baseline="0" dirty="0">
                <a:effectLst/>
              </a:rPr>
              <a:t>- </a:t>
            </a:r>
            <a:r>
              <a:rPr lang="en-US" sz="1050" b="1" i="0" baseline="0" dirty="0" err="1">
                <a:effectLst/>
              </a:rPr>
              <a:t>och</a:t>
            </a:r>
            <a:r>
              <a:rPr lang="en-US" sz="1050" b="1" i="0" baseline="0" dirty="0">
                <a:effectLst/>
              </a:rPr>
              <a:t> </a:t>
            </a:r>
            <a:r>
              <a:rPr lang="en-US" sz="1050" b="1" i="0" baseline="0" dirty="0" err="1">
                <a:effectLst/>
              </a:rPr>
              <a:t>Indirekta</a:t>
            </a:r>
            <a:r>
              <a:rPr lang="en-US" sz="1050" b="1" i="0" baseline="0" dirty="0">
                <a:effectLst/>
              </a:rPr>
              <a:t> </a:t>
            </a:r>
            <a:r>
              <a:rPr lang="en-US" sz="1050" b="1" i="0" baseline="0" dirty="0" err="1">
                <a:effectLst/>
              </a:rPr>
              <a:t>Produktionskostnader</a:t>
            </a:r>
            <a:r>
              <a:rPr lang="en-US" sz="1050" b="1" i="0" baseline="0" dirty="0">
                <a:effectLst/>
              </a:rPr>
              <a:t> i </a:t>
            </a:r>
            <a:r>
              <a:rPr lang="en-US" sz="1050" b="1" i="0" baseline="0" dirty="0" err="1">
                <a:effectLst/>
              </a:rPr>
              <a:t>absoluta</a:t>
            </a:r>
            <a:r>
              <a:rPr lang="en-US" sz="1050" b="1" i="0" baseline="0" dirty="0">
                <a:effectLst/>
              </a:rPr>
              <a:t> </a:t>
            </a:r>
            <a:r>
              <a:rPr lang="en-US" sz="1050" b="1" i="0" baseline="0" dirty="0" err="1">
                <a:effectLst/>
              </a:rPr>
              <a:t>tal</a:t>
            </a:r>
            <a:endParaRPr lang="sv-SE" sz="1050" dirty="0">
              <a:effectLst/>
            </a:endParaRPr>
          </a:p>
        </c:rich>
      </c:tx>
      <c:layout>
        <c:manualLayout>
          <c:xMode val="edge"/>
          <c:yMode val="edge"/>
          <c:x val="0.10676377952755904"/>
          <c:y val="3.2407407407407406E-2"/>
        </c:manualLayout>
      </c:layout>
      <c:overlay val="0"/>
    </c:title>
    <c:autoTitleDeleted val="0"/>
    <c:plotArea>
      <c:layout>
        <c:manualLayout>
          <c:layoutTarget val="inner"/>
          <c:xMode val="edge"/>
          <c:yMode val="edge"/>
          <c:x val="7.6388888888888895E-2"/>
          <c:y val="0.18587962962962962"/>
          <c:w val="0.83253937007874013"/>
          <c:h val="0.26625838436862059"/>
        </c:manualLayout>
      </c:layout>
      <c:lineChart>
        <c:grouping val="standard"/>
        <c:varyColors val="0"/>
        <c:ser>
          <c:idx val="0"/>
          <c:order val="0"/>
          <c:tx>
            <c:strRef>
              <c:f>'Jessica Grafer'!$CM$36</c:f>
              <c:strCache>
                <c:ptCount val="1"/>
                <c:pt idx="0">
                  <c:v>Operativa kostnader</c:v>
                </c:pt>
              </c:strCache>
            </c:strRef>
          </c:tx>
          <c:spPr>
            <a:ln>
              <a:solidFill>
                <a:srgbClr val="C00000"/>
              </a:solidFill>
            </a:ln>
          </c:spPr>
          <c:marker>
            <c:symbol val="none"/>
          </c:marker>
          <c:dLbls>
            <c:dLbl>
              <c:idx val="0"/>
              <c:layout>
                <c:manualLayout>
                  <c:x val="-2.7777777777777804E-2"/>
                  <c:y val="-4.6296296296296294E-2"/>
                </c:manualLayout>
              </c:layout>
              <c:showLegendKey val="0"/>
              <c:showVal val="1"/>
              <c:showCatName val="0"/>
              <c:showSerName val="0"/>
              <c:showPercent val="0"/>
              <c:showBubbleSize val="0"/>
            </c:dLbl>
            <c:dLbl>
              <c:idx val="1"/>
              <c:layout>
                <c:manualLayout>
                  <c:x val="8.3333333333333332E-3"/>
                  <c:y val="0"/>
                </c:manualLayout>
              </c:layout>
              <c:showLegendKey val="0"/>
              <c:showVal val="1"/>
              <c:showCatName val="0"/>
              <c:showSerName val="0"/>
              <c:showPercent val="0"/>
              <c:showBubbleSize val="0"/>
            </c:dLbl>
            <c:dLbl>
              <c:idx val="2"/>
              <c:layout>
                <c:manualLayout>
                  <c:x val="0"/>
                  <c:y val="2.3148148148148147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Grafer'!$CN$35:$CQ$35</c:f>
              <c:numCache>
                <c:formatCode>General</c:formatCode>
                <c:ptCount val="4"/>
                <c:pt idx="0">
                  <c:v>2007</c:v>
                </c:pt>
                <c:pt idx="1">
                  <c:v>2008</c:v>
                </c:pt>
                <c:pt idx="2">
                  <c:v>2009</c:v>
                </c:pt>
                <c:pt idx="3">
                  <c:v>2010</c:v>
                </c:pt>
              </c:numCache>
            </c:numRef>
          </c:cat>
          <c:val>
            <c:numRef>
              <c:f>'Jessica Grafer'!$CN$36:$CQ$36</c:f>
              <c:numCache>
                <c:formatCode>0</c:formatCode>
                <c:ptCount val="4"/>
                <c:pt idx="0" formatCode="General">
                  <c:v>100</c:v>
                </c:pt>
                <c:pt idx="1">
                  <c:v>104.65204651732465</c:v>
                </c:pt>
                <c:pt idx="2">
                  <c:v>113.47187196743913</c:v>
                </c:pt>
                <c:pt idx="3">
                  <c:v>113.59937692160329</c:v>
                </c:pt>
              </c:numCache>
            </c:numRef>
          </c:val>
          <c:smooth val="0"/>
        </c:ser>
        <c:ser>
          <c:idx val="1"/>
          <c:order val="1"/>
          <c:tx>
            <c:strRef>
              <c:f>'Jessica Grafer'!$CM$37</c:f>
              <c:strCache>
                <c:ptCount val="1"/>
                <c:pt idx="0">
                  <c:v>Administrativa- och Indirekta Produktionskostnader</c:v>
                </c:pt>
              </c:strCache>
            </c:strRef>
          </c:tx>
          <c:spPr>
            <a:ln>
              <a:solidFill>
                <a:schemeClr val="accent3"/>
              </a:solidFill>
            </a:ln>
          </c:spPr>
          <c:marker>
            <c:symbol val="none"/>
          </c:marker>
          <c:dLbls>
            <c:dLbl>
              <c:idx val="0"/>
              <c:delete val="1"/>
            </c:dLbl>
            <c:showLegendKey val="0"/>
            <c:showVal val="1"/>
            <c:showCatName val="0"/>
            <c:showSerName val="0"/>
            <c:showPercent val="0"/>
            <c:showBubbleSize val="0"/>
            <c:showLeaderLines val="0"/>
          </c:dLbls>
          <c:cat>
            <c:numRef>
              <c:f>'Jessica Grafer'!$CN$35:$CQ$35</c:f>
              <c:numCache>
                <c:formatCode>General</c:formatCode>
                <c:ptCount val="4"/>
                <c:pt idx="0">
                  <c:v>2007</c:v>
                </c:pt>
                <c:pt idx="1">
                  <c:v>2008</c:v>
                </c:pt>
                <c:pt idx="2">
                  <c:v>2009</c:v>
                </c:pt>
                <c:pt idx="3">
                  <c:v>2010</c:v>
                </c:pt>
              </c:numCache>
            </c:numRef>
          </c:cat>
          <c:val>
            <c:numRef>
              <c:f>'Jessica Grafer'!$CN$37:$CQ$37</c:f>
              <c:numCache>
                <c:formatCode>0</c:formatCode>
                <c:ptCount val="4"/>
                <c:pt idx="0" formatCode="General">
                  <c:v>100</c:v>
                </c:pt>
                <c:pt idx="1">
                  <c:v>96.505012972492366</c:v>
                </c:pt>
                <c:pt idx="2">
                  <c:v>100.84358443802724</c:v>
                </c:pt>
                <c:pt idx="3">
                  <c:v>101.03097795107539</c:v>
                </c:pt>
              </c:numCache>
            </c:numRef>
          </c:val>
          <c:smooth val="0"/>
        </c:ser>
        <c:dLbls>
          <c:showLegendKey val="0"/>
          <c:showVal val="0"/>
          <c:showCatName val="0"/>
          <c:showSerName val="0"/>
          <c:showPercent val="0"/>
          <c:showBubbleSize val="0"/>
        </c:dLbls>
        <c:marker val="1"/>
        <c:smooth val="0"/>
        <c:axId val="171206144"/>
        <c:axId val="171207680"/>
      </c:lineChart>
      <c:catAx>
        <c:axId val="171206144"/>
        <c:scaling>
          <c:orientation val="minMax"/>
        </c:scaling>
        <c:delete val="0"/>
        <c:axPos val="b"/>
        <c:numFmt formatCode="General" sourceLinked="1"/>
        <c:majorTickMark val="none"/>
        <c:minorTickMark val="none"/>
        <c:tickLblPos val="nextTo"/>
        <c:crossAx val="171207680"/>
        <c:crosses val="autoZero"/>
        <c:auto val="1"/>
        <c:lblAlgn val="ctr"/>
        <c:lblOffset val="100"/>
        <c:noMultiLvlLbl val="0"/>
      </c:catAx>
      <c:valAx>
        <c:axId val="171207680"/>
        <c:scaling>
          <c:orientation val="minMax"/>
          <c:min val="95"/>
        </c:scaling>
        <c:delete val="0"/>
        <c:axPos val="l"/>
        <c:majorGridlines/>
        <c:title>
          <c:tx>
            <c:rich>
              <a:bodyPr rot="-5400000" vert="horz"/>
              <a:lstStyle/>
              <a:p>
                <a:pPr>
                  <a:defRPr/>
                </a:pPr>
                <a:r>
                  <a:rPr lang="en-US"/>
                  <a:t>Index</a:t>
                </a:r>
              </a:p>
            </c:rich>
          </c:tx>
          <c:layout>
            <c:manualLayout>
              <c:xMode val="edge"/>
              <c:yMode val="edge"/>
              <c:x val="3.3333333333333333E-2"/>
              <c:y val="0.24002734033245846"/>
            </c:manualLayout>
          </c:layout>
          <c:overlay val="0"/>
        </c:title>
        <c:numFmt formatCode="General" sourceLinked="1"/>
        <c:majorTickMark val="none"/>
        <c:minorTickMark val="none"/>
        <c:tickLblPos val="high"/>
        <c:spPr>
          <a:ln w="9525">
            <a:noFill/>
          </a:ln>
        </c:spPr>
        <c:crossAx val="171206144"/>
        <c:crosses val="autoZero"/>
        <c:crossBetween val="between"/>
        <c:majorUnit val="5"/>
      </c:valAx>
    </c:plotArea>
    <c:legend>
      <c:legendPos val="b"/>
      <c:layout>
        <c:manualLayout>
          <c:xMode val="edge"/>
          <c:yMode val="edge"/>
          <c:x val="0.12731080489938756"/>
          <c:y val="0.52469524642752985"/>
          <c:w val="0.72593394575678027"/>
          <c:h val="0.10030475357247011"/>
        </c:manualLayout>
      </c:layout>
      <c:overlay val="0"/>
    </c:legend>
    <c:plotVisOnly val="1"/>
    <c:dispBlanksAs val="gap"/>
    <c:showDLblsOverMax val="0"/>
  </c:chart>
  <c:externalData r:id="rId2">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dirty="0" err="1">
                <a:effectLst/>
              </a:rPr>
              <a:t>Andel</a:t>
            </a:r>
            <a:r>
              <a:rPr lang="en-US" sz="1050" b="1" i="0" baseline="0" dirty="0">
                <a:effectLst/>
              </a:rPr>
              <a:t> </a:t>
            </a:r>
            <a:r>
              <a:rPr lang="en-US" sz="1050" b="1" i="0" baseline="0" dirty="0" err="1">
                <a:effectLst/>
              </a:rPr>
              <a:t>av</a:t>
            </a:r>
            <a:r>
              <a:rPr lang="en-US" sz="1050" b="1" i="0" baseline="0" dirty="0">
                <a:effectLst/>
              </a:rPr>
              <a:t> </a:t>
            </a:r>
            <a:r>
              <a:rPr lang="en-US" sz="1050" b="1" i="0" baseline="0" dirty="0" err="1" smtClean="0">
                <a:effectLst/>
              </a:rPr>
              <a:t>intäkter</a:t>
            </a:r>
            <a:r>
              <a:rPr lang="en-US" sz="1050" b="1" i="0" baseline="0" dirty="0" smtClean="0">
                <a:effectLst/>
              </a:rPr>
              <a:t> - </a:t>
            </a:r>
            <a:r>
              <a:rPr lang="en-US" sz="1050" b="1" i="0" baseline="0" dirty="0" err="1">
                <a:effectLst/>
              </a:rPr>
              <a:t>uppdelat</a:t>
            </a:r>
            <a:r>
              <a:rPr lang="en-US" sz="1050" b="1" i="0" baseline="0" dirty="0">
                <a:effectLst/>
              </a:rPr>
              <a:t> </a:t>
            </a:r>
            <a:r>
              <a:rPr lang="en-US" sz="1050" b="1" i="0" baseline="0" dirty="0" err="1">
                <a:effectLst/>
              </a:rPr>
              <a:t>på</a:t>
            </a:r>
            <a:r>
              <a:rPr lang="en-US" sz="1050" b="1" i="0" baseline="0" dirty="0">
                <a:effectLst/>
              </a:rPr>
              <a:t> </a:t>
            </a:r>
            <a:r>
              <a:rPr lang="en-US" sz="1050" b="1" i="0" baseline="0" dirty="0" err="1">
                <a:effectLst/>
              </a:rPr>
              <a:t>typ</a:t>
            </a:r>
            <a:r>
              <a:rPr lang="en-US" sz="1050" b="1" i="0" baseline="0" dirty="0">
                <a:effectLst/>
              </a:rPr>
              <a:t> </a:t>
            </a:r>
            <a:r>
              <a:rPr lang="en-US" sz="1050" b="1" i="0" baseline="0" dirty="0" err="1">
                <a:effectLst/>
              </a:rPr>
              <a:t>av</a:t>
            </a:r>
            <a:r>
              <a:rPr lang="en-US" sz="1050" b="1" i="0" baseline="0" dirty="0">
                <a:effectLst/>
              </a:rPr>
              <a:t> </a:t>
            </a:r>
            <a:r>
              <a:rPr lang="en-US" sz="1050" b="1" i="0" baseline="0" dirty="0" err="1">
                <a:effectLst/>
              </a:rPr>
              <a:t>kostnad</a:t>
            </a:r>
            <a:endParaRPr lang="sv-SE" sz="1050" dirty="0">
              <a:effectLst/>
            </a:endParaRPr>
          </a:p>
        </c:rich>
      </c:tx>
      <c:layout/>
      <c:overlay val="0"/>
    </c:title>
    <c:autoTitleDeleted val="0"/>
    <c:plotArea>
      <c:layout>
        <c:manualLayout>
          <c:layoutTarget val="inner"/>
          <c:xMode val="edge"/>
          <c:yMode val="edge"/>
          <c:x val="8.7499999999999994E-2"/>
          <c:y val="0.11608814523184602"/>
          <c:w val="0.82142825896762905"/>
          <c:h val="0.28483121901428987"/>
        </c:manualLayout>
      </c:layout>
      <c:lineChart>
        <c:grouping val="standard"/>
        <c:varyColors val="0"/>
        <c:ser>
          <c:idx val="0"/>
          <c:order val="0"/>
          <c:tx>
            <c:strRef>
              <c:f>'Jessica Grafer'!$CL$29</c:f>
              <c:strCache>
                <c:ptCount val="1"/>
                <c:pt idx="0">
                  <c:v>Administrativa Kostnader</c:v>
                </c:pt>
              </c:strCache>
            </c:strRef>
          </c:tx>
          <c:spPr>
            <a:ln>
              <a:solidFill>
                <a:schemeClr val="tx2"/>
              </a:solidFill>
            </a:ln>
          </c:spPr>
          <c:marker>
            <c:symbol val="none"/>
          </c:marker>
          <c:dLbls>
            <c:dLbl>
              <c:idx val="3"/>
              <c:layout>
                <c:manualLayout>
                  <c:x val="-2.777777777777676E-3"/>
                  <c:y val="-3.7037037037037035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Grafer'!$CM$28:$CP$28</c:f>
              <c:numCache>
                <c:formatCode>General</c:formatCode>
                <c:ptCount val="4"/>
                <c:pt idx="0">
                  <c:v>2007</c:v>
                </c:pt>
                <c:pt idx="1">
                  <c:v>2008</c:v>
                </c:pt>
                <c:pt idx="2">
                  <c:v>2009</c:v>
                </c:pt>
                <c:pt idx="3">
                  <c:v>2010</c:v>
                </c:pt>
              </c:numCache>
            </c:numRef>
          </c:cat>
          <c:val>
            <c:numRef>
              <c:f>'Jessica Grafer'!$CM$29:$CP$29</c:f>
              <c:numCache>
                <c:formatCode>0</c:formatCode>
                <c:ptCount val="4"/>
                <c:pt idx="0" formatCode="General">
                  <c:v>100</c:v>
                </c:pt>
                <c:pt idx="1">
                  <c:v>85.416242956239813</c:v>
                </c:pt>
                <c:pt idx="2">
                  <c:v>83.654212209288985</c:v>
                </c:pt>
                <c:pt idx="3">
                  <c:v>87.546671848459397</c:v>
                </c:pt>
              </c:numCache>
            </c:numRef>
          </c:val>
          <c:smooth val="0"/>
        </c:ser>
        <c:ser>
          <c:idx val="1"/>
          <c:order val="1"/>
          <c:tx>
            <c:strRef>
              <c:f>'Jessica Grafer'!$CL$30</c:f>
              <c:strCache>
                <c:ptCount val="1"/>
                <c:pt idx="0">
                  <c:v>Indirekta Produktionskostnader</c:v>
                </c:pt>
              </c:strCache>
            </c:strRef>
          </c:tx>
          <c:spPr>
            <a:ln>
              <a:solidFill>
                <a:schemeClr val="accent2"/>
              </a:solidFill>
            </a:ln>
          </c:spPr>
          <c:marker>
            <c:symbol val="none"/>
          </c:marker>
          <c:dLbls>
            <c:dLbl>
              <c:idx val="3"/>
              <c:layout>
                <c:manualLayout>
                  <c:x val="1.0185067526415994E-16"/>
                  <c:y val="4.6296296296296294E-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Grafer'!$CM$28:$CP$28</c:f>
              <c:numCache>
                <c:formatCode>General</c:formatCode>
                <c:ptCount val="4"/>
                <c:pt idx="0">
                  <c:v>2007</c:v>
                </c:pt>
                <c:pt idx="1">
                  <c:v>2008</c:v>
                </c:pt>
                <c:pt idx="2">
                  <c:v>2009</c:v>
                </c:pt>
                <c:pt idx="3">
                  <c:v>2010</c:v>
                </c:pt>
              </c:numCache>
            </c:numRef>
          </c:cat>
          <c:val>
            <c:numRef>
              <c:f>'Jessica Grafer'!$CM$30:$CP$30</c:f>
              <c:numCache>
                <c:formatCode>0</c:formatCode>
                <c:ptCount val="4"/>
                <c:pt idx="0" formatCode="General">
                  <c:v>100</c:v>
                </c:pt>
                <c:pt idx="1">
                  <c:v>92.42092576019742</c:v>
                </c:pt>
                <c:pt idx="2">
                  <c:v>93.79400553764205</c:v>
                </c:pt>
                <c:pt idx="3">
                  <c:v>85.943754643607505</c:v>
                </c:pt>
              </c:numCache>
            </c:numRef>
          </c:val>
          <c:smooth val="0"/>
        </c:ser>
        <c:ser>
          <c:idx val="2"/>
          <c:order val="2"/>
          <c:tx>
            <c:strRef>
              <c:f>'Jessica Grafer'!$CL$31</c:f>
              <c:strCache>
                <c:ptCount val="1"/>
                <c:pt idx="0">
                  <c:v>Administrativa- och Indirekta Produktionskostnader</c:v>
                </c:pt>
              </c:strCache>
            </c:strRef>
          </c:tx>
          <c:spPr>
            <a:ln>
              <a:solidFill>
                <a:srgbClr val="00B0F0"/>
              </a:solidFill>
            </a:ln>
          </c:spPr>
          <c:marker>
            <c:symbol val="none"/>
          </c:marker>
          <c:dLbls>
            <c:dLbl>
              <c:idx val="3"/>
              <c:delete val="1"/>
            </c:dLbl>
            <c:showLegendKey val="0"/>
            <c:showVal val="1"/>
            <c:showCatName val="0"/>
            <c:showSerName val="0"/>
            <c:showPercent val="0"/>
            <c:showBubbleSize val="0"/>
            <c:showLeaderLines val="0"/>
          </c:dLbls>
          <c:cat>
            <c:numRef>
              <c:f>'Jessica Grafer'!$CM$28:$CP$28</c:f>
              <c:numCache>
                <c:formatCode>General</c:formatCode>
                <c:ptCount val="4"/>
                <c:pt idx="0">
                  <c:v>2007</c:v>
                </c:pt>
                <c:pt idx="1">
                  <c:v>2008</c:v>
                </c:pt>
                <c:pt idx="2">
                  <c:v>2009</c:v>
                </c:pt>
                <c:pt idx="3">
                  <c:v>2010</c:v>
                </c:pt>
              </c:numCache>
            </c:numRef>
          </c:cat>
          <c:val>
            <c:numRef>
              <c:f>'Jessica Grafer'!$CM$31:$CP$31</c:f>
              <c:numCache>
                <c:formatCode>0</c:formatCode>
                <c:ptCount val="4"/>
                <c:pt idx="0" formatCode="General">
                  <c:v>100</c:v>
                </c:pt>
                <c:pt idx="1">
                  <c:v>88.56804842247719</c:v>
                </c:pt>
                <c:pt idx="2">
                  <c:v>88.216682335811214</c:v>
                </c:pt>
                <c:pt idx="3">
                  <c:v>86.825428167685757</c:v>
                </c:pt>
              </c:numCache>
            </c:numRef>
          </c:val>
          <c:smooth val="0"/>
        </c:ser>
        <c:dLbls>
          <c:showLegendKey val="0"/>
          <c:showVal val="0"/>
          <c:showCatName val="0"/>
          <c:showSerName val="0"/>
          <c:showPercent val="0"/>
          <c:showBubbleSize val="0"/>
        </c:dLbls>
        <c:marker val="1"/>
        <c:smooth val="0"/>
        <c:axId val="177699456"/>
        <c:axId val="177713536"/>
      </c:lineChart>
      <c:catAx>
        <c:axId val="177699456"/>
        <c:scaling>
          <c:orientation val="minMax"/>
        </c:scaling>
        <c:delete val="0"/>
        <c:axPos val="b"/>
        <c:numFmt formatCode="General" sourceLinked="1"/>
        <c:majorTickMark val="none"/>
        <c:minorTickMark val="none"/>
        <c:tickLblPos val="nextTo"/>
        <c:crossAx val="177713536"/>
        <c:crosses val="autoZero"/>
        <c:auto val="1"/>
        <c:lblAlgn val="ctr"/>
        <c:lblOffset val="100"/>
        <c:noMultiLvlLbl val="0"/>
      </c:catAx>
      <c:valAx>
        <c:axId val="177713536"/>
        <c:scaling>
          <c:orientation val="minMax"/>
          <c:max val="105"/>
          <c:min val="80"/>
        </c:scaling>
        <c:delete val="0"/>
        <c:axPos val="l"/>
        <c:majorGridlines/>
        <c:title>
          <c:tx>
            <c:rich>
              <a:bodyPr rot="-5400000" vert="horz"/>
              <a:lstStyle/>
              <a:p>
                <a:pPr>
                  <a:defRPr/>
                </a:pPr>
                <a:r>
                  <a:rPr lang="sv-SE" dirty="0" smtClean="0"/>
                  <a:t>Index</a:t>
                </a:r>
              </a:p>
            </c:rich>
          </c:tx>
          <c:layout>
            <c:manualLayout>
              <c:xMode val="edge"/>
              <c:yMode val="edge"/>
              <c:x val="3.3333333333333333E-2"/>
              <c:y val="0.18415172061825605"/>
            </c:manualLayout>
          </c:layout>
          <c:overlay val="0"/>
          <c:spPr>
            <a:noFill/>
          </c:spPr>
        </c:title>
        <c:numFmt formatCode="General" sourceLinked="1"/>
        <c:majorTickMark val="none"/>
        <c:minorTickMark val="none"/>
        <c:tickLblPos val="high"/>
        <c:spPr>
          <a:ln w="9525">
            <a:noFill/>
          </a:ln>
        </c:spPr>
        <c:crossAx val="177699456"/>
        <c:crosses val="autoZero"/>
        <c:crossBetween val="between"/>
      </c:valAx>
    </c:plotArea>
    <c:legend>
      <c:legendPos val="b"/>
      <c:layout>
        <c:manualLayout>
          <c:xMode val="edge"/>
          <c:yMode val="edge"/>
          <c:x val="0.10933858267716537"/>
          <c:y val="0.48727435112277634"/>
          <c:w val="0.77021172353455825"/>
          <c:h val="0.15624416739574221"/>
        </c:manualLayout>
      </c:layout>
      <c:overlay val="0"/>
    </c:legend>
    <c:plotVisOnly val="1"/>
    <c:dispBlanksAs val="gap"/>
    <c:showDLblsOverMax val="0"/>
  </c:chart>
  <c:externalData r:id="rId2">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dirty="0" err="1" smtClean="0">
                <a:effectLst/>
              </a:rPr>
              <a:t>Administrativa</a:t>
            </a:r>
            <a:r>
              <a:rPr lang="en-US" sz="1050" b="1" i="0" baseline="0" dirty="0" smtClean="0">
                <a:effectLst/>
              </a:rPr>
              <a:t>- </a:t>
            </a:r>
            <a:r>
              <a:rPr lang="en-US" sz="1050" b="1" i="0" baseline="0" dirty="0" err="1">
                <a:effectLst/>
              </a:rPr>
              <a:t>och</a:t>
            </a:r>
            <a:r>
              <a:rPr lang="en-US" sz="1050" b="1" i="0" baseline="0" dirty="0">
                <a:effectLst/>
              </a:rPr>
              <a:t> </a:t>
            </a:r>
            <a:r>
              <a:rPr lang="en-US" sz="1050" b="1" i="0" baseline="0" dirty="0" err="1">
                <a:effectLst/>
              </a:rPr>
              <a:t>Indirekta</a:t>
            </a:r>
            <a:r>
              <a:rPr lang="en-US" sz="1050" b="1" i="0" baseline="0" dirty="0">
                <a:effectLst/>
              </a:rPr>
              <a:t> </a:t>
            </a:r>
            <a:r>
              <a:rPr lang="en-US" sz="1050" b="1" i="0" baseline="0" dirty="0" err="1">
                <a:effectLst/>
              </a:rPr>
              <a:t>Produktionskostnader</a:t>
            </a:r>
            <a:r>
              <a:rPr lang="en-US" sz="1050" b="1" i="0" baseline="0" dirty="0">
                <a:effectLst/>
              </a:rPr>
              <a:t> </a:t>
            </a:r>
            <a:endParaRPr lang="sv-SE" sz="1050" dirty="0">
              <a:effectLst/>
            </a:endParaRPr>
          </a:p>
        </c:rich>
      </c:tx>
      <c:layout>
        <c:manualLayout>
          <c:xMode val="edge"/>
          <c:yMode val="edge"/>
          <c:x val="0.15049635236601228"/>
          <c:y val="2.6696329254727477E-2"/>
        </c:manualLayout>
      </c:layout>
      <c:overlay val="0"/>
    </c:title>
    <c:autoTitleDeleted val="0"/>
    <c:plotArea>
      <c:layout/>
      <c:lineChart>
        <c:grouping val="standard"/>
        <c:varyColors val="0"/>
        <c:ser>
          <c:idx val="0"/>
          <c:order val="0"/>
          <c:tx>
            <c:strRef>
              <c:f>'Jessica Grafer'!$CY$3</c:f>
              <c:strCache>
                <c:ptCount val="1"/>
                <c:pt idx="0">
                  <c:v>KPI 1 : Andel av Intäkter</c:v>
                </c:pt>
              </c:strCache>
            </c:strRef>
          </c:tx>
          <c:marker>
            <c:symbol val="none"/>
          </c:marker>
          <c:dLbls>
            <c:showLegendKey val="0"/>
            <c:showVal val="1"/>
            <c:showCatName val="0"/>
            <c:showSerName val="0"/>
            <c:showPercent val="0"/>
            <c:showBubbleSize val="0"/>
            <c:showLeaderLines val="0"/>
          </c:dLbls>
          <c:cat>
            <c:numRef>
              <c:f>'Jessica Grafer'!$CZ$2:$DC$2</c:f>
              <c:numCache>
                <c:formatCode>General</c:formatCode>
                <c:ptCount val="4"/>
                <c:pt idx="0">
                  <c:v>2007</c:v>
                </c:pt>
                <c:pt idx="1">
                  <c:v>2008</c:v>
                </c:pt>
                <c:pt idx="2">
                  <c:v>2009</c:v>
                </c:pt>
                <c:pt idx="3">
                  <c:v>2010</c:v>
                </c:pt>
              </c:numCache>
            </c:numRef>
          </c:cat>
          <c:val>
            <c:numRef>
              <c:f>'Jessica Grafer'!$CZ$3:$DC$3</c:f>
              <c:numCache>
                <c:formatCode>General</c:formatCode>
                <c:ptCount val="4"/>
                <c:pt idx="1">
                  <c:v>100</c:v>
                </c:pt>
                <c:pt idx="2" formatCode="0">
                  <c:v>93.83755533951944</c:v>
                </c:pt>
                <c:pt idx="3" formatCode="0">
                  <c:v>70.339555795347337</c:v>
                </c:pt>
              </c:numCache>
            </c:numRef>
          </c:val>
          <c:smooth val="0"/>
        </c:ser>
        <c:ser>
          <c:idx val="1"/>
          <c:order val="1"/>
          <c:tx>
            <c:strRef>
              <c:f>'Jessica Grafer'!$CY$4</c:f>
              <c:strCache>
                <c:ptCount val="1"/>
                <c:pt idx="0">
                  <c:v>KPI 2 : Förändring i Absoluta tal</c:v>
                </c:pt>
              </c:strCache>
            </c:strRef>
          </c:tx>
          <c:spPr>
            <a:ln>
              <a:solidFill>
                <a:schemeClr val="accent2"/>
              </a:solidFill>
            </a:ln>
          </c:spPr>
          <c:marker>
            <c:symbol val="none"/>
          </c:marker>
          <c:dLbls>
            <c:dLbl>
              <c:idx val="1"/>
              <c:layout/>
              <c:showLegendKey val="0"/>
              <c:showVal val="1"/>
              <c:showCatName val="0"/>
              <c:showSerName val="0"/>
              <c:showPercent val="0"/>
              <c:showBubbleSize val="0"/>
            </c:dLbl>
            <c:dLbl>
              <c:idx val="2"/>
              <c:layout/>
              <c:showLegendKey val="0"/>
              <c:showVal val="1"/>
              <c:showCatName val="0"/>
              <c:showSerName val="0"/>
              <c:showPercent val="0"/>
              <c:showBubbleSize val="0"/>
            </c:dLbl>
            <c:dLbl>
              <c:idx val="3"/>
              <c:layout/>
              <c:showLegendKey val="0"/>
              <c:showVal val="1"/>
              <c:showCatName val="0"/>
              <c:showSerName val="0"/>
              <c:showPercent val="0"/>
              <c:showBubbleSize val="0"/>
            </c:dLbl>
            <c:showLegendKey val="0"/>
            <c:showVal val="0"/>
            <c:showCatName val="0"/>
            <c:showSerName val="0"/>
            <c:showPercent val="0"/>
            <c:showBubbleSize val="0"/>
          </c:dLbls>
          <c:cat>
            <c:numRef>
              <c:f>'Jessica Grafer'!$CZ$2:$DC$2</c:f>
              <c:numCache>
                <c:formatCode>General</c:formatCode>
                <c:ptCount val="4"/>
                <c:pt idx="0">
                  <c:v>2007</c:v>
                </c:pt>
                <c:pt idx="1">
                  <c:v>2008</c:v>
                </c:pt>
                <c:pt idx="2">
                  <c:v>2009</c:v>
                </c:pt>
                <c:pt idx="3">
                  <c:v>2010</c:v>
                </c:pt>
              </c:numCache>
            </c:numRef>
          </c:cat>
          <c:val>
            <c:numRef>
              <c:f>'Jessica Grafer'!$CZ$4:$DC$4</c:f>
              <c:numCache>
                <c:formatCode>General</c:formatCode>
                <c:ptCount val="4"/>
                <c:pt idx="1">
                  <c:v>100</c:v>
                </c:pt>
                <c:pt idx="2" formatCode="0">
                  <c:v>76.424897659284142</c:v>
                </c:pt>
                <c:pt idx="3" formatCode="0">
                  <c:v>58.696336727196382</c:v>
                </c:pt>
              </c:numCache>
            </c:numRef>
          </c:val>
          <c:smooth val="0"/>
        </c:ser>
        <c:dLbls>
          <c:showLegendKey val="0"/>
          <c:showVal val="0"/>
          <c:showCatName val="0"/>
          <c:showSerName val="0"/>
          <c:showPercent val="0"/>
          <c:showBubbleSize val="0"/>
        </c:dLbls>
        <c:marker val="1"/>
        <c:smooth val="0"/>
        <c:axId val="178129152"/>
        <c:axId val="178151424"/>
      </c:lineChart>
      <c:catAx>
        <c:axId val="178129152"/>
        <c:scaling>
          <c:orientation val="minMax"/>
        </c:scaling>
        <c:delete val="0"/>
        <c:axPos val="b"/>
        <c:numFmt formatCode="General" sourceLinked="1"/>
        <c:majorTickMark val="none"/>
        <c:minorTickMark val="none"/>
        <c:tickLblPos val="nextTo"/>
        <c:crossAx val="178151424"/>
        <c:crosses val="autoZero"/>
        <c:auto val="1"/>
        <c:lblAlgn val="ctr"/>
        <c:lblOffset val="100"/>
        <c:noMultiLvlLbl val="0"/>
      </c:catAx>
      <c:valAx>
        <c:axId val="178151424"/>
        <c:scaling>
          <c:orientation val="minMax"/>
          <c:max val="110"/>
          <c:min val="50"/>
        </c:scaling>
        <c:delete val="0"/>
        <c:axPos val="l"/>
        <c:majorGridlines/>
        <c:title>
          <c:tx>
            <c:rich>
              <a:bodyPr rot="-5400000" vert="horz"/>
              <a:lstStyle/>
              <a:p>
                <a:pPr>
                  <a:defRPr/>
                </a:pPr>
                <a:r>
                  <a:rPr lang="en-US"/>
                  <a:t>Index</a:t>
                </a:r>
              </a:p>
            </c:rich>
          </c:tx>
          <c:layout/>
          <c:overlay val="0"/>
        </c:title>
        <c:numFmt formatCode="General" sourceLinked="1"/>
        <c:majorTickMark val="none"/>
        <c:minorTickMark val="none"/>
        <c:tickLblPos val="high"/>
        <c:spPr>
          <a:ln w="9525">
            <a:noFill/>
          </a:ln>
        </c:spPr>
        <c:crossAx val="178129152"/>
        <c:crosses val="autoZero"/>
        <c:crossBetween val="between"/>
        <c:majorUnit val="20"/>
      </c:valAx>
    </c:plotArea>
    <c:legend>
      <c:legendPos val="b"/>
      <c:layout/>
      <c:overlay val="0"/>
    </c:legend>
    <c:plotVisOnly val="1"/>
    <c:dispBlanksAs val="gap"/>
    <c:showDLblsOverMax val="0"/>
  </c:chart>
  <c:externalData r:id="rId2">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dirty="0" err="1">
                <a:effectLst/>
              </a:rPr>
              <a:t>Andel</a:t>
            </a:r>
            <a:r>
              <a:rPr lang="en-US" sz="1050" b="1" i="0" baseline="0" dirty="0">
                <a:effectLst/>
              </a:rPr>
              <a:t> </a:t>
            </a:r>
            <a:r>
              <a:rPr lang="en-US" sz="1050" b="1" i="0" baseline="0" dirty="0" err="1">
                <a:effectLst/>
              </a:rPr>
              <a:t>av</a:t>
            </a:r>
            <a:r>
              <a:rPr lang="en-US" sz="1050" b="1" i="0" baseline="0" dirty="0">
                <a:effectLst/>
              </a:rPr>
              <a:t> </a:t>
            </a:r>
            <a:r>
              <a:rPr lang="en-US" sz="1050" b="1" i="0" baseline="0" dirty="0" err="1" smtClean="0">
                <a:effectLst/>
              </a:rPr>
              <a:t>intäkter</a:t>
            </a:r>
            <a:r>
              <a:rPr lang="en-US" sz="1050" b="1" i="0" baseline="0" dirty="0" smtClean="0">
                <a:effectLst/>
              </a:rPr>
              <a:t> - </a:t>
            </a:r>
            <a:r>
              <a:rPr lang="en-US" sz="1050" b="1" i="0" baseline="0" dirty="0" err="1">
                <a:effectLst/>
              </a:rPr>
              <a:t>uppdelat</a:t>
            </a:r>
            <a:r>
              <a:rPr lang="en-US" sz="1050" b="1" i="0" baseline="0" dirty="0">
                <a:effectLst/>
              </a:rPr>
              <a:t> </a:t>
            </a:r>
            <a:r>
              <a:rPr lang="en-US" sz="1050" b="1" i="0" baseline="0" dirty="0" err="1">
                <a:effectLst/>
              </a:rPr>
              <a:t>på</a:t>
            </a:r>
            <a:r>
              <a:rPr lang="en-US" sz="1050" b="1" i="0" baseline="0" dirty="0">
                <a:effectLst/>
              </a:rPr>
              <a:t> </a:t>
            </a:r>
            <a:r>
              <a:rPr lang="en-US" sz="1050" b="1" i="0" baseline="0" dirty="0" err="1">
                <a:effectLst/>
              </a:rPr>
              <a:t>typ</a:t>
            </a:r>
            <a:r>
              <a:rPr lang="en-US" sz="1050" b="1" i="0" baseline="0" dirty="0">
                <a:effectLst/>
              </a:rPr>
              <a:t> </a:t>
            </a:r>
            <a:r>
              <a:rPr lang="en-US" sz="1050" b="1" i="0" baseline="0" dirty="0" err="1">
                <a:effectLst/>
              </a:rPr>
              <a:t>av</a:t>
            </a:r>
            <a:r>
              <a:rPr lang="en-US" sz="1050" b="1" i="0" baseline="0" dirty="0">
                <a:effectLst/>
              </a:rPr>
              <a:t> </a:t>
            </a:r>
            <a:r>
              <a:rPr lang="en-US" sz="1050" b="1" i="0" baseline="0" dirty="0" err="1">
                <a:effectLst/>
              </a:rPr>
              <a:t>kostnad</a:t>
            </a:r>
            <a:endParaRPr lang="sv-SE" sz="1050" dirty="0">
              <a:effectLst/>
            </a:endParaRPr>
          </a:p>
        </c:rich>
      </c:tx>
      <c:layout/>
      <c:overlay val="0"/>
    </c:title>
    <c:autoTitleDeleted val="0"/>
    <c:plotArea>
      <c:layout>
        <c:manualLayout>
          <c:layoutTarget val="inner"/>
          <c:xMode val="edge"/>
          <c:yMode val="edge"/>
          <c:x val="8.1944444444444445E-2"/>
          <c:y val="0.10682888597258676"/>
          <c:w val="0.82698381452318459"/>
          <c:h val="0.25242381160688249"/>
        </c:manualLayout>
      </c:layout>
      <c:lineChart>
        <c:grouping val="standard"/>
        <c:varyColors val="0"/>
        <c:ser>
          <c:idx val="0"/>
          <c:order val="0"/>
          <c:tx>
            <c:strRef>
              <c:f>'Jessica Grafer'!$CX$29</c:f>
              <c:strCache>
                <c:ptCount val="1"/>
                <c:pt idx="0">
                  <c:v>Administrativa Kostnader</c:v>
                </c:pt>
              </c:strCache>
            </c:strRef>
          </c:tx>
          <c:spPr>
            <a:ln>
              <a:solidFill>
                <a:schemeClr val="tx2"/>
              </a:solidFill>
            </a:ln>
          </c:spPr>
          <c:marker>
            <c:symbol val="none"/>
          </c:marker>
          <c:dLbls>
            <c:dLbl>
              <c:idx val="1"/>
              <c:delete val="1"/>
            </c:dLbl>
            <c:showLegendKey val="0"/>
            <c:showVal val="1"/>
            <c:showCatName val="0"/>
            <c:showSerName val="0"/>
            <c:showPercent val="0"/>
            <c:showBubbleSize val="0"/>
            <c:showLeaderLines val="0"/>
          </c:dLbls>
          <c:cat>
            <c:numRef>
              <c:f>'Jessica Grafer'!$CY$28:$DB$28</c:f>
              <c:numCache>
                <c:formatCode>General</c:formatCode>
                <c:ptCount val="4"/>
                <c:pt idx="0">
                  <c:v>2007</c:v>
                </c:pt>
                <c:pt idx="1">
                  <c:v>2008</c:v>
                </c:pt>
                <c:pt idx="2">
                  <c:v>2009</c:v>
                </c:pt>
                <c:pt idx="3">
                  <c:v>2010</c:v>
                </c:pt>
              </c:numCache>
            </c:numRef>
          </c:cat>
          <c:val>
            <c:numRef>
              <c:f>'Jessica Grafer'!$CY$29:$DB$29</c:f>
              <c:numCache>
                <c:formatCode>General</c:formatCode>
                <c:ptCount val="4"/>
                <c:pt idx="1">
                  <c:v>100</c:v>
                </c:pt>
                <c:pt idx="2" formatCode="0">
                  <c:v>123.60496630225055</c:v>
                </c:pt>
                <c:pt idx="3" formatCode="0">
                  <c:v>105.7394412046978</c:v>
                </c:pt>
              </c:numCache>
            </c:numRef>
          </c:val>
          <c:smooth val="0"/>
        </c:ser>
        <c:ser>
          <c:idx val="1"/>
          <c:order val="1"/>
          <c:tx>
            <c:strRef>
              <c:f>'Jessica Grafer'!$CX$30</c:f>
              <c:strCache>
                <c:ptCount val="1"/>
                <c:pt idx="0">
                  <c:v>Indirekta Produktionskostnader</c:v>
                </c:pt>
              </c:strCache>
            </c:strRef>
          </c:tx>
          <c:spPr>
            <a:ln>
              <a:solidFill>
                <a:schemeClr val="accent2"/>
              </a:solidFill>
            </a:ln>
          </c:spPr>
          <c:marker>
            <c:symbol val="none"/>
          </c:marker>
          <c:dLbls>
            <c:dLbl>
              <c:idx val="1"/>
              <c:delete val="1"/>
            </c:dLbl>
            <c:showLegendKey val="0"/>
            <c:showVal val="1"/>
            <c:showCatName val="0"/>
            <c:showSerName val="0"/>
            <c:showPercent val="0"/>
            <c:showBubbleSize val="0"/>
            <c:showLeaderLines val="0"/>
          </c:dLbls>
          <c:cat>
            <c:numRef>
              <c:f>'Jessica Grafer'!$CY$28:$DB$28</c:f>
              <c:numCache>
                <c:formatCode>General</c:formatCode>
                <c:ptCount val="4"/>
                <c:pt idx="0">
                  <c:v>2007</c:v>
                </c:pt>
                <c:pt idx="1">
                  <c:v>2008</c:v>
                </c:pt>
                <c:pt idx="2">
                  <c:v>2009</c:v>
                </c:pt>
                <c:pt idx="3">
                  <c:v>2010</c:v>
                </c:pt>
              </c:numCache>
            </c:numRef>
          </c:cat>
          <c:val>
            <c:numRef>
              <c:f>'Jessica Grafer'!$CY$30:$DB$30</c:f>
              <c:numCache>
                <c:formatCode>General</c:formatCode>
                <c:ptCount val="4"/>
                <c:pt idx="1">
                  <c:v>100</c:v>
                </c:pt>
                <c:pt idx="2" formatCode="0">
                  <c:v>63.78760198207771</c:v>
                </c:pt>
                <c:pt idx="3" formatCode="0">
                  <c:v>34.603666411430147</c:v>
                </c:pt>
              </c:numCache>
            </c:numRef>
          </c:val>
          <c:smooth val="0"/>
        </c:ser>
        <c:ser>
          <c:idx val="2"/>
          <c:order val="2"/>
          <c:tx>
            <c:strRef>
              <c:f>'Jessica Grafer'!$CX$31</c:f>
              <c:strCache>
                <c:ptCount val="1"/>
                <c:pt idx="0">
                  <c:v>Administrativa- och Indirekta Produktionskostnader</c:v>
                </c:pt>
              </c:strCache>
            </c:strRef>
          </c:tx>
          <c:spPr>
            <a:ln>
              <a:solidFill>
                <a:schemeClr val="accent3"/>
              </a:solidFill>
            </a:ln>
          </c:spPr>
          <c:marker>
            <c:symbol val="none"/>
          </c:marker>
          <c:dLbls>
            <c:dLbl>
              <c:idx val="1"/>
              <c:layout>
                <c:manualLayout>
                  <c:x val="-3.888888888888889E-2"/>
                  <c:y val="-3.2407407407407406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Grafer'!$CY$28:$DB$28</c:f>
              <c:numCache>
                <c:formatCode>General</c:formatCode>
                <c:ptCount val="4"/>
                <c:pt idx="0">
                  <c:v>2007</c:v>
                </c:pt>
                <c:pt idx="1">
                  <c:v>2008</c:v>
                </c:pt>
                <c:pt idx="2">
                  <c:v>2009</c:v>
                </c:pt>
                <c:pt idx="3">
                  <c:v>2010</c:v>
                </c:pt>
              </c:numCache>
            </c:numRef>
          </c:cat>
          <c:val>
            <c:numRef>
              <c:f>'Jessica Grafer'!$CY$31:$DB$31</c:f>
              <c:numCache>
                <c:formatCode>General</c:formatCode>
                <c:ptCount val="4"/>
                <c:pt idx="1">
                  <c:v>100</c:v>
                </c:pt>
                <c:pt idx="2" formatCode="0">
                  <c:v>93.83755533951944</c:v>
                </c:pt>
                <c:pt idx="3" formatCode="0">
                  <c:v>70.339555795347337</c:v>
                </c:pt>
              </c:numCache>
            </c:numRef>
          </c:val>
          <c:smooth val="0"/>
        </c:ser>
        <c:dLbls>
          <c:showLegendKey val="0"/>
          <c:showVal val="0"/>
          <c:showCatName val="0"/>
          <c:showSerName val="0"/>
          <c:showPercent val="0"/>
          <c:showBubbleSize val="0"/>
        </c:dLbls>
        <c:marker val="1"/>
        <c:smooth val="0"/>
        <c:axId val="178191360"/>
        <c:axId val="178209536"/>
      </c:lineChart>
      <c:catAx>
        <c:axId val="178191360"/>
        <c:scaling>
          <c:orientation val="minMax"/>
        </c:scaling>
        <c:delete val="0"/>
        <c:axPos val="b"/>
        <c:numFmt formatCode="General" sourceLinked="1"/>
        <c:majorTickMark val="none"/>
        <c:minorTickMark val="none"/>
        <c:tickLblPos val="nextTo"/>
        <c:crossAx val="178209536"/>
        <c:crosses val="autoZero"/>
        <c:auto val="1"/>
        <c:lblAlgn val="ctr"/>
        <c:lblOffset val="100"/>
        <c:noMultiLvlLbl val="0"/>
      </c:catAx>
      <c:valAx>
        <c:axId val="178209536"/>
        <c:scaling>
          <c:orientation val="minMax"/>
          <c:max val="130"/>
          <c:min val="20"/>
        </c:scaling>
        <c:delete val="0"/>
        <c:axPos val="l"/>
        <c:majorGridlines/>
        <c:title>
          <c:tx>
            <c:rich>
              <a:bodyPr rot="-5400000" vert="horz"/>
              <a:lstStyle/>
              <a:p>
                <a:pPr>
                  <a:defRPr/>
                </a:pPr>
                <a:r>
                  <a:rPr lang="en-US"/>
                  <a:t>Index</a:t>
                </a:r>
              </a:p>
            </c:rich>
          </c:tx>
          <c:layout>
            <c:manualLayout>
              <c:xMode val="edge"/>
              <c:yMode val="edge"/>
              <c:x val="3.3333333333333333E-2"/>
              <c:y val="0.15868875765529308"/>
            </c:manualLayout>
          </c:layout>
          <c:overlay val="0"/>
        </c:title>
        <c:numFmt formatCode="General" sourceLinked="1"/>
        <c:majorTickMark val="none"/>
        <c:minorTickMark val="none"/>
        <c:tickLblPos val="high"/>
        <c:spPr>
          <a:ln w="9525">
            <a:noFill/>
          </a:ln>
        </c:spPr>
        <c:crossAx val="178191360"/>
        <c:crosses val="autoZero"/>
        <c:crossBetween val="between"/>
      </c:valAx>
    </c:plotArea>
    <c:legend>
      <c:legendPos val="b"/>
      <c:layout>
        <c:manualLayout>
          <c:xMode val="edge"/>
          <c:yMode val="edge"/>
          <c:x val="0.10933858267716537"/>
          <c:y val="0.42708916593759111"/>
          <c:w val="0.77021172353455825"/>
          <c:h val="0.16087379702537183"/>
        </c:manualLayout>
      </c:layout>
      <c:overlay val="0"/>
    </c:legend>
    <c:plotVisOnly val="1"/>
    <c:dispBlanksAs val="gap"/>
    <c:showDLblsOverMax val="0"/>
  </c:chart>
  <c:externalData r:id="rId2">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dirty="0" err="1">
                <a:effectLst/>
              </a:rPr>
              <a:t>Förändring</a:t>
            </a:r>
            <a:r>
              <a:rPr lang="en-US" sz="1050" b="1" i="0" baseline="0" dirty="0">
                <a:effectLst/>
              </a:rPr>
              <a:t> </a:t>
            </a:r>
            <a:r>
              <a:rPr lang="en-US" sz="1050" b="1" i="0" baseline="0" dirty="0" err="1">
                <a:effectLst/>
              </a:rPr>
              <a:t>av</a:t>
            </a:r>
            <a:r>
              <a:rPr lang="en-US" sz="1050" b="1" i="0" baseline="0" dirty="0">
                <a:effectLst/>
              </a:rPr>
              <a:t> </a:t>
            </a:r>
            <a:r>
              <a:rPr lang="en-US" sz="1050" b="1" i="0" baseline="0" dirty="0" err="1">
                <a:effectLst/>
              </a:rPr>
              <a:t>Operativa</a:t>
            </a:r>
            <a:r>
              <a:rPr lang="en-US" sz="1050" b="1" i="0" baseline="0" dirty="0">
                <a:effectLst/>
              </a:rPr>
              <a:t> </a:t>
            </a:r>
            <a:r>
              <a:rPr lang="en-US" sz="1050" b="1" i="0" baseline="0" dirty="0" err="1">
                <a:effectLst/>
              </a:rPr>
              <a:t>Kostnader</a:t>
            </a:r>
            <a:r>
              <a:rPr lang="en-US" sz="1050" b="1" i="0" baseline="0" dirty="0">
                <a:effectLst/>
              </a:rPr>
              <a:t> </a:t>
            </a:r>
            <a:r>
              <a:rPr lang="en-US" sz="1050" b="1" i="0" baseline="0" dirty="0" err="1" smtClean="0">
                <a:effectLst/>
              </a:rPr>
              <a:t>och</a:t>
            </a:r>
            <a:r>
              <a:rPr lang="en-US" sz="1050" b="1" i="0" baseline="0" dirty="0" smtClean="0">
                <a:effectLst/>
              </a:rPr>
              <a:t> </a:t>
            </a:r>
            <a:r>
              <a:rPr lang="en-US" sz="1050" b="1" i="0" baseline="0" dirty="0" err="1" smtClean="0">
                <a:effectLst/>
              </a:rPr>
              <a:t>Administrativa</a:t>
            </a:r>
            <a:r>
              <a:rPr lang="en-US" sz="1050" b="1" i="0" baseline="0" dirty="0" smtClean="0">
                <a:effectLst/>
              </a:rPr>
              <a:t>- </a:t>
            </a:r>
            <a:r>
              <a:rPr lang="en-US" sz="1050" b="1" i="0" baseline="0" dirty="0" err="1">
                <a:effectLst/>
              </a:rPr>
              <a:t>och</a:t>
            </a:r>
            <a:r>
              <a:rPr lang="en-US" sz="1050" b="1" i="0" baseline="0" dirty="0">
                <a:effectLst/>
              </a:rPr>
              <a:t> </a:t>
            </a:r>
            <a:r>
              <a:rPr lang="en-US" sz="1050" b="1" i="0" baseline="0" dirty="0" err="1">
                <a:effectLst/>
              </a:rPr>
              <a:t>Indirekta</a:t>
            </a:r>
            <a:r>
              <a:rPr lang="en-US" sz="1050" b="1" i="0" baseline="0" dirty="0">
                <a:effectLst/>
              </a:rPr>
              <a:t> </a:t>
            </a:r>
            <a:r>
              <a:rPr lang="en-US" sz="1050" b="1" i="0" baseline="0" dirty="0" err="1">
                <a:effectLst/>
              </a:rPr>
              <a:t>Produktionskostnader</a:t>
            </a:r>
            <a:r>
              <a:rPr lang="en-US" sz="1050" b="1" i="0" baseline="0" dirty="0">
                <a:effectLst/>
              </a:rPr>
              <a:t> i </a:t>
            </a:r>
            <a:r>
              <a:rPr lang="en-US" sz="1050" b="1" i="0" baseline="0" dirty="0" err="1">
                <a:effectLst/>
              </a:rPr>
              <a:t>absoluta</a:t>
            </a:r>
            <a:r>
              <a:rPr lang="en-US" sz="1050" b="1" i="0" baseline="0" dirty="0">
                <a:effectLst/>
              </a:rPr>
              <a:t> </a:t>
            </a:r>
            <a:r>
              <a:rPr lang="en-US" sz="1050" b="1" i="0" baseline="0" dirty="0" err="1">
                <a:effectLst/>
              </a:rPr>
              <a:t>tal</a:t>
            </a:r>
            <a:endParaRPr lang="sv-SE" sz="1050" dirty="0">
              <a:effectLst/>
            </a:endParaRPr>
          </a:p>
        </c:rich>
      </c:tx>
      <c:layout>
        <c:manualLayout>
          <c:xMode val="edge"/>
          <c:yMode val="edge"/>
          <c:x val="0.10676377952755904"/>
          <c:y val="4.1666666666666664E-2"/>
        </c:manualLayout>
      </c:layout>
      <c:overlay val="0"/>
    </c:title>
    <c:autoTitleDeleted val="0"/>
    <c:plotArea>
      <c:layout>
        <c:manualLayout>
          <c:layoutTarget val="inner"/>
          <c:xMode val="edge"/>
          <c:yMode val="edge"/>
          <c:x val="9.583333333333334E-2"/>
          <c:y val="0.20439814814814813"/>
          <c:w val="0.81031714785651798"/>
          <c:h val="0.19218431029454652"/>
        </c:manualLayout>
      </c:layout>
      <c:lineChart>
        <c:grouping val="standard"/>
        <c:varyColors val="0"/>
        <c:ser>
          <c:idx val="0"/>
          <c:order val="0"/>
          <c:tx>
            <c:strRef>
              <c:f>'Jessica Grafer'!$DA$35</c:f>
              <c:strCache>
                <c:ptCount val="1"/>
                <c:pt idx="0">
                  <c:v>Operativa kostnader</c:v>
                </c:pt>
              </c:strCache>
            </c:strRef>
          </c:tx>
          <c:spPr>
            <a:ln>
              <a:solidFill>
                <a:srgbClr val="C00000"/>
              </a:solidFill>
            </a:ln>
          </c:spPr>
          <c:marker>
            <c:symbol val="none"/>
          </c:marker>
          <c:dLbls>
            <c:showLegendKey val="0"/>
            <c:showVal val="1"/>
            <c:showCatName val="0"/>
            <c:showSerName val="0"/>
            <c:showPercent val="0"/>
            <c:showBubbleSize val="0"/>
            <c:showLeaderLines val="0"/>
          </c:dLbls>
          <c:cat>
            <c:numRef>
              <c:f>'Jessica Grafer'!$DB$34:$DE$34</c:f>
              <c:numCache>
                <c:formatCode>General</c:formatCode>
                <c:ptCount val="4"/>
                <c:pt idx="0">
                  <c:v>2007</c:v>
                </c:pt>
                <c:pt idx="1">
                  <c:v>2008</c:v>
                </c:pt>
                <c:pt idx="2">
                  <c:v>2009</c:v>
                </c:pt>
                <c:pt idx="3">
                  <c:v>2010</c:v>
                </c:pt>
              </c:numCache>
            </c:numRef>
          </c:cat>
          <c:val>
            <c:numRef>
              <c:f>'Jessica Grafer'!$DB$35:$DE$35</c:f>
              <c:numCache>
                <c:formatCode>General</c:formatCode>
                <c:ptCount val="4"/>
                <c:pt idx="1">
                  <c:v>100</c:v>
                </c:pt>
                <c:pt idx="2" formatCode="0">
                  <c:v>90.723516338793317</c:v>
                </c:pt>
                <c:pt idx="3" formatCode="0">
                  <c:v>88.756276236727302</c:v>
                </c:pt>
              </c:numCache>
            </c:numRef>
          </c:val>
          <c:smooth val="0"/>
        </c:ser>
        <c:ser>
          <c:idx val="1"/>
          <c:order val="1"/>
          <c:tx>
            <c:strRef>
              <c:f>'Jessica Grafer'!$DA$36</c:f>
              <c:strCache>
                <c:ptCount val="1"/>
                <c:pt idx="0">
                  <c:v>Administrativa- och Indirekta Produktionskostnader</c:v>
                </c:pt>
              </c:strCache>
            </c:strRef>
          </c:tx>
          <c:spPr>
            <a:ln>
              <a:solidFill>
                <a:schemeClr val="accent3"/>
              </a:solidFill>
            </a:ln>
          </c:spPr>
          <c:marker>
            <c:symbol val="none"/>
          </c:marker>
          <c:dLbls>
            <c:showLegendKey val="0"/>
            <c:showVal val="1"/>
            <c:showCatName val="0"/>
            <c:showSerName val="0"/>
            <c:showPercent val="0"/>
            <c:showBubbleSize val="0"/>
            <c:showLeaderLines val="0"/>
          </c:dLbls>
          <c:cat>
            <c:numRef>
              <c:f>'Jessica Grafer'!$DB$34:$DE$34</c:f>
              <c:numCache>
                <c:formatCode>General</c:formatCode>
                <c:ptCount val="4"/>
                <c:pt idx="0">
                  <c:v>2007</c:v>
                </c:pt>
                <c:pt idx="1">
                  <c:v>2008</c:v>
                </c:pt>
                <c:pt idx="2">
                  <c:v>2009</c:v>
                </c:pt>
                <c:pt idx="3">
                  <c:v>2010</c:v>
                </c:pt>
              </c:numCache>
            </c:numRef>
          </c:cat>
          <c:val>
            <c:numRef>
              <c:f>'Jessica Grafer'!$DB$36:$DE$36</c:f>
              <c:numCache>
                <c:formatCode>General</c:formatCode>
                <c:ptCount val="4"/>
                <c:pt idx="1">
                  <c:v>100</c:v>
                </c:pt>
                <c:pt idx="2" formatCode="0">
                  <c:v>76.424897659284142</c:v>
                </c:pt>
                <c:pt idx="3" formatCode="0">
                  <c:v>58.696336727196382</c:v>
                </c:pt>
              </c:numCache>
            </c:numRef>
          </c:val>
          <c:smooth val="0"/>
        </c:ser>
        <c:dLbls>
          <c:showLegendKey val="0"/>
          <c:showVal val="0"/>
          <c:showCatName val="0"/>
          <c:showSerName val="0"/>
          <c:showPercent val="0"/>
          <c:showBubbleSize val="0"/>
        </c:dLbls>
        <c:marker val="1"/>
        <c:smooth val="0"/>
        <c:axId val="178244224"/>
        <c:axId val="178258304"/>
      </c:lineChart>
      <c:catAx>
        <c:axId val="178244224"/>
        <c:scaling>
          <c:orientation val="minMax"/>
        </c:scaling>
        <c:delete val="0"/>
        <c:axPos val="b"/>
        <c:numFmt formatCode="General" sourceLinked="1"/>
        <c:majorTickMark val="none"/>
        <c:minorTickMark val="none"/>
        <c:tickLblPos val="nextTo"/>
        <c:crossAx val="178258304"/>
        <c:crosses val="autoZero"/>
        <c:auto val="1"/>
        <c:lblAlgn val="ctr"/>
        <c:lblOffset val="100"/>
        <c:noMultiLvlLbl val="0"/>
      </c:catAx>
      <c:valAx>
        <c:axId val="178258304"/>
        <c:scaling>
          <c:orientation val="minMax"/>
          <c:max val="110"/>
          <c:min val="50"/>
        </c:scaling>
        <c:delete val="0"/>
        <c:axPos val="l"/>
        <c:majorGridlines/>
        <c:title>
          <c:tx>
            <c:rich>
              <a:bodyPr rot="-5400000" vert="horz"/>
              <a:lstStyle/>
              <a:p>
                <a:pPr>
                  <a:defRPr/>
                </a:pPr>
                <a:r>
                  <a:rPr lang="en-US"/>
                  <a:t>Index</a:t>
                </a:r>
              </a:p>
            </c:rich>
          </c:tx>
          <c:layout>
            <c:manualLayout>
              <c:xMode val="edge"/>
              <c:yMode val="edge"/>
              <c:x val="3.3333333333333333E-2"/>
              <c:y val="0.21687919218431029"/>
            </c:manualLayout>
          </c:layout>
          <c:overlay val="0"/>
        </c:title>
        <c:numFmt formatCode="General" sourceLinked="1"/>
        <c:majorTickMark val="none"/>
        <c:minorTickMark val="none"/>
        <c:tickLblPos val="high"/>
        <c:spPr>
          <a:ln w="9525">
            <a:noFill/>
          </a:ln>
        </c:spPr>
        <c:crossAx val="178244224"/>
        <c:crosses val="autoZero"/>
        <c:crossBetween val="between"/>
        <c:majorUnit val="20"/>
      </c:valAx>
    </c:plotArea>
    <c:legend>
      <c:legendPos val="b"/>
      <c:layout>
        <c:manualLayout>
          <c:xMode val="edge"/>
          <c:yMode val="edge"/>
          <c:x val="9.675524934383202E-2"/>
          <c:y val="0.45988043161271508"/>
          <c:w val="0.76760061242344702"/>
          <c:h val="0.11419364246135899"/>
        </c:manualLayout>
      </c:layout>
      <c:overlay val="0"/>
    </c:legend>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dirty="0" err="1">
                <a:effectLst/>
              </a:rPr>
              <a:t>Förändring</a:t>
            </a:r>
            <a:r>
              <a:rPr lang="en-US" sz="1050" b="1" i="0" baseline="0" dirty="0">
                <a:effectLst/>
              </a:rPr>
              <a:t> </a:t>
            </a:r>
            <a:r>
              <a:rPr lang="en-US" sz="1050" b="1" i="0" baseline="0" dirty="0" err="1">
                <a:effectLst/>
              </a:rPr>
              <a:t>av</a:t>
            </a:r>
            <a:r>
              <a:rPr lang="en-US" sz="1050" b="1" i="0" baseline="0" dirty="0">
                <a:effectLst/>
              </a:rPr>
              <a:t> </a:t>
            </a:r>
            <a:r>
              <a:rPr lang="en-US" sz="1050" b="1" i="0" baseline="0" dirty="0" err="1">
                <a:effectLst/>
              </a:rPr>
              <a:t>Operativa</a:t>
            </a:r>
            <a:r>
              <a:rPr lang="en-US" sz="1050" b="1" i="0" baseline="0" dirty="0">
                <a:effectLst/>
              </a:rPr>
              <a:t> </a:t>
            </a:r>
            <a:r>
              <a:rPr lang="en-US" sz="1050" b="1" i="0" baseline="0" dirty="0" err="1">
                <a:effectLst/>
              </a:rPr>
              <a:t>Kostnader</a:t>
            </a:r>
            <a:r>
              <a:rPr lang="en-US" sz="1050" b="1" i="0" baseline="0" dirty="0">
                <a:effectLst/>
              </a:rPr>
              <a:t> </a:t>
            </a:r>
            <a:r>
              <a:rPr lang="en-US" sz="1050" b="1" i="0" baseline="0" dirty="0" err="1" smtClean="0">
                <a:effectLst/>
              </a:rPr>
              <a:t>och</a:t>
            </a:r>
            <a:r>
              <a:rPr lang="en-US" sz="1050" b="1" i="0" baseline="0" dirty="0" smtClean="0">
                <a:effectLst/>
              </a:rPr>
              <a:t> </a:t>
            </a:r>
            <a:r>
              <a:rPr lang="en-US" sz="1050" b="1" i="0" baseline="0" dirty="0" err="1">
                <a:effectLst/>
              </a:rPr>
              <a:t>Administrativa</a:t>
            </a:r>
            <a:r>
              <a:rPr lang="en-US" sz="1050" b="1" i="0" baseline="0" dirty="0">
                <a:effectLst/>
              </a:rPr>
              <a:t>- </a:t>
            </a:r>
            <a:r>
              <a:rPr lang="en-US" sz="1050" b="1" i="0" baseline="0" dirty="0" err="1">
                <a:effectLst/>
              </a:rPr>
              <a:t>och</a:t>
            </a:r>
            <a:r>
              <a:rPr lang="en-US" sz="1050" b="1" i="0" baseline="0" dirty="0">
                <a:effectLst/>
              </a:rPr>
              <a:t> </a:t>
            </a:r>
            <a:r>
              <a:rPr lang="en-US" sz="1050" b="1" i="0" baseline="0" dirty="0" err="1">
                <a:effectLst/>
              </a:rPr>
              <a:t>Indirekta</a:t>
            </a:r>
            <a:r>
              <a:rPr lang="en-US" sz="1050" b="1" i="0" baseline="0" dirty="0">
                <a:effectLst/>
              </a:rPr>
              <a:t> </a:t>
            </a:r>
            <a:r>
              <a:rPr lang="en-US" sz="1050" b="1" i="0" baseline="0" dirty="0" err="1">
                <a:effectLst/>
              </a:rPr>
              <a:t>Produktionskostnader</a:t>
            </a:r>
            <a:r>
              <a:rPr lang="en-US" sz="1050" b="1" i="0" baseline="0" dirty="0">
                <a:effectLst/>
              </a:rPr>
              <a:t> i </a:t>
            </a:r>
            <a:r>
              <a:rPr lang="en-US" sz="1050" b="1" i="0" baseline="0" dirty="0" err="1">
                <a:effectLst/>
              </a:rPr>
              <a:t>absoluta</a:t>
            </a:r>
            <a:r>
              <a:rPr lang="en-US" sz="1050" b="1" i="0" baseline="0" dirty="0">
                <a:effectLst/>
              </a:rPr>
              <a:t> </a:t>
            </a:r>
            <a:r>
              <a:rPr lang="en-US" sz="1050" b="1" i="0" baseline="0" dirty="0" err="1">
                <a:effectLst/>
              </a:rPr>
              <a:t>tal</a:t>
            </a:r>
            <a:endParaRPr lang="sv-SE" sz="1050" dirty="0">
              <a:effectLst/>
            </a:endParaRPr>
          </a:p>
        </c:rich>
      </c:tx>
      <c:layout/>
      <c:overlay val="0"/>
    </c:title>
    <c:autoTitleDeleted val="0"/>
    <c:plotArea>
      <c:layout>
        <c:manualLayout>
          <c:layoutTarget val="inner"/>
          <c:xMode val="edge"/>
          <c:yMode val="edge"/>
          <c:x val="9.583333333333334E-2"/>
          <c:y val="0.21828703703703703"/>
          <c:w val="0.81587270341207352"/>
          <c:h val="0.26625838436862059"/>
        </c:manualLayout>
      </c:layout>
      <c:lineChart>
        <c:grouping val="standard"/>
        <c:varyColors val="0"/>
        <c:ser>
          <c:idx val="0"/>
          <c:order val="0"/>
          <c:tx>
            <c:strRef>
              <c:f>'Jessica Grafer'!$EW$35</c:f>
              <c:strCache>
                <c:ptCount val="1"/>
                <c:pt idx="0">
                  <c:v>Operativa kostnader</c:v>
                </c:pt>
              </c:strCache>
            </c:strRef>
          </c:tx>
          <c:spPr>
            <a:ln>
              <a:solidFill>
                <a:srgbClr val="C00000"/>
              </a:solidFill>
            </a:ln>
          </c:spPr>
          <c:marker>
            <c:symbol val="none"/>
          </c:marker>
          <c:dLbls>
            <c:dLbl>
              <c:idx val="3"/>
              <c:layout>
                <c:manualLayout>
                  <c:x val="-1.0185067526415994E-16"/>
                  <c:y val="-2.7777777777777776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Grafer'!$EX$34:$FA$34</c:f>
              <c:numCache>
                <c:formatCode>0</c:formatCode>
                <c:ptCount val="4"/>
                <c:pt idx="0">
                  <c:v>2007</c:v>
                </c:pt>
                <c:pt idx="1">
                  <c:v>2008</c:v>
                </c:pt>
                <c:pt idx="2">
                  <c:v>2009</c:v>
                </c:pt>
                <c:pt idx="3">
                  <c:v>2010</c:v>
                </c:pt>
              </c:numCache>
            </c:numRef>
          </c:cat>
          <c:val>
            <c:numRef>
              <c:f>'Jessica Grafer'!$EX$35:$FA$35</c:f>
              <c:numCache>
                <c:formatCode>0</c:formatCode>
                <c:ptCount val="4"/>
                <c:pt idx="0" formatCode="General">
                  <c:v>100</c:v>
                </c:pt>
                <c:pt idx="1">
                  <c:v>96.217388353050609</c:v>
                </c:pt>
                <c:pt idx="2">
                  <c:v>95.71240387082814</c:v>
                </c:pt>
                <c:pt idx="3">
                  <c:v>87.322687113178716</c:v>
                </c:pt>
              </c:numCache>
            </c:numRef>
          </c:val>
          <c:smooth val="0"/>
        </c:ser>
        <c:ser>
          <c:idx val="1"/>
          <c:order val="1"/>
          <c:tx>
            <c:strRef>
              <c:f>'Jessica Grafer'!$EW$36</c:f>
              <c:strCache>
                <c:ptCount val="1"/>
                <c:pt idx="0">
                  <c:v>Administrativa- och Indirekta Produktionskostnader</c:v>
                </c:pt>
              </c:strCache>
            </c:strRef>
          </c:tx>
          <c:spPr>
            <a:ln>
              <a:solidFill>
                <a:schemeClr val="accent3"/>
              </a:solidFill>
            </a:ln>
          </c:spPr>
          <c:marker>
            <c:symbol val="none"/>
          </c:marker>
          <c:dLbls>
            <c:showLegendKey val="0"/>
            <c:showVal val="1"/>
            <c:showCatName val="0"/>
            <c:showSerName val="0"/>
            <c:showPercent val="0"/>
            <c:showBubbleSize val="0"/>
            <c:showLeaderLines val="0"/>
          </c:dLbls>
          <c:cat>
            <c:numRef>
              <c:f>'Jessica Grafer'!$EX$34:$FA$34</c:f>
              <c:numCache>
                <c:formatCode>0</c:formatCode>
                <c:ptCount val="4"/>
                <c:pt idx="0">
                  <c:v>2007</c:v>
                </c:pt>
                <c:pt idx="1">
                  <c:v>2008</c:v>
                </c:pt>
                <c:pt idx="2">
                  <c:v>2009</c:v>
                </c:pt>
                <c:pt idx="3">
                  <c:v>2010</c:v>
                </c:pt>
              </c:numCache>
            </c:numRef>
          </c:cat>
          <c:val>
            <c:numRef>
              <c:f>'Jessica Grafer'!$EX$36:$FA$36</c:f>
              <c:numCache>
                <c:formatCode>0</c:formatCode>
                <c:ptCount val="4"/>
                <c:pt idx="0" formatCode="General">
                  <c:v>100</c:v>
                </c:pt>
                <c:pt idx="1">
                  <c:v>107.15705678736779</c:v>
                </c:pt>
                <c:pt idx="2">
                  <c:v>111.02091707283049</c:v>
                </c:pt>
                <c:pt idx="3">
                  <c:v>83.217078933830905</c:v>
                </c:pt>
              </c:numCache>
            </c:numRef>
          </c:val>
          <c:smooth val="0"/>
        </c:ser>
        <c:dLbls>
          <c:showLegendKey val="0"/>
          <c:showVal val="0"/>
          <c:showCatName val="0"/>
          <c:showSerName val="0"/>
          <c:showPercent val="0"/>
          <c:showBubbleSize val="0"/>
        </c:dLbls>
        <c:marker val="1"/>
        <c:smooth val="0"/>
        <c:axId val="130173568"/>
        <c:axId val="130179456"/>
      </c:lineChart>
      <c:catAx>
        <c:axId val="130173568"/>
        <c:scaling>
          <c:orientation val="minMax"/>
        </c:scaling>
        <c:delete val="0"/>
        <c:axPos val="b"/>
        <c:numFmt formatCode="0" sourceLinked="1"/>
        <c:majorTickMark val="none"/>
        <c:minorTickMark val="none"/>
        <c:tickLblPos val="nextTo"/>
        <c:crossAx val="130179456"/>
        <c:crosses val="autoZero"/>
        <c:auto val="1"/>
        <c:lblAlgn val="ctr"/>
        <c:lblOffset val="100"/>
        <c:noMultiLvlLbl val="0"/>
      </c:catAx>
      <c:valAx>
        <c:axId val="130179456"/>
        <c:scaling>
          <c:orientation val="minMax"/>
          <c:max val="120"/>
          <c:min val="80"/>
        </c:scaling>
        <c:delete val="0"/>
        <c:axPos val="l"/>
        <c:majorGridlines/>
        <c:title>
          <c:tx>
            <c:rich>
              <a:bodyPr rot="-5400000" vert="horz"/>
              <a:lstStyle/>
              <a:p>
                <a:pPr>
                  <a:defRPr/>
                </a:pPr>
                <a:r>
                  <a:rPr lang="en-US"/>
                  <a:t>Index</a:t>
                </a:r>
              </a:p>
            </c:rich>
          </c:tx>
          <c:layout>
            <c:manualLayout>
              <c:xMode val="edge"/>
              <c:yMode val="edge"/>
              <c:x val="3.3333333333333333E-2"/>
              <c:y val="0.27243474773986587"/>
            </c:manualLayout>
          </c:layout>
          <c:overlay val="0"/>
        </c:title>
        <c:numFmt formatCode="General" sourceLinked="1"/>
        <c:majorTickMark val="none"/>
        <c:minorTickMark val="none"/>
        <c:tickLblPos val="high"/>
        <c:spPr>
          <a:ln w="9525">
            <a:noFill/>
          </a:ln>
        </c:spPr>
        <c:crossAx val="130173568"/>
        <c:crosses val="autoZero"/>
        <c:crossBetween val="between"/>
        <c:majorUnit val="10"/>
      </c:valAx>
    </c:plotArea>
    <c:legend>
      <c:legendPos val="b"/>
      <c:layout>
        <c:manualLayout>
          <c:xMode val="edge"/>
          <c:yMode val="edge"/>
          <c:x val="0.11716666666666667"/>
          <c:y val="0.54339603382910473"/>
          <c:w val="0.74622222222222223"/>
          <c:h val="9.5492855059784193E-2"/>
        </c:manualLayout>
      </c:layout>
      <c:overlay val="0"/>
    </c:legend>
    <c:plotVisOnly val="1"/>
    <c:dispBlanksAs val="gap"/>
    <c:showDLblsOverMax val="0"/>
  </c:chart>
  <c:externalData r:id="rId2">
    <c:autoUpdate val="0"/>
  </c:externalData>
</c:chartSpace>
</file>

<file path=ppt/charts/chart40.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dirty="0" err="1" smtClean="0">
                <a:effectLst/>
              </a:rPr>
              <a:t>Administrativa</a:t>
            </a:r>
            <a:r>
              <a:rPr lang="en-US" sz="1050" b="1" i="0" baseline="0" dirty="0" smtClean="0">
                <a:effectLst/>
              </a:rPr>
              <a:t>- </a:t>
            </a:r>
            <a:r>
              <a:rPr lang="en-US" sz="1050" b="1" i="0" baseline="0" dirty="0" err="1">
                <a:effectLst/>
              </a:rPr>
              <a:t>och</a:t>
            </a:r>
            <a:r>
              <a:rPr lang="en-US" sz="1050" b="1" i="0" baseline="0" dirty="0">
                <a:effectLst/>
              </a:rPr>
              <a:t> </a:t>
            </a:r>
            <a:r>
              <a:rPr lang="en-US" sz="1050" b="1" i="0" baseline="0" dirty="0" err="1">
                <a:effectLst/>
              </a:rPr>
              <a:t>Indirekta</a:t>
            </a:r>
            <a:r>
              <a:rPr lang="en-US" sz="1050" b="1" i="0" baseline="0" dirty="0">
                <a:effectLst/>
              </a:rPr>
              <a:t> </a:t>
            </a:r>
            <a:r>
              <a:rPr lang="en-US" sz="1050" b="1" i="0" baseline="0" dirty="0" err="1">
                <a:effectLst/>
              </a:rPr>
              <a:t>Produktionskostnader</a:t>
            </a:r>
            <a:r>
              <a:rPr lang="en-US" sz="1050" b="1" i="0" baseline="0" dirty="0">
                <a:effectLst/>
              </a:rPr>
              <a:t> </a:t>
            </a:r>
            <a:endParaRPr lang="sv-SE" sz="1050" dirty="0">
              <a:effectLst/>
            </a:endParaRPr>
          </a:p>
        </c:rich>
      </c:tx>
      <c:layout>
        <c:manualLayout>
          <c:xMode val="edge"/>
          <c:yMode val="edge"/>
          <c:x val="0.1534387351778656"/>
          <c:y val="1.6949152542372881E-2"/>
        </c:manualLayout>
      </c:layout>
      <c:overlay val="0"/>
    </c:title>
    <c:autoTitleDeleted val="0"/>
    <c:plotArea>
      <c:layout/>
      <c:lineChart>
        <c:grouping val="standard"/>
        <c:varyColors val="0"/>
        <c:ser>
          <c:idx val="0"/>
          <c:order val="0"/>
          <c:tx>
            <c:strRef>
              <c:f>'Jessica Grafer'!$DK$4</c:f>
              <c:strCache>
                <c:ptCount val="1"/>
                <c:pt idx="0">
                  <c:v>KPI 1 : Andel av Intäkter</c:v>
                </c:pt>
              </c:strCache>
            </c:strRef>
          </c:tx>
          <c:marker>
            <c:symbol val="none"/>
          </c:marker>
          <c:dLbls>
            <c:showLegendKey val="0"/>
            <c:showVal val="1"/>
            <c:showCatName val="0"/>
            <c:showSerName val="0"/>
            <c:showPercent val="0"/>
            <c:showBubbleSize val="0"/>
            <c:showLeaderLines val="0"/>
          </c:dLbls>
          <c:cat>
            <c:numRef>
              <c:f>'Jessica Grafer'!$DL$3:$DO$3</c:f>
              <c:numCache>
                <c:formatCode>General</c:formatCode>
                <c:ptCount val="4"/>
                <c:pt idx="0">
                  <c:v>2007</c:v>
                </c:pt>
                <c:pt idx="1">
                  <c:v>2008</c:v>
                </c:pt>
                <c:pt idx="2">
                  <c:v>2009</c:v>
                </c:pt>
                <c:pt idx="3">
                  <c:v>2010</c:v>
                </c:pt>
              </c:numCache>
            </c:numRef>
          </c:cat>
          <c:val>
            <c:numRef>
              <c:f>'Jessica Grafer'!$DL$4:$DO$4</c:f>
              <c:numCache>
                <c:formatCode>0</c:formatCode>
                <c:ptCount val="4"/>
                <c:pt idx="0" formatCode="General">
                  <c:v>100</c:v>
                </c:pt>
                <c:pt idx="1">
                  <c:v>98.481908115826556</c:v>
                </c:pt>
                <c:pt idx="2">
                  <c:v>97.08770494466394</c:v>
                </c:pt>
                <c:pt idx="3">
                  <c:v>106.04513716107722</c:v>
                </c:pt>
              </c:numCache>
            </c:numRef>
          </c:val>
          <c:smooth val="0"/>
        </c:ser>
        <c:ser>
          <c:idx val="1"/>
          <c:order val="1"/>
          <c:tx>
            <c:strRef>
              <c:f>'Jessica Grafer'!$DK$5</c:f>
              <c:strCache>
                <c:ptCount val="1"/>
                <c:pt idx="0">
                  <c:v>KPI 2 : Förändring i Absoluta tal</c:v>
                </c:pt>
              </c:strCache>
            </c:strRef>
          </c:tx>
          <c:marker>
            <c:symbol val="none"/>
          </c:marker>
          <c:dLbls>
            <c:showLegendKey val="0"/>
            <c:showVal val="1"/>
            <c:showCatName val="0"/>
            <c:showSerName val="0"/>
            <c:showPercent val="0"/>
            <c:showBubbleSize val="0"/>
            <c:showLeaderLines val="0"/>
          </c:dLbls>
          <c:cat>
            <c:numRef>
              <c:f>'Jessica Grafer'!$DL$3:$DO$3</c:f>
              <c:numCache>
                <c:formatCode>General</c:formatCode>
                <c:ptCount val="4"/>
                <c:pt idx="0">
                  <c:v>2007</c:v>
                </c:pt>
                <c:pt idx="1">
                  <c:v>2008</c:v>
                </c:pt>
                <c:pt idx="2">
                  <c:v>2009</c:v>
                </c:pt>
                <c:pt idx="3">
                  <c:v>2010</c:v>
                </c:pt>
              </c:numCache>
            </c:numRef>
          </c:cat>
          <c:val>
            <c:numRef>
              <c:f>'Jessica Grafer'!$DL$5:$DO$5</c:f>
              <c:numCache>
                <c:formatCode>0</c:formatCode>
                <c:ptCount val="4"/>
                <c:pt idx="0" formatCode="General">
                  <c:v>100</c:v>
                </c:pt>
                <c:pt idx="1">
                  <c:v>109.27507447864946</c:v>
                </c:pt>
                <c:pt idx="2">
                  <c:v>119.10625620655412</c:v>
                </c:pt>
                <c:pt idx="3">
                  <c:v>127.12015888778549</c:v>
                </c:pt>
              </c:numCache>
            </c:numRef>
          </c:val>
          <c:smooth val="0"/>
        </c:ser>
        <c:dLbls>
          <c:showLegendKey val="0"/>
          <c:showVal val="0"/>
          <c:showCatName val="0"/>
          <c:showSerName val="0"/>
          <c:showPercent val="0"/>
          <c:showBubbleSize val="0"/>
        </c:dLbls>
        <c:marker val="1"/>
        <c:smooth val="0"/>
        <c:axId val="211143296"/>
        <c:axId val="211149184"/>
      </c:lineChart>
      <c:catAx>
        <c:axId val="211143296"/>
        <c:scaling>
          <c:orientation val="minMax"/>
        </c:scaling>
        <c:delete val="0"/>
        <c:axPos val="b"/>
        <c:numFmt formatCode="General" sourceLinked="1"/>
        <c:majorTickMark val="none"/>
        <c:minorTickMark val="none"/>
        <c:tickLblPos val="nextTo"/>
        <c:crossAx val="211149184"/>
        <c:crosses val="autoZero"/>
        <c:auto val="1"/>
        <c:lblAlgn val="ctr"/>
        <c:lblOffset val="100"/>
        <c:noMultiLvlLbl val="0"/>
      </c:catAx>
      <c:valAx>
        <c:axId val="211149184"/>
        <c:scaling>
          <c:orientation val="minMax"/>
          <c:max val="140"/>
          <c:min val="80"/>
        </c:scaling>
        <c:delete val="0"/>
        <c:axPos val="l"/>
        <c:majorGridlines/>
        <c:title>
          <c:tx>
            <c:rich>
              <a:bodyPr rot="-5400000" vert="horz"/>
              <a:lstStyle/>
              <a:p>
                <a:pPr>
                  <a:defRPr/>
                </a:pPr>
                <a:r>
                  <a:rPr lang="en-US"/>
                  <a:t>Index</a:t>
                </a:r>
              </a:p>
            </c:rich>
          </c:tx>
          <c:layout/>
          <c:overlay val="0"/>
        </c:title>
        <c:numFmt formatCode="General" sourceLinked="1"/>
        <c:majorTickMark val="none"/>
        <c:minorTickMark val="none"/>
        <c:tickLblPos val="high"/>
        <c:spPr>
          <a:ln w="9525">
            <a:noFill/>
          </a:ln>
        </c:spPr>
        <c:crossAx val="211143296"/>
        <c:crosses val="autoZero"/>
        <c:crossBetween val="between"/>
      </c:valAx>
    </c:plotArea>
    <c:legend>
      <c:legendPos val="b"/>
      <c:layout/>
      <c:overlay val="0"/>
    </c:legend>
    <c:plotVisOnly val="1"/>
    <c:dispBlanksAs val="gap"/>
    <c:showDLblsOverMax val="0"/>
  </c:chart>
  <c:externalData r:id="rId2">
    <c:autoUpdate val="0"/>
  </c:externalData>
</c:chartSpace>
</file>

<file path=ppt/charts/chart41.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dirty="0" err="1">
                <a:effectLst/>
              </a:rPr>
              <a:t>Andel</a:t>
            </a:r>
            <a:r>
              <a:rPr lang="en-US" sz="1050" b="1" i="0" baseline="0" dirty="0">
                <a:effectLst/>
              </a:rPr>
              <a:t> </a:t>
            </a:r>
            <a:r>
              <a:rPr lang="en-US" sz="1050" b="1" i="0" baseline="0" dirty="0" err="1">
                <a:effectLst/>
              </a:rPr>
              <a:t>av</a:t>
            </a:r>
            <a:r>
              <a:rPr lang="en-US" sz="1050" b="1" i="0" baseline="0" dirty="0">
                <a:effectLst/>
              </a:rPr>
              <a:t> </a:t>
            </a:r>
            <a:r>
              <a:rPr lang="en-US" sz="1050" b="1" i="0" baseline="0" dirty="0" err="1" smtClean="0">
                <a:effectLst/>
              </a:rPr>
              <a:t>intäkter</a:t>
            </a:r>
            <a:r>
              <a:rPr lang="en-US" sz="1050" b="1" i="0" baseline="0" dirty="0" smtClean="0">
                <a:effectLst/>
              </a:rPr>
              <a:t> - </a:t>
            </a:r>
            <a:r>
              <a:rPr lang="en-US" sz="1050" b="1" i="0" baseline="0" dirty="0" err="1">
                <a:effectLst/>
              </a:rPr>
              <a:t>uppdelat</a:t>
            </a:r>
            <a:r>
              <a:rPr lang="en-US" sz="1050" b="1" i="0" baseline="0" dirty="0">
                <a:effectLst/>
              </a:rPr>
              <a:t> </a:t>
            </a:r>
            <a:r>
              <a:rPr lang="en-US" sz="1050" b="1" i="0" baseline="0" dirty="0" err="1">
                <a:effectLst/>
              </a:rPr>
              <a:t>på</a:t>
            </a:r>
            <a:r>
              <a:rPr lang="en-US" sz="1050" b="1" i="0" baseline="0" dirty="0">
                <a:effectLst/>
              </a:rPr>
              <a:t> </a:t>
            </a:r>
            <a:r>
              <a:rPr lang="en-US" sz="1050" b="1" i="0" baseline="0" dirty="0" err="1">
                <a:effectLst/>
              </a:rPr>
              <a:t>typ</a:t>
            </a:r>
            <a:r>
              <a:rPr lang="en-US" sz="1050" b="1" i="0" baseline="0" dirty="0">
                <a:effectLst/>
              </a:rPr>
              <a:t> </a:t>
            </a:r>
            <a:r>
              <a:rPr lang="en-US" sz="1050" b="1" i="0" baseline="0" dirty="0" err="1">
                <a:effectLst/>
              </a:rPr>
              <a:t>av</a:t>
            </a:r>
            <a:r>
              <a:rPr lang="en-US" sz="1050" b="1" i="0" baseline="0" dirty="0">
                <a:effectLst/>
              </a:rPr>
              <a:t> </a:t>
            </a:r>
            <a:r>
              <a:rPr lang="en-US" sz="1050" b="1" i="0" baseline="0" dirty="0" err="1">
                <a:effectLst/>
              </a:rPr>
              <a:t>kostnad</a:t>
            </a:r>
            <a:endParaRPr lang="sv-SE" sz="1050" dirty="0">
              <a:effectLst/>
            </a:endParaRPr>
          </a:p>
        </c:rich>
      </c:tx>
      <c:layout/>
      <c:overlay val="0"/>
    </c:title>
    <c:autoTitleDeleted val="0"/>
    <c:plotArea>
      <c:layout>
        <c:manualLayout>
          <c:layoutTarget val="inner"/>
          <c:xMode val="edge"/>
          <c:yMode val="edge"/>
          <c:x val="7.9166666666666663E-2"/>
          <c:y val="0.10682888597258676"/>
          <c:w val="0.83253937007874013"/>
          <c:h val="0.28946084864391952"/>
        </c:manualLayout>
      </c:layout>
      <c:lineChart>
        <c:grouping val="standard"/>
        <c:varyColors val="0"/>
        <c:ser>
          <c:idx val="0"/>
          <c:order val="0"/>
          <c:tx>
            <c:strRef>
              <c:f>'Jessica Grafer'!$DK$28</c:f>
              <c:strCache>
                <c:ptCount val="1"/>
                <c:pt idx="0">
                  <c:v>Administrativa Kostnader</c:v>
                </c:pt>
              </c:strCache>
            </c:strRef>
          </c:tx>
          <c:spPr>
            <a:ln>
              <a:solidFill>
                <a:schemeClr val="tx2"/>
              </a:solidFill>
            </a:ln>
          </c:spPr>
          <c:marker>
            <c:symbol val="none"/>
          </c:marker>
          <c:dLbls>
            <c:dLbl>
              <c:idx val="0"/>
              <c:delete val="1"/>
            </c:dLbl>
            <c:dLbl>
              <c:idx val="1"/>
              <c:layout>
                <c:manualLayout>
                  <c:x val="-1.1111111111111112E-2"/>
                  <c:y val="2.7777777777777776E-2"/>
                </c:manualLayout>
              </c:layout>
              <c:showLegendKey val="0"/>
              <c:showVal val="1"/>
              <c:showCatName val="0"/>
              <c:showSerName val="0"/>
              <c:showPercent val="0"/>
              <c:showBubbleSize val="0"/>
            </c:dLbl>
            <c:dLbl>
              <c:idx val="2"/>
              <c:layout>
                <c:manualLayout>
                  <c:x val="0"/>
                  <c:y val="1.8518518518518476E-2"/>
                </c:manualLayout>
              </c:layout>
              <c:showLegendKey val="0"/>
              <c:showVal val="1"/>
              <c:showCatName val="0"/>
              <c:showSerName val="0"/>
              <c:showPercent val="0"/>
              <c:showBubbleSize val="0"/>
            </c:dLbl>
            <c:dLbl>
              <c:idx val="3"/>
              <c:layout>
                <c:manualLayout>
                  <c:x val="-5.5555555555554534E-3"/>
                  <c:y val="1.3888888888888888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Grafer'!$DL$27:$DO$27</c:f>
              <c:numCache>
                <c:formatCode>General</c:formatCode>
                <c:ptCount val="4"/>
                <c:pt idx="0">
                  <c:v>2007</c:v>
                </c:pt>
                <c:pt idx="1">
                  <c:v>2008</c:v>
                </c:pt>
                <c:pt idx="2">
                  <c:v>2009</c:v>
                </c:pt>
                <c:pt idx="3">
                  <c:v>2010</c:v>
                </c:pt>
              </c:numCache>
            </c:numRef>
          </c:cat>
          <c:val>
            <c:numRef>
              <c:f>'Jessica Grafer'!$DL$28:$DO$28</c:f>
              <c:numCache>
                <c:formatCode>0</c:formatCode>
                <c:ptCount val="4"/>
                <c:pt idx="0" formatCode="General">
                  <c:v>100</c:v>
                </c:pt>
                <c:pt idx="1">
                  <c:v>92.713537014520526</c:v>
                </c:pt>
                <c:pt idx="2">
                  <c:v>89.613055754503989</c:v>
                </c:pt>
                <c:pt idx="3">
                  <c:v>92.678671891668429</c:v>
                </c:pt>
              </c:numCache>
            </c:numRef>
          </c:val>
          <c:smooth val="0"/>
        </c:ser>
        <c:ser>
          <c:idx val="1"/>
          <c:order val="1"/>
          <c:tx>
            <c:strRef>
              <c:f>'Jessica Grafer'!$DK$29</c:f>
              <c:strCache>
                <c:ptCount val="1"/>
                <c:pt idx="0">
                  <c:v>Indirekta Produktionskostnader</c:v>
                </c:pt>
              </c:strCache>
            </c:strRef>
          </c:tx>
          <c:spPr>
            <a:ln>
              <a:solidFill>
                <a:schemeClr val="accent2"/>
              </a:solidFill>
            </a:ln>
          </c:spPr>
          <c:marker>
            <c:symbol val="none"/>
          </c:marker>
          <c:dLbls>
            <c:dLbl>
              <c:idx val="0"/>
              <c:delete val="1"/>
            </c:dLbl>
            <c:dLbl>
              <c:idx val="3"/>
              <c:layout>
                <c:manualLayout>
                  <c:x val="-8.3333333333332309E-3"/>
                  <c:y val="-1.3888888888888888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Grafer'!$DL$27:$DO$27</c:f>
              <c:numCache>
                <c:formatCode>General</c:formatCode>
                <c:ptCount val="4"/>
                <c:pt idx="0">
                  <c:v>2007</c:v>
                </c:pt>
                <c:pt idx="1">
                  <c:v>2008</c:v>
                </c:pt>
                <c:pt idx="2">
                  <c:v>2009</c:v>
                </c:pt>
                <c:pt idx="3">
                  <c:v>2010</c:v>
                </c:pt>
              </c:numCache>
            </c:numRef>
          </c:cat>
          <c:val>
            <c:numRef>
              <c:f>'Jessica Grafer'!$DL$29:$DO$29</c:f>
              <c:numCache>
                <c:formatCode>0</c:formatCode>
                <c:ptCount val="4"/>
                <c:pt idx="0" formatCode="General">
                  <c:v>100</c:v>
                </c:pt>
                <c:pt idx="1">
                  <c:v>113.21018380003632</c:v>
                </c:pt>
                <c:pt idx="2">
                  <c:v>116.17258904487475</c:v>
                </c:pt>
                <c:pt idx="3">
                  <c:v>140.17348673392198</c:v>
                </c:pt>
              </c:numCache>
            </c:numRef>
          </c:val>
          <c:smooth val="0"/>
        </c:ser>
        <c:ser>
          <c:idx val="2"/>
          <c:order val="2"/>
          <c:tx>
            <c:strRef>
              <c:f>'Jessica Grafer'!$DK$30</c:f>
              <c:strCache>
                <c:ptCount val="1"/>
                <c:pt idx="0">
                  <c:v>Administrativa- och Indirekta Produktionskostnader</c:v>
                </c:pt>
              </c:strCache>
            </c:strRef>
          </c:tx>
          <c:spPr>
            <a:ln>
              <a:solidFill>
                <a:schemeClr val="accent3"/>
              </a:solidFill>
            </a:ln>
          </c:spPr>
          <c:marker>
            <c:symbol val="none"/>
          </c:marker>
          <c:dLbls>
            <c:dLbl>
              <c:idx val="0"/>
              <c:layout>
                <c:manualLayout>
                  <c:x val="-2.7777777777777523E-3"/>
                  <c:y val="-4.6296296296296294E-2"/>
                </c:manualLayout>
              </c:layout>
              <c:showLegendKey val="0"/>
              <c:showVal val="1"/>
              <c:showCatName val="0"/>
              <c:showSerName val="0"/>
              <c:showPercent val="0"/>
              <c:showBubbleSize val="0"/>
            </c:dLbl>
            <c:dLbl>
              <c:idx val="1"/>
              <c:layout>
                <c:manualLayout>
                  <c:x val="0"/>
                  <c:y val="-2.3148148148148147E-2"/>
                </c:manualLayout>
              </c:layout>
              <c:showLegendKey val="0"/>
              <c:showVal val="1"/>
              <c:showCatName val="0"/>
              <c:showSerName val="0"/>
              <c:showPercent val="0"/>
              <c:showBubbleSize val="0"/>
            </c:dLbl>
            <c:dLbl>
              <c:idx val="2"/>
              <c:layout>
                <c:manualLayout>
                  <c:x val="5.5555555555555558E-3"/>
                  <c:y val="-3.7037037037037035E-2"/>
                </c:manualLayout>
              </c:layout>
              <c:showLegendKey val="0"/>
              <c:showVal val="1"/>
              <c:showCatName val="0"/>
              <c:showSerName val="0"/>
              <c:showPercent val="0"/>
              <c:showBubbleSize val="0"/>
            </c:dLbl>
            <c:dLbl>
              <c:idx val="3"/>
              <c:layout>
                <c:manualLayout>
                  <c:x val="-1.1111111111111009E-2"/>
                  <c:y val="-9.2592592592592587E-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Grafer'!$DL$27:$DO$27</c:f>
              <c:numCache>
                <c:formatCode>General</c:formatCode>
                <c:ptCount val="4"/>
                <c:pt idx="0">
                  <c:v>2007</c:v>
                </c:pt>
                <c:pt idx="1">
                  <c:v>2008</c:v>
                </c:pt>
                <c:pt idx="2">
                  <c:v>2009</c:v>
                </c:pt>
                <c:pt idx="3">
                  <c:v>2010</c:v>
                </c:pt>
              </c:numCache>
            </c:numRef>
          </c:cat>
          <c:val>
            <c:numRef>
              <c:f>'Jessica Grafer'!$DL$30:$DO$30</c:f>
              <c:numCache>
                <c:formatCode>0</c:formatCode>
                <c:ptCount val="4"/>
                <c:pt idx="0" formatCode="General">
                  <c:v>100</c:v>
                </c:pt>
                <c:pt idx="1">
                  <c:v>98.481908115826556</c:v>
                </c:pt>
                <c:pt idx="2">
                  <c:v>97.08770494466394</c:v>
                </c:pt>
                <c:pt idx="3">
                  <c:v>106.04513716107722</c:v>
                </c:pt>
              </c:numCache>
            </c:numRef>
          </c:val>
          <c:smooth val="0"/>
        </c:ser>
        <c:dLbls>
          <c:showLegendKey val="0"/>
          <c:showVal val="0"/>
          <c:showCatName val="0"/>
          <c:showSerName val="0"/>
          <c:showPercent val="0"/>
          <c:showBubbleSize val="0"/>
        </c:dLbls>
        <c:marker val="1"/>
        <c:smooth val="0"/>
        <c:axId val="211193216"/>
        <c:axId val="211289216"/>
      </c:lineChart>
      <c:catAx>
        <c:axId val="211193216"/>
        <c:scaling>
          <c:orientation val="minMax"/>
        </c:scaling>
        <c:delete val="0"/>
        <c:axPos val="b"/>
        <c:numFmt formatCode="General" sourceLinked="1"/>
        <c:majorTickMark val="none"/>
        <c:minorTickMark val="none"/>
        <c:tickLblPos val="nextTo"/>
        <c:crossAx val="211289216"/>
        <c:crosses val="autoZero"/>
        <c:auto val="1"/>
        <c:lblAlgn val="ctr"/>
        <c:lblOffset val="100"/>
        <c:noMultiLvlLbl val="0"/>
      </c:catAx>
      <c:valAx>
        <c:axId val="211289216"/>
        <c:scaling>
          <c:orientation val="minMax"/>
          <c:max val="150"/>
          <c:min val="80"/>
        </c:scaling>
        <c:delete val="0"/>
        <c:axPos val="l"/>
        <c:majorGridlines/>
        <c:title>
          <c:tx>
            <c:rich>
              <a:bodyPr rot="-5400000" vert="horz"/>
              <a:lstStyle/>
              <a:p>
                <a:pPr>
                  <a:defRPr/>
                </a:pPr>
                <a:r>
                  <a:rPr lang="en-US"/>
                  <a:t>Index</a:t>
                </a:r>
              </a:p>
            </c:rich>
          </c:tx>
          <c:layout>
            <c:manualLayout>
              <c:xMode val="edge"/>
              <c:yMode val="edge"/>
              <c:x val="3.0555555555555555E-2"/>
              <c:y val="0.1772072761738116"/>
            </c:manualLayout>
          </c:layout>
          <c:overlay val="0"/>
        </c:title>
        <c:numFmt formatCode="General" sourceLinked="1"/>
        <c:majorTickMark val="none"/>
        <c:minorTickMark val="none"/>
        <c:tickLblPos val="high"/>
        <c:spPr>
          <a:ln w="9525">
            <a:noFill/>
          </a:ln>
        </c:spPr>
        <c:crossAx val="211193216"/>
        <c:crosses val="autoZero"/>
        <c:crossBetween val="between"/>
        <c:majorUnit val="20"/>
      </c:valAx>
    </c:plotArea>
    <c:legend>
      <c:legendPos val="b"/>
      <c:layout>
        <c:manualLayout>
          <c:xMode val="edge"/>
          <c:yMode val="edge"/>
          <c:x val="0.10933858267716537"/>
          <c:y val="0.47801509186351704"/>
          <c:w val="0.75354505686789164"/>
          <c:h val="0.16087379702537183"/>
        </c:manualLayout>
      </c:layout>
      <c:overlay val="0"/>
    </c:legend>
    <c:plotVisOnly val="1"/>
    <c:dispBlanksAs val="gap"/>
    <c:showDLblsOverMax val="0"/>
  </c:chart>
  <c:externalData r:id="rId2">
    <c:autoUpdate val="0"/>
  </c:externalData>
</c:chartSpace>
</file>

<file path=ppt/charts/chart42.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dirty="0" err="1">
                <a:effectLst/>
              </a:rPr>
              <a:t>Förändring</a:t>
            </a:r>
            <a:r>
              <a:rPr lang="en-US" sz="1050" b="1" i="0" baseline="0" dirty="0">
                <a:effectLst/>
              </a:rPr>
              <a:t> </a:t>
            </a:r>
            <a:r>
              <a:rPr lang="en-US" sz="1050" b="1" i="0" baseline="0" dirty="0" err="1">
                <a:effectLst/>
              </a:rPr>
              <a:t>av</a:t>
            </a:r>
            <a:r>
              <a:rPr lang="en-US" sz="1050" b="1" i="0" baseline="0" dirty="0">
                <a:effectLst/>
              </a:rPr>
              <a:t> </a:t>
            </a:r>
            <a:r>
              <a:rPr lang="en-US" sz="1050" b="1" i="0" baseline="0" dirty="0" err="1">
                <a:effectLst/>
              </a:rPr>
              <a:t>Operativa</a:t>
            </a:r>
            <a:r>
              <a:rPr lang="en-US" sz="1050" b="1" i="0" baseline="0" dirty="0">
                <a:effectLst/>
              </a:rPr>
              <a:t> </a:t>
            </a:r>
            <a:r>
              <a:rPr lang="en-US" sz="1050" b="1" i="0" baseline="0" dirty="0" err="1">
                <a:effectLst/>
              </a:rPr>
              <a:t>Kostnader</a:t>
            </a:r>
            <a:r>
              <a:rPr lang="en-US" sz="1050" b="1" i="0" baseline="0" dirty="0">
                <a:effectLst/>
              </a:rPr>
              <a:t> </a:t>
            </a:r>
            <a:r>
              <a:rPr lang="en-US" sz="1050" b="1" i="0" baseline="0" dirty="0" err="1" smtClean="0">
                <a:effectLst/>
              </a:rPr>
              <a:t>och</a:t>
            </a:r>
            <a:r>
              <a:rPr lang="en-US" sz="1050" b="1" i="0" baseline="0" dirty="0" smtClean="0">
                <a:effectLst/>
              </a:rPr>
              <a:t> </a:t>
            </a:r>
            <a:r>
              <a:rPr lang="en-US" sz="1050" b="1" i="0" baseline="0" dirty="0" err="1" smtClean="0">
                <a:effectLst/>
              </a:rPr>
              <a:t>Administrativa</a:t>
            </a:r>
            <a:r>
              <a:rPr lang="en-US" sz="1050" b="1" i="0" baseline="0" dirty="0" smtClean="0">
                <a:effectLst/>
              </a:rPr>
              <a:t>- </a:t>
            </a:r>
            <a:r>
              <a:rPr lang="en-US" sz="1050" b="1" i="0" baseline="0" dirty="0" err="1">
                <a:effectLst/>
              </a:rPr>
              <a:t>och</a:t>
            </a:r>
            <a:r>
              <a:rPr lang="en-US" sz="1050" b="1" i="0" baseline="0" dirty="0">
                <a:effectLst/>
              </a:rPr>
              <a:t> </a:t>
            </a:r>
            <a:r>
              <a:rPr lang="en-US" sz="1050" b="1" i="0" baseline="0" dirty="0" err="1">
                <a:effectLst/>
              </a:rPr>
              <a:t>Indirekta</a:t>
            </a:r>
            <a:r>
              <a:rPr lang="en-US" sz="1050" b="1" i="0" baseline="0" dirty="0">
                <a:effectLst/>
              </a:rPr>
              <a:t> </a:t>
            </a:r>
            <a:r>
              <a:rPr lang="en-US" sz="1050" b="1" i="0" baseline="0" dirty="0" err="1">
                <a:effectLst/>
              </a:rPr>
              <a:t>Produktionskostnader</a:t>
            </a:r>
            <a:r>
              <a:rPr lang="en-US" sz="1050" b="1" i="0" baseline="0" dirty="0">
                <a:effectLst/>
              </a:rPr>
              <a:t> i </a:t>
            </a:r>
            <a:r>
              <a:rPr lang="en-US" sz="1050" b="1" i="0" baseline="0" dirty="0" err="1">
                <a:effectLst/>
              </a:rPr>
              <a:t>absoluta</a:t>
            </a:r>
            <a:r>
              <a:rPr lang="en-US" sz="1050" b="1" i="0" baseline="0" dirty="0">
                <a:effectLst/>
              </a:rPr>
              <a:t> </a:t>
            </a:r>
            <a:r>
              <a:rPr lang="en-US" sz="1050" b="1" i="0" baseline="0" dirty="0" err="1">
                <a:effectLst/>
              </a:rPr>
              <a:t>tal</a:t>
            </a:r>
            <a:endParaRPr lang="sv-SE" sz="1050" dirty="0">
              <a:effectLst/>
            </a:endParaRPr>
          </a:p>
        </c:rich>
      </c:tx>
      <c:layout>
        <c:manualLayout>
          <c:xMode val="edge"/>
          <c:yMode val="edge"/>
          <c:x val="0.10676377952755904"/>
          <c:y val="6.0185185185185182E-2"/>
        </c:manualLayout>
      </c:layout>
      <c:overlay val="0"/>
    </c:title>
    <c:autoTitleDeleted val="0"/>
    <c:plotArea>
      <c:layout>
        <c:manualLayout>
          <c:layoutTarget val="inner"/>
          <c:xMode val="edge"/>
          <c:yMode val="edge"/>
          <c:x val="7.9166666666666663E-2"/>
          <c:y val="0.20439814814814813"/>
          <c:w val="0.83253937007874013"/>
          <c:h val="0.2523694954797317"/>
        </c:manualLayout>
      </c:layout>
      <c:lineChart>
        <c:grouping val="standard"/>
        <c:varyColors val="0"/>
        <c:ser>
          <c:idx val="0"/>
          <c:order val="0"/>
          <c:tx>
            <c:strRef>
              <c:f>'Jessica Grafer'!$DM$35</c:f>
              <c:strCache>
                <c:ptCount val="1"/>
                <c:pt idx="0">
                  <c:v>Operativa kostnader</c:v>
                </c:pt>
              </c:strCache>
            </c:strRef>
          </c:tx>
          <c:spPr>
            <a:ln>
              <a:solidFill>
                <a:srgbClr val="C00000"/>
              </a:solidFill>
            </a:ln>
          </c:spPr>
          <c:marker>
            <c:symbol val="none"/>
          </c:marker>
          <c:dLbls>
            <c:dLbl>
              <c:idx val="3"/>
              <c:layout>
                <c:manualLayout>
                  <c:x val="1.0185067526415994E-16"/>
                  <c:y val="-1.8518518518518517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Grafer'!$DN$34:$DQ$34</c:f>
              <c:numCache>
                <c:formatCode>0</c:formatCode>
                <c:ptCount val="4"/>
                <c:pt idx="0">
                  <c:v>2007</c:v>
                </c:pt>
                <c:pt idx="1">
                  <c:v>2008</c:v>
                </c:pt>
                <c:pt idx="2">
                  <c:v>2009</c:v>
                </c:pt>
                <c:pt idx="3">
                  <c:v>2010</c:v>
                </c:pt>
              </c:numCache>
            </c:numRef>
          </c:cat>
          <c:val>
            <c:numRef>
              <c:f>'Jessica Grafer'!$DN$35:$DQ$35</c:f>
              <c:numCache>
                <c:formatCode>0</c:formatCode>
                <c:ptCount val="4"/>
                <c:pt idx="0">
                  <c:v>100</c:v>
                </c:pt>
                <c:pt idx="1">
                  <c:v>110.75177143723238</c:v>
                </c:pt>
                <c:pt idx="2">
                  <c:v>117.65374559508923</c:v>
                </c:pt>
                <c:pt idx="3">
                  <c:v>134.59891629722253</c:v>
                </c:pt>
              </c:numCache>
            </c:numRef>
          </c:val>
          <c:smooth val="0"/>
        </c:ser>
        <c:ser>
          <c:idx val="1"/>
          <c:order val="1"/>
          <c:tx>
            <c:strRef>
              <c:f>'Jessica Grafer'!$DM$36</c:f>
              <c:strCache>
                <c:ptCount val="1"/>
                <c:pt idx="0">
                  <c:v>Administrativa- och Indirekta Produktionskostnader</c:v>
                </c:pt>
              </c:strCache>
            </c:strRef>
          </c:tx>
          <c:spPr>
            <a:ln>
              <a:solidFill>
                <a:schemeClr val="accent3"/>
              </a:solidFill>
            </a:ln>
          </c:spPr>
          <c:marker>
            <c:symbol val="none"/>
          </c:marker>
          <c:dLbls>
            <c:dLbl>
              <c:idx val="0"/>
              <c:delete val="1"/>
            </c:dLbl>
            <c:dLbl>
              <c:idx val="1"/>
              <c:delete val="1"/>
            </c:dLbl>
            <c:dLbl>
              <c:idx val="2"/>
              <c:delete val="1"/>
            </c:dLbl>
            <c:showLegendKey val="0"/>
            <c:showVal val="1"/>
            <c:showCatName val="0"/>
            <c:showSerName val="0"/>
            <c:showPercent val="0"/>
            <c:showBubbleSize val="0"/>
            <c:showLeaderLines val="0"/>
          </c:dLbls>
          <c:cat>
            <c:numRef>
              <c:f>'Jessica Grafer'!$DN$34:$DQ$34</c:f>
              <c:numCache>
                <c:formatCode>0</c:formatCode>
                <c:ptCount val="4"/>
                <c:pt idx="0">
                  <c:v>2007</c:v>
                </c:pt>
                <c:pt idx="1">
                  <c:v>2008</c:v>
                </c:pt>
                <c:pt idx="2">
                  <c:v>2009</c:v>
                </c:pt>
                <c:pt idx="3">
                  <c:v>2010</c:v>
                </c:pt>
              </c:numCache>
            </c:numRef>
          </c:cat>
          <c:val>
            <c:numRef>
              <c:f>'Jessica Grafer'!$DN$36:$DQ$36</c:f>
              <c:numCache>
                <c:formatCode>0</c:formatCode>
                <c:ptCount val="4"/>
                <c:pt idx="0">
                  <c:v>100</c:v>
                </c:pt>
                <c:pt idx="1">
                  <c:v>109.27507447864946</c:v>
                </c:pt>
                <c:pt idx="2">
                  <c:v>119.10625620655412</c:v>
                </c:pt>
                <c:pt idx="3">
                  <c:v>127.12015888778549</c:v>
                </c:pt>
              </c:numCache>
            </c:numRef>
          </c:val>
          <c:smooth val="0"/>
        </c:ser>
        <c:dLbls>
          <c:showLegendKey val="0"/>
          <c:showVal val="0"/>
          <c:showCatName val="0"/>
          <c:showSerName val="0"/>
          <c:showPercent val="0"/>
          <c:showBubbleSize val="0"/>
        </c:dLbls>
        <c:marker val="1"/>
        <c:smooth val="0"/>
        <c:axId val="211315712"/>
        <c:axId val="211321600"/>
      </c:lineChart>
      <c:catAx>
        <c:axId val="211315712"/>
        <c:scaling>
          <c:orientation val="minMax"/>
        </c:scaling>
        <c:delete val="0"/>
        <c:axPos val="b"/>
        <c:numFmt formatCode="0" sourceLinked="1"/>
        <c:majorTickMark val="none"/>
        <c:minorTickMark val="none"/>
        <c:tickLblPos val="nextTo"/>
        <c:crossAx val="211321600"/>
        <c:crosses val="autoZero"/>
        <c:auto val="1"/>
        <c:lblAlgn val="ctr"/>
        <c:lblOffset val="100"/>
        <c:noMultiLvlLbl val="0"/>
      </c:catAx>
      <c:valAx>
        <c:axId val="211321600"/>
        <c:scaling>
          <c:orientation val="minMax"/>
          <c:max val="150"/>
          <c:min val="90"/>
        </c:scaling>
        <c:delete val="0"/>
        <c:axPos val="l"/>
        <c:majorGridlines/>
        <c:title>
          <c:tx>
            <c:rich>
              <a:bodyPr rot="-5400000" vert="horz"/>
              <a:lstStyle/>
              <a:p>
                <a:pPr>
                  <a:defRPr/>
                </a:pPr>
                <a:r>
                  <a:rPr lang="en-US"/>
                  <a:t>Index</a:t>
                </a:r>
              </a:p>
            </c:rich>
          </c:tx>
          <c:layout>
            <c:manualLayout>
              <c:xMode val="edge"/>
              <c:yMode val="edge"/>
              <c:x val="3.3333333333333333E-2"/>
              <c:y val="0.25623104403616215"/>
            </c:manualLayout>
          </c:layout>
          <c:overlay val="0"/>
        </c:title>
        <c:numFmt formatCode="0" sourceLinked="1"/>
        <c:majorTickMark val="none"/>
        <c:minorTickMark val="none"/>
        <c:tickLblPos val="high"/>
        <c:spPr>
          <a:ln w="9525">
            <a:noFill/>
          </a:ln>
        </c:spPr>
        <c:crossAx val="211315712"/>
        <c:crosses val="autoZero"/>
        <c:crossBetween val="between"/>
        <c:majorUnit val="20"/>
      </c:valAx>
    </c:plotArea>
    <c:legend>
      <c:legendPos val="b"/>
      <c:layout>
        <c:manualLayout>
          <c:xMode val="edge"/>
          <c:yMode val="edge"/>
          <c:x val="0.11342191601049868"/>
          <c:y val="0.52006561679790031"/>
          <c:w val="0.75648950131233605"/>
          <c:h val="0.10956401283172937"/>
        </c:manualLayout>
      </c:layout>
      <c:overlay val="0"/>
    </c:legend>
    <c:plotVisOnly val="1"/>
    <c:dispBlanksAs val="gap"/>
    <c:showDLblsOverMax val="0"/>
  </c:chart>
  <c:externalData r:id="rId2">
    <c:autoUpdate val="0"/>
  </c:externalData>
</c:chartSpace>
</file>

<file path=ppt/charts/chart43.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dirty="0" err="1" smtClean="0">
                <a:effectLst/>
              </a:rPr>
              <a:t>Administrativa</a:t>
            </a:r>
            <a:r>
              <a:rPr lang="en-US" sz="1050" b="1" i="0" baseline="0" dirty="0" smtClean="0">
                <a:effectLst/>
              </a:rPr>
              <a:t>- </a:t>
            </a:r>
            <a:r>
              <a:rPr lang="en-US" sz="1050" b="1" i="0" baseline="0" dirty="0" err="1">
                <a:effectLst/>
              </a:rPr>
              <a:t>och</a:t>
            </a:r>
            <a:r>
              <a:rPr lang="en-US" sz="1050" b="1" i="0" baseline="0" dirty="0">
                <a:effectLst/>
              </a:rPr>
              <a:t> </a:t>
            </a:r>
            <a:r>
              <a:rPr lang="en-US" sz="1050" b="1" i="0" baseline="0" dirty="0" err="1">
                <a:effectLst/>
              </a:rPr>
              <a:t>Indirekta</a:t>
            </a:r>
            <a:r>
              <a:rPr lang="en-US" sz="1050" b="1" i="0" baseline="0" dirty="0">
                <a:effectLst/>
              </a:rPr>
              <a:t> </a:t>
            </a:r>
            <a:r>
              <a:rPr lang="en-US" sz="1050" b="1" i="0" baseline="0" dirty="0" err="1">
                <a:effectLst/>
              </a:rPr>
              <a:t>Produktionskostnader</a:t>
            </a:r>
            <a:r>
              <a:rPr lang="en-US" sz="1050" b="1" i="0" baseline="0" dirty="0">
                <a:effectLst/>
              </a:rPr>
              <a:t> </a:t>
            </a:r>
            <a:endParaRPr lang="sv-SE" sz="1050" dirty="0">
              <a:effectLst/>
            </a:endParaRPr>
          </a:p>
        </c:rich>
      </c:tx>
      <c:layout>
        <c:manualLayout>
          <c:xMode val="edge"/>
          <c:yMode val="edge"/>
          <c:x val="0.15702553608769981"/>
          <c:y val="1.7460692818293308E-2"/>
        </c:manualLayout>
      </c:layout>
      <c:overlay val="0"/>
    </c:title>
    <c:autoTitleDeleted val="0"/>
    <c:plotArea>
      <c:layout/>
      <c:lineChart>
        <c:grouping val="standard"/>
        <c:varyColors val="0"/>
        <c:ser>
          <c:idx val="0"/>
          <c:order val="0"/>
          <c:tx>
            <c:strRef>
              <c:f>'Jessica Grafer'!$DV$4</c:f>
              <c:strCache>
                <c:ptCount val="1"/>
                <c:pt idx="0">
                  <c:v>KPI 1 : Andel av Intäkter</c:v>
                </c:pt>
              </c:strCache>
            </c:strRef>
          </c:tx>
          <c:marker>
            <c:symbol val="none"/>
          </c:marker>
          <c:dLbls>
            <c:showLegendKey val="0"/>
            <c:showVal val="1"/>
            <c:showCatName val="0"/>
            <c:showSerName val="0"/>
            <c:showPercent val="0"/>
            <c:showBubbleSize val="0"/>
            <c:showLeaderLines val="0"/>
          </c:dLbls>
          <c:cat>
            <c:numRef>
              <c:f>'Jessica Grafer'!$DW$3:$DZ$3</c:f>
              <c:numCache>
                <c:formatCode>General</c:formatCode>
                <c:ptCount val="4"/>
                <c:pt idx="0">
                  <c:v>2007</c:v>
                </c:pt>
                <c:pt idx="1">
                  <c:v>2008</c:v>
                </c:pt>
                <c:pt idx="2">
                  <c:v>2009</c:v>
                </c:pt>
                <c:pt idx="3">
                  <c:v>2010</c:v>
                </c:pt>
              </c:numCache>
            </c:numRef>
          </c:cat>
          <c:val>
            <c:numRef>
              <c:f>'Jessica Grafer'!$DW$4:$DZ$4</c:f>
              <c:numCache>
                <c:formatCode>0</c:formatCode>
                <c:ptCount val="4"/>
                <c:pt idx="0" formatCode="General">
                  <c:v>100</c:v>
                </c:pt>
                <c:pt idx="1">
                  <c:v>92.372299937115741</c:v>
                </c:pt>
                <c:pt idx="2">
                  <c:v>84.406068520100447</c:v>
                </c:pt>
                <c:pt idx="3">
                  <c:v>79.761384067313315</c:v>
                </c:pt>
              </c:numCache>
            </c:numRef>
          </c:val>
          <c:smooth val="0"/>
        </c:ser>
        <c:ser>
          <c:idx val="1"/>
          <c:order val="1"/>
          <c:tx>
            <c:strRef>
              <c:f>'Jessica Grafer'!$DV$5</c:f>
              <c:strCache>
                <c:ptCount val="1"/>
                <c:pt idx="0">
                  <c:v>KPI 2 : Förändring i Absoluta tal</c:v>
                </c:pt>
              </c:strCache>
            </c:strRef>
          </c:tx>
          <c:spPr>
            <a:ln>
              <a:solidFill>
                <a:schemeClr val="accent2"/>
              </a:solidFill>
            </a:ln>
          </c:spPr>
          <c:marker>
            <c:symbol val="none"/>
          </c:marker>
          <c:dLbls>
            <c:showLegendKey val="0"/>
            <c:showVal val="1"/>
            <c:showCatName val="0"/>
            <c:showSerName val="0"/>
            <c:showPercent val="0"/>
            <c:showBubbleSize val="0"/>
            <c:showLeaderLines val="0"/>
          </c:dLbls>
          <c:cat>
            <c:numRef>
              <c:f>'Jessica Grafer'!$DW$3:$DZ$3</c:f>
              <c:numCache>
                <c:formatCode>General</c:formatCode>
                <c:ptCount val="4"/>
                <c:pt idx="0">
                  <c:v>2007</c:v>
                </c:pt>
                <c:pt idx="1">
                  <c:v>2008</c:v>
                </c:pt>
                <c:pt idx="2">
                  <c:v>2009</c:v>
                </c:pt>
                <c:pt idx="3">
                  <c:v>2010</c:v>
                </c:pt>
              </c:numCache>
            </c:numRef>
          </c:cat>
          <c:val>
            <c:numRef>
              <c:f>'Jessica Grafer'!$DW$5:$DZ$5</c:f>
              <c:numCache>
                <c:formatCode>0</c:formatCode>
                <c:ptCount val="4"/>
                <c:pt idx="0" formatCode="General">
                  <c:v>100</c:v>
                </c:pt>
                <c:pt idx="1">
                  <c:v>95.316251041105289</c:v>
                </c:pt>
                <c:pt idx="2">
                  <c:v>89.961295379942186</c:v>
                </c:pt>
                <c:pt idx="3">
                  <c:v>88.217137817843323</c:v>
                </c:pt>
              </c:numCache>
            </c:numRef>
          </c:val>
          <c:smooth val="0"/>
        </c:ser>
        <c:dLbls>
          <c:showLegendKey val="0"/>
          <c:showVal val="0"/>
          <c:showCatName val="0"/>
          <c:showSerName val="0"/>
          <c:showPercent val="0"/>
          <c:showBubbleSize val="0"/>
        </c:dLbls>
        <c:marker val="1"/>
        <c:smooth val="0"/>
        <c:axId val="211761792"/>
        <c:axId val="211784064"/>
      </c:lineChart>
      <c:catAx>
        <c:axId val="211761792"/>
        <c:scaling>
          <c:orientation val="minMax"/>
        </c:scaling>
        <c:delete val="0"/>
        <c:axPos val="b"/>
        <c:numFmt formatCode="General" sourceLinked="1"/>
        <c:majorTickMark val="none"/>
        <c:minorTickMark val="none"/>
        <c:tickLblPos val="nextTo"/>
        <c:crossAx val="211784064"/>
        <c:crosses val="autoZero"/>
        <c:auto val="1"/>
        <c:lblAlgn val="ctr"/>
        <c:lblOffset val="100"/>
        <c:noMultiLvlLbl val="0"/>
      </c:catAx>
      <c:valAx>
        <c:axId val="211784064"/>
        <c:scaling>
          <c:orientation val="minMax"/>
          <c:min val="75"/>
        </c:scaling>
        <c:delete val="0"/>
        <c:axPos val="l"/>
        <c:majorGridlines/>
        <c:title>
          <c:tx>
            <c:rich>
              <a:bodyPr rot="-5400000" vert="horz"/>
              <a:lstStyle/>
              <a:p>
                <a:pPr>
                  <a:defRPr/>
                </a:pPr>
                <a:r>
                  <a:rPr lang="en-US"/>
                  <a:t>Index</a:t>
                </a:r>
              </a:p>
            </c:rich>
          </c:tx>
          <c:layout/>
          <c:overlay val="0"/>
        </c:title>
        <c:numFmt formatCode="General" sourceLinked="1"/>
        <c:majorTickMark val="none"/>
        <c:minorTickMark val="none"/>
        <c:tickLblPos val="high"/>
        <c:spPr>
          <a:ln w="9525">
            <a:noFill/>
          </a:ln>
        </c:spPr>
        <c:crossAx val="211761792"/>
        <c:crosses val="autoZero"/>
        <c:crossBetween val="between"/>
      </c:valAx>
    </c:plotArea>
    <c:legend>
      <c:legendPos val="b"/>
      <c:layout/>
      <c:overlay val="0"/>
    </c:legend>
    <c:plotVisOnly val="1"/>
    <c:dispBlanksAs val="gap"/>
    <c:showDLblsOverMax val="0"/>
  </c:chart>
  <c:externalData r:id="rId2">
    <c:autoUpdate val="0"/>
  </c:externalData>
</c:chartSpace>
</file>

<file path=ppt/charts/chart44.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dirty="0" err="1">
                <a:effectLst/>
              </a:rPr>
              <a:t>Andel</a:t>
            </a:r>
            <a:r>
              <a:rPr lang="en-US" sz="1050" b="1" i="0" baseline="0" dirty="0">
                <a:effectLst/>
              </a:rPr>
              <a:t> </a:t>
            </a:r>
            <a:r>
              <a:rPr lang="en-US" sz="1050" b="1" i="0" baseline="0" dirty="0" err="1">
                <a:effectLst/>
              </a:rPr>
              <a:t>av</a:t>
            </a:r>
            <a:r>
              <a:rPr lang="en-US" sz="1050" b="1" i="0" baseline="0" dirty="0">
                <a:effectLst/>
              </a:rPr>
              <a:t> </a:t>
            </a:r>
            <a:r>
              <a:rPr lang="en-US" sz="1050" b="1" i="0" baseline="0" dirty="0" err="1" smtClean="0">
                <a:effectLst/>
              </a:rPr>
              <a:t>intäkter</a:t>
            </a:r>
            <a:r>
              <a:rPr lang="en-US" sz="1050" b="1" i="0" baseline="0" dirty="0" smtClean="0">
                <a:effectLst/>
              </a:rPr>
              <a:t> - </a:t>
            </a:r>
            <a:r>
              <a:rPr lang="en-US" sz="1050" b="1" i="0" baseline="0" dirty="0" err="1">
                <a:effectLst/>
              </a:rPr>
              <a:t>uppdelat</a:t>
            </a:r>
            <a:r>
              <a:rPr lang="en-US" sz="1050" b="1" i="0" baseline="0" dirty="0">
                <a:effectLst/>
              </a:rPr>
              <a:t> </a:t>
            </a:r>
            <a:r>
              <a:rPr lang="en-US" sz="1050" b="1" i="0" baseline="0" dirty="0" err="1">
                <a:effectLst/>
              </a:rPr>
              <a:t>på</a:t>
            </a:r>
            <a:r>
              <a:rPr lang="en-US" sz="1050" b="1" i="0" baseline="0" dirty="0">
                <a:effectLst/>
              </a:rPr>
              <a:t> </a:t>
            </a:r>
            <a:r>
              <a:rPr lang="en-US" sz="1050" b="1" i="0" baseline="0" dirty="0" err="1">
                <a:effectLst/>
              </a:rPr>
              <a:t>typ</a:t>
            </a:r>
            <a:r>
              <a:rPr lang="en-US" sz="1050" b="1" i="0" baseline="0" dirty="0">
                <a:effectLst/>
              </a:rPr>
              <a:t> </a:t>
            </a:r>
            <a:r>
              <a:rPr lang="en-US" sz="1050" b="1" i="0" baseline="0" dirty="0" err="1">
                <a:effectLst/>
              </a:rPr>
              <a:t>av</a:t>
            </a:r>
            <a:r>
              <a:rPr lang="en-US" sz="1050" b="1" i="0" baseline="0" dirty="0">
                <a:effectLst/>
              </a:rPr>
              <a:t> </a:t>
            </a:r>
            <a:r>
              <a:rPr lang="en-US" sz="1050" b="1" i="0" baseline="0" dirty="0" err="1">
                <a:effectLst/>
              </a:rPr>
              <a:t>kostnad</a:t>
            </a:r>
            <a:endParaRPr lang="sv-SE" sz="1050" dirty="0">
              <a:effectLst/>
            </a:endParaRPr>
          </a:p>
        </c:rich>
      </c:tx>
      <c:layout/>
      <c:overlay val="0"/>
    </c:title>
    <c:autoTitleDeleted val="0"/>
    <c:plotArea>
      <c:layout>
        <c:manualLayout>
          <c:layoutTarget val="inner"/>
          <c:xMode val="edge"/>
          <c:yMode val="edge"/>
          <c:x val="6.805555555555555E-2"/>
          <c:y val="0.12534740449110529"/>
          <c:w val="0.83809492563429566"/>
          <c:h val="0.25242381160688249"/>
        </c:manualLayout>
      </c:layout>
      <c:lineChart>
        <c:grouping val="standard"/>
        <c:varyColors val="0"/>
        <c:ser>
          <c:idx val="0"/>
          <c:order val="0"/>
          <c:tx>
            <c:strRef>
              <c:f>'Jessica Grafer'!$DW$30</c:f>
              <c:strCache>
                <c:ptCount val="1"/>
                <c:pt idx="0">
                  <c:v>Administrativa Kostnader</c:v>
                </c:pt>
              </c:strCache>
            </c:strRef>
          </c:tx>
          <c:spPr>
            <a:ln>
              <a:solidFill>
                <a:schemeClr val="tx2"/>
              </a:solidFill>
            </a:ln>
          </c:spPr>
          <c:marker>
            <c:symbol val="none"/>
          </c:marker>
          <c:dLbls>
            <c:dLbl>
              <c:idx val="1"/>
              <c:layout>
                <c:manualLayout>
                  <c:x val="0"/>
                  <c:y val="-2.3148148148148147E-2"/>
                </c:manualLayout>
              </c:layout>
              <c:showLegendKey val="0"/>
              <c:showVal val="1"/>
              <c:showCatName val="0"/>
              <c:showSerName val="0"/>
              <c:showPercent val="0"/>
              <c:showBubbleSize val="0"/>
            </c:dLbl>
            <c:dLbl>
              <c:idx val="2"/>
              <c:layout>
                <c:manualLayout>
                  <c:x val="-2.7777777777777779E-3"/>
                  <c:y val="-2.3148148148148147E-2"/>
                </c:manualLayout>
              </c:layout>
              <c:showLegendKey val="0"/>
              <c:showVal val="1"/>
              <c:showCatName val="0"/>
              <c:showSerName val="0"/>
              <c:showPercent val="0"/>
              <c:showBubbleSize val="0"/>
            </c:dLbl>
            <c:dLbl>
              <c:idx val="3"/>
              <c:delete val="1"/>
            </c:dLbl>
            <c:showLegendKey val="0"/>
            <c:showVal val="1"/>
            <c:showCatName val="0"/>
            <c:showSerName val="0"/>
            <c:showPercent val="0"/>
            <c:showBubbleSize val="0"/>
            <c:showLeaderLines val="0"/>
          </c:dLbls>
          <c:cat>
            <c:numRef>
              <c:f>'Jessica Grafer'!$DX$29:$EA$29</c:f>
              <c:numCache>
                <c:formatCode>General</c:formatCode>
                <c:ptCount val="4"/>
                <c:pt idx="0">
                  <c:v>2007</c:v>
                </c:pt>
                <c:pt idx="1">
                  <c:v>2008</c:v>
                </c:pt>
                <c:pt idx="2">
                  <c:v>2009</c:v>
                </c:pt>
                <c:pt idx="3">
                  <c:v>2010</c:v>
                </c:pt>
              </c:numCache>
            </c:numRef>
          </c:cat>
          <c:val>
            <c:numRef>
              <c:f>'Jessica Grafer'!$DX$30:$EA$30</c:f>
              <c:numCache>
                <c:formatCode>0</c:formatCode>
                <c:ptCount val="4"/>
                <c:pt idx="0" formatCode="General">
                  <c:v>100</c:v>
                </c:pt>
                <c:pt idx="1">
                  <c:v>93.761943715583953</c:v>
                </c:pt>
                <c:pt idx="2">
                  <c:v>85.184011678462824</c:v>
                </c:pt>
                <c:pt idx="3">
                  <c:v>79.998034400121696</c:v>
                </c:pt>
              </c:numCache>
            </c:numRef>
          </c:val>
          <c:smooth val="0"/>
        </c:ser>
        <c:ser>
          <c:idx val="1"/>
          <c:order val="1"/>
          <c:tx>
            <c:strRef>
              <c:f>'Jessica Grafer'!$DW$31</c:f>
              <c:strCache>
                <c:ptCount val="1"/>
                <c:pt idx="0">
                  <c:v>Indirekta Produktionskostnader</c:v>
                </c:pt>
              </c:strCache>
            </c:strRef>
          </c:tx>
          <c:marker>
            <c:symbol val="none"/>
          </c:marker>
          <c:dLbls>
            <c:dLbl>
              <c:idx val="3"/>
              <c:layout>
                <c:manualLayout>
                  <c:x val="-1.6666666666666566E-2"/>
                  <c:y val="4.2437781360066642E-17"/>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Grafer'!$DX$29:$EA$29</c:f>
              <c:numCache>
                <c:formatCode>General</c:formatCode>
                <c:ptCount val="4"/>
                <c:pt idx="0">
                  <c:v>2007</c:v>
                </c:pt>
                <c:pt idx="1">
                  <c:v>2008</c:v>
                </c:pt>
                <c:pt idx="2">
                  <c:v>2009</c:v>
                </c:pt>
                <c:pt idx="3">
                  <c:v>2010</c:v>
                </c:pt>
              </c:numCache>
            </c:numRef>
          </c:cat>
          <c:val>
            <c:numRef>
              <c:f>'Jessica Grafer'!$DX$31:$EA$31</c:f>
              <c:numCache>
                <c:formatCode>0</c:formatCode>
                <c:ptCount val="4"/>
                <c:pt idx="0" formatCode="General">
                  <c:v>100</c:v>
                </c:pt>
                <c:pt idx="1">
                  <c:v>72.48360976035913</c:v>
                </c:pt>
                <c:pt idx="2">
                  <c:v>73.272085342878242</c:v>
                </c:pt>
                <c:pt idx="3">
                  <c:v>76.37442604081842</c:v>
                </c:pt>
              </c:numCache>
            </c:numRef>
          </c:val>
          <c:smooth val="0"/>
        </c:ser>
        <c:ser>
          <c:idx val="2"/>
          <c:order val="2"/>
          <c:tx>
            <c:strRef>
              <c:f>'Jessica Grafer'!$DW$32</c:f>
              <c:strCache>
                <c:ptCount val="1"/>
                <c:pt idx="0">
                  <c:v>Administrativa- och Indirekta Produktionskostnader</c:v>
                </c:pt>
              </c:strCache>
            </c:strRef>
          </c:tx>
          <c:marker>
            <c:symbol val="none"/>
          </c:marker>
          <c:dLbls>
            <c:dLbl>
              <c:idx val="1"/>
              <c:delete val="1"/>
            </c:dLbl>
            <c:dLbl>
              <c:idx val="2"/>
              <c:layout>
                <c:manualLayout>
                  <c:x val="-3.888888888888889E-2"/>
                  <c:y val="9.2592592592592587E-3"/>
                </c:manualLayout>
              </c:layout>
              <c:showLegendKey val="0"/>
              <c:showVal val="1"/>
              <c:showCatName val="0"/>
              <c:showSerName val="0"/>
              <c:showPercent val="0"/>
              <c:showBubbleSize val="0"/>
            </c:dLbl>
            <c:dLbl>
              <c:idx val="3"/>
              <c:layout>
                <c:manualLayout>
                  <c:x val="-2.4999999999999897E-2"/>
                  <c:y val="-3.2407407407407447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Grafer'!$DX$29:$EA$29</c:f>
              <c:numCache>
                <c:formatCode>General</c:formatCode>
                <c:ptCount val="4"/>
                <c:pt idx="0">
                  <c:v>2007</c:v>
                </c:pt>
                <c:pt idx="1">
                  <c:v>2008</c:v>
                </c:pt>
                <c:pt idx="2">
                  <c:v>2009</c:v>
                </c:pt>
                <c:pt idx="3">
                  <c:v>2010</c:v>
                </c:pt>
              </c:numCache>
            </c:numRef>
          </c:cat>
          <c:val>
            <c:numRef>
              <c:f>'Jessica Grafer'!$DX$32:$EA$32</c:f>
              <c:numCache>
                <c:formatCode>0</c:formatCode>
                <c:ptCount val="4"/>
                <c:pt idx="0" formatCode="General">
                  <c:v>100</c:v>
                </c:pt>
                <c:pt idx="1">
                  <c:v>92.372299937115741</c:v>
                </c:pt>
                <c:pt idx="2">
                  <c:v>84.406068520100447</c:v>
                </c:pt>
                <c:pt idx="3">
                  <c:v>79.761384067313315</c:v>
                </c:pt>
              </c:numCache>
            </c:numRef>
          </c:val>
          <c:smooth val="0"/>
        </c:ser>
        <c:dLbls>
          <c:showLegendKey val="0"/>
          <c:showVal val="0"/>
          <c:showCatName val="0"/>
          <c:showSerName val="0"/>
          <c:showPercent val="0"/>
          <c:showBubbleSize val="0"/>
        </c:dLbls>
        <c:marker val="1"/>
        <c:smooth val="0"/>
        <c:axId val="211824000"/>
        <c:axId val="211833984"/>
      </c:lineChart>
      <c:catAx>
        <c:axId val="211824000"/>
        <c:scaling>
          <c:orientation val="minMax"/>
        </c:scaling>
        <c:delete val="0"/>
        <c:axPos val="b"/>
        <c:numFmt formatCode="General" sourceLinked="1"/>
        <c:majorTickMark val="none"/>
        <c:minorTickMark val="none"/>
        <c:tickLblPos val="nextTo"/>
        <c:crossAx val="211833984"/>
        <c:crosses val="autoZero"/>
        <c:auto val="1"/>
        <c:lblAlgn val="ctr"/>
        <c:lblOffset val="100"/>
        <c:noMultiLvlLbl val="0"/>
      </c:catAx>
      <c:valAx>
        <c:axId val="211833984"/>
        <c:scaling>
          <c:orientation val="minMax"/>
          <c:max val="110"/>
          <c:min val="70"/>
        </c:scaling>
        <c:delete val="0"/>
        <c:axPos val="l"/>
        <c:majorGridlines/>
        <c:title>
          <c:tx>
            <c:rich>
              <a:bodyPr rot="-5400000" vert="horz"/>
              <a:lstStyle/>
              <a:p>
                <a:pPr>
                  <a:defRPr/>
                </a:pPr>
                <a:r>
                  <a:rPr lang="en-US"/>
                  <a:t>Index</a:t>
                </a:r>
              </a:p>
            </c:rich>
          </c:tx>
          <c:layout/>
          <c:overlay val="0"/>
        </c:title>
        <c:numFmt formatCode="General" sourceLinked="1"/>
        <c:majorTickMark val="none"/>
        <c:minorTickMark val="none"/>
        <c:tickLblPos val="high"/>
        <c:spPr>
          <a:ln w="9525">
            <a:noFill/>
          </a:ln>
        </c:spPr>
        <c:crossAx val="211824000"/>
        <c:crosses val="autoZero"/>
        <c:crossBetween val="between"/>
        <c:majorUnit val="10"/>
      </c:valAx>
    </c:plotArea>
    <c:legend>
      <c:legendPos val="b"/>
      <c:layout>
        <c:manualLayout>
          <c:xMode val="edge"/>
          <c:yMode val="edge"/>
          <c:x val="0.11211636045494315"/>
          <c:y val="0.45949657334499855"/>
          <c:w val="0.76187839020122494"/>
          <c:h val="0.15624416739574221"/>
        </c:manualLayout>
      </c:layout>
      <c:overlay val="0"/>
    </c:legend>
    <c:plotVisOnly val="1"/>
    <c:dispBlanksAs val="gap"/>
    <c:showDLblsOverMax val="0"/>
  </c:chart>
  <c:externalData r:id="rId2">
    <c:autoUpdate val="0"/>
  </c:externalData>
</c:chartSpace>
</file>

<file path=ppt/charts/chart45.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dirty="0" err="1">
                <a:effectLst/>
              </a:rPr>
              <a:t>Förändring</a:t>
            </a:r>
            <a:r>
              <a:rPr lang="en-US" sz="1050" b="1" i="0" baseline="0" dirty="0">
                <a:effectLst/>
              </a:rPr>
              <a:t> </a:t>
            </a:r>
            <a:r>
              <a:rPr lang="en-US" sz="1050" b="1" i="0" baseline="0" dirty="0" err="1">
                <a:effectLst/>
              </a:rPr>
              <a:t>av</a:t>
            </a:r>
            <a:r>
              <a:rPr lang="en-US" sz="1050" b="1" i="0" baseline="0" dirty="0">
                <a:effectLst/>
              </a:rPr>
              <a:t> </a:t>
            </a:r>
            <a:r>
              <a:rPr lang="en-US" sz="1050" b="1" i="0" baseline="0" dirty="0" err="1">
                <a:effectLst/>
              </a:rPr>
              <a:t>Operativa</a:t>
            </a:r>
            <a:r>
              <a:rPr lang="en-US" sz="1050" b="1" i="0" baseline="0" dirty="0">
                <a:effectLst/>
              </a:rPr>
              <a:t> </a:t>
            </a:r>
            <a:r>
              <a:rPr lang="en-US" sz="1050" b="1" i="0" baseline="0" dirty="0" err="1">
                <a:effectLst/>
              </a:rPr>
              <a:t>Kostnader</a:t>
            </a:r>
            <a:r>
              <a:rPr lang="en-US" sz="1050" b="1" i="0" baseline="0" dirty="0">
                <a:effectLst/>
              </a:rPr>
              <a:t> </a:t>
            </a:r>
            <a:r>
              <a:rPr lang="en-US" sz="1050" b="1" i="0" baseline="0" dirty="0" err="1" smtClean="0">
                <a:effectLst/>
              </a:rPr>
              <a:t>och</a:t>
            </a:r>
            <a:r>
              <a:rPr lang="en-US" sz="1050" b="1" i="0" baseline="0" dirty="0" smtClean="0">
                <a:effectLst/>
              </a:rPr>
              <a:t> </a:t>
            </a:r>
            <a:r>
              <a:rPr lang="en-US" sz="1050" b="1" i="0" baseline="0" dirty="0" err="1" smtClean="0">
                <a:effectLst/>
              </a:rPr>
              <a:t>Administrativa</a:t>
            </a:r>
            <a:r>
              <a:rPr lang="en-US" sz="1050" b="1" i="0" baseline="0" dirty="0" smtClean="0">
                <a:effectLst/>
              </a:rPr>
              <a:t>- </a:t>
            </a:r>
            <a:r>
              <a:rPr lang="en-US" sz="1050" b="1" i="0" baseline="0" dirty="0" err="1">
                <a:effectLst/>
              </a:rPr>
              <a:t>och</a:t>
            </a:r>
            <a:r>
              <a:rPr lang="en-US" sz="1050" b="1" i="0" baseline="0" dirty="0">
                <a:effectLst/>
              </a:rPr>
              <a:t> </a:t>
            </a:r>
            <a:r>
              <a:rPr lang="en-US" sz="1050" b="1" i="0" baseline="0" dirty="0" err="1">
                <a:effectLst/>
              </a:rPr>
              <a:t>Indirekta</a:t>
            </a:r>
            <a:r>
              <a:rPr lang="en-US" sz="1050" b="1" i="0" baseline="0" dirty="0">
                <a:effectLst/>
              </a:rPr>
              <a:t> </a:t>
            </a:r>
            <a:r>
              <a:rPr lang="en-US" sz="1050" b="1" i="0" baseline="0" dirty="0" err="1">
                <a:effectLst/>
              </a:rPr>
              <a:t>Produktionskostnader</a:t>
            </a:r>
            <a:r>
              <a:rPr lang="en-US" sz="1050" b="1" i="0" baseline="0" dirty="0">
                <a:effectLst/>
              </a:rPr>
              <a:t> i </a:t>
            </a:r>
            <a:r>
              <a:rPr lang="en-US" sz="1050" b="1" i="0" baseline="0" dirty="0" err="1">
                <a:effectLst/>
              </a:rPr>
              <a:t>absoluta</a:t>
            </a:r>
            <a:r>
              <a:rPr lang="en-US" sz="1050" b="1" i="0" baseline="0" dirty="0">
                <a:effectLst/>
              </a:rPr>
              <a:t> </a:t>
            </a:r>
            <a:r>
              <a:rPr lang="en-US" sz="1050" b="1" i="0" baseline="0" dirty="0" err="1">
                <a:effectLst/>
              </a:rPr>
              <a:t>tal</a:t>
            </a:r>
            <a:endParaRPr lang="sv-SE" sz="1050" dirty="0">
              <a:effectLst/>
            </a:endParaRPr>
          </a:p>
        </c:rich>
      </c:tx>
      <c:layout>
        <c:manualLayout>
          <c:xMode val="edge"/>
          <c:yMode val="edge"/>
          <c:x val="0.10676377952755904"/>
          <c:y val="4.1666666666666664E-2"/>
        </c:manualLayout>
      </c:layout>
      <c:overlay val="0"/>
    </c:title>
    <c:autoTitleDeleted val="0"/>
    <c:plotArea>
      <c:layout>
        <c:manualLayout>
          <c:layoutTarget val="inner"/>
          <c:xMode val="edge"/>
          <c:yMode val="edge"/>
          <c:x val="9.583333333333334E-2"/>
          <c:y val="0.19101267677234332"/>
          <c:w val="0.81587270341207352"/>
          <c:h val="0.20077206648287813"/>
        </c:manualLayout>
      </c:layout>
      <c:lineChart>
        <c:grouping val="standard"/>
        <c:varyColors val="0"/>
        <c:ser>
          <c:idx val="0"/>
          <c:order val="0"/>
          <c:tx>
            <c:strRef>
              <c:f>'Jessica Grafer'!$DW$35</c:f>
              <c:strCache>
                <c:ptCount val="1"/>
                <c:pt idx="0">
                  <c:v>Operativa kostnader</c:v>
                </c:pt>
              </c:strCache>
            </c:strRef>
          </c:tx>
          <c:spPr>
            <a:ln>
              <a:solidFill>
                <a:srgbClr val="C00000"/>
              </a:solidFill>
            </a:ln>
          </c:spPr>
          <c:marker>
            <c:symbol val="none"/>
          </c:marker>
          <c:dLbls>
            <c:showLegendKey val="0"/>
            <c:showVal val="1"/>
            <c:showCatName val="0"/>
            <c:showSerName val="0"/>
            <c:showPercent val="0"/>
            <c:showBubbleSize val="0"/>
            <c:showLeaderLines val="0"/>
          </c:dLbls>
          <c:cat>
            <c:numRef>
              <c:f>'Jessica Grafer'!$DX$34:$EA$34</c:f>
              <c:numCache>
                <c:formatCode>0</c:formatCode>
                <c:ptCount val="4"/>
                <c:pt idx="0">
                  <c:v>2007</c:v>
                </c:pt>
                <c:pt idx="1">
                  <c:v>2008</c:v>
                </c:pt>
                <c:pt idx="2">
                  <c:v>2009</c:v>
                </c:pt>
                <c:pt idx="3">
                  <c:v>2010</c:v>
                </c:pt>
              </c:numCache>
            </c:numRef>
          </c:cat>
          <c:val>
            <c:numRef>
              <c:f>'Jessica Grafer'!$DX$35:$EA$35</c:f>
              <c:numCache>
                <c:formatCode>0</c:formatCode>
                <c:ptCount val="4"/>
                <c:pt idx="0" formatCode="General">
                  <c:v>100</c:v>
                </c:pt>
                <c:pt idx="1">
                  <c:v>104.59147682476451</c:v>
                </c:pt>
                <c:pt idx="2">
                  <c:v>114.871467695755</c:v>
                </c:pt>
                <c:pt idx="3">
                  <c:v>119.39914519274659</c:v>
                </c:pt>
              </c:numCache>
            </c:numRef>
          </c:val>
          <c:smooth val="0"/>
        </c:ser>
        <c:ser>
          <c:idx val="1"/>
          <c:order val="1"/>
          <c:tx>
            <c:strRef>
              <c:f>'Jessica Grafer'!$DW$36</c:f>
              <c:strCache>
                <c:ptCount val="1"/>
                <c:pt idx="0">
                  <c:v>Administrativa- och Indirekta Produktionskostnader</c:v>
                </c:pt>
              </c:strCache>
            </c:strRef>
          </c:tx>
          <c:spPr>
            <a:ln>
              <a:solidFill>
                <a:srgbClr val="00A1DE"/>
              </a:solidFill>
            </a:ln>
          </c:spPr>
          <c:marker>
            <c:symbol val="none"/>
          </c:marker>
          <c:dLbls>
            <c:showLegendKey val="0"/>
            <c:showVal val="1"/>
            <c:showCatName val="0"/>
            <c:showSerName val="0"/>
            <c:showPercent val="0"/>
            <c:showBubbleSize val="0"/>
            <c:showLeaderLines val="0"/>
          </c:dLbls>
          <c:cat>
            <c:numRef>
              <c:f>'Jessica Grafer'!$DX$34:$EA$34</c:f>
              <c:numCache>
                <c:formatCode>0</c:formatCode>
                <c:ptCount val="4"/>
                <c:pt idx="0">
                  <c:v>2007</c:v>
                </c:pt>
                <c:pt idx="1">
                  <c:v>2008</c:v>
                </c:pt>
                <c:pt idx="2">
                  <c:v>2009</c:v>
                </c:pt>
                <c:pt idx="3">
                  <c:v>2010</c:v>
                </c:pt>
              </c:numCache>
            </c:numRef>
          </c:cat>
          <c:val>
            <c:numRef>
              <c:f>'Jessica Grafer'!$DX$36:$EA$36</c:f>
              <c:numCache>
                <c:formatCode>0</c:formatCode>
                <c:ptCount val="4"/>
                <c:pt idx="0" formatCode="General">
                  <c:v>100</c:v>
                </c:pt>
                <c:pt idx="1">
                  <c:v>95.316251041105289</c:v>
                </c:pt>
                <c:pt idx="2">
                  <c:v>89.961295379942186</c:v>
                </c:pt>
                <c:pt idx="3">
                  <c:v>88.217137817843323</c:v>
                </c:pt>
              </c:numCache>
            </c:numRef>
          </c:val>
          <c:smooth val="0"/>
        </c:ser>
        <c:dLbls>
          <c:showLegendKey val="0"/>
          <c:showVal val="0"/>
          <c:showCatName val="0"/>
          <c:showSerName val="0"/>
          <c:showPercent val="0"/>
          <c:showBubbleSize val="0"/>
        </c:dLbls>
        <c:marker val="1"/>
        <c:smooth val="0"/>
        <c:axId val="211950592"/>
        <c:axId val="211981056"/>
      </c:lineChart>
      <c:catAx>
        <c:axId val="211950592"/>
        <c:scaling>
          <c:orientation val="minMax"/>
        </c:scaling>
        <c:delete val="0"/>
        <c:axPos val="b"/>
        <c:numFmt formatCode="0" sourceLinked="1"/>
        <c:majorTickMark val="none"/>
        <c:minorTickMark val="none"/>
        <c:tickLblPos val="nextTo"/>
        <c:crossAx val="211981056"/>
        <c:crosses val="autoZero"/>
        <c:auto val="1"/>
        <c:lblAlgn val="ctr"/>
        <c:lblOffset val="100"/>
        <c:noMultiLvlLbl val="0"/>
      </c:catAx>
      <c:valAx>
        <c:axId val="211981056"/>
        <c:scaling>
          <c:orientation val="minMax"/>
          <c:max val="120"/>
          <c:min val="80"/>
        </c:scaling>
        <c:delete val="0"/>
        <c:axPos val="l"/>
        <c:majorGridlines/>
        <c:title>
          <c:tx>
            <c:rich>
              <a:bodyPr rot="-5400000" vert="horz"/>
              <a:lstStyle/>
              <a:p>
                <a:pPr>
                  <a:defRPr/>
                </a:pPr>
                <a:r>
                  <a:rPr lang="sv-SE"/>
                  <a:t>Index</a:t>
                </a:r>
              </a:p>
            </c:rich>
          </c:tx>
          <c:layout>
            <c:manualLayout>
              <c:xMode val="edge"/>
              <c:yMode val="edge"/>
              <c:x val="3.3333333333333333E-2"/>
              <c:y val="0.21081848673423537"/>
            </c:manualLayout>
          </c:layout>
          <c:overlay val="0"/>
        </c:title>
        <c:numFmt formatCode="General" sourceLinked="1"/>
        <c:majorTickMark val="none"/>
        <c:minorTickMark val="none"/>
        <c:tickLblPos val="high"/>
        <c:spPr>
          <a:ln w="9525">
            <a:noFill/>
          </a:ln>
        </c:spPr>
        <c:crossAx val="211950592"/>
        <c:crosses val="autoZero"/>
        <c:crossBetween val="between"/>
        <c:majorUnit val="10"/>
      </c:valAx>
    </c:plotArea>
    <c:legend>
      <c:legendPos val="b"/>
      <c:layout>
        <c:manualLayout>
          <c:xMode val="edge"/>
          <c:yMode val="edge"/>
          <c:x val="0.11342191601049868"/>
          <c:y val="0.45937709805448101"/>
          <c:w val="0.73982283464566923"/>
          <c:h val="0.10493438320209973"/>
        </c:manualLayout>
      </c:layout>
      <c:overlay val="0"/>
    </c:legend>
    <c:plotVisOnly val="1"/>
    <c:dispBlanksAs val="gap"/>
    <c:showDLblsOverMax val="0"/>
  </c:chart>
  <c:externalData r:id="rId2">
    <c:autoUpdate val="0"/>
  </c:externalData>
</c:chartSpace>
</file>

<file path=ppt/charts/chart46.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a:effectLst/>
              </a:rPr>
              <a:t>Administrativa- och Indirekta Produktionskostnader </a:t>
            </a:r>
            <a:endParaRPr lang="sv-SE" sz="1050">
              <a:effectLst/>
            </a:endParaRPr>
          </a:p>
        </c:rich>
      </c:tx>
      <c:layout/>
      <c:overlay val="0"/>
    </c:title>
    <c:autoTitleDeleted val="0"/>
    <c:plotArea>
      <c:layout/>
      <c:lineChart>
        <c:grouping val="standard"/>
        <c:varyColors val="0"/>
        <c:ser>
          <c:idx val="0"/>
          <c:order val="0"/>
          <c:tx>
            <c:strRef>
              <c:f>'Jessica Grafer'!$FH$3</c:f>
              <c:strCache>
                <c:ptCount val="1"/>
                <c:pt idx="0">
                  <c:v>KPI 1 : Andel av Intäkter</c:v>
                </c:pt>
              </c:strCache>
            </c:strRef>
          </c:tx>
          <c:marker>
            <c:symbol val="none"/>
          </c:marker>
          <c:dLbls>
            <c:showLegendKey val="0"/>
            <c:showVal val="1"/>
            <c:showCatName val="0"/>
            <c:showSerName val="0"/>
            <c:showPercent val="0"/>
            <c:showBubbleSize val="0"/>
            <c:showLeaderLines val="0"/>
          </c:dLbls>
          <c:cat>
            <c:numRef>
              <c:f>'Jessica Grafer'!$FI$2:$FL$2</c:f>
              <c:numCache>
                <c:formatCode>General</c:formatCode>
                <c:ptCount val="4"/>
                <c:pt idx="0">
                  <c:v>2007</c:v>
                </c:pt>
                <c:pt idx="1">
                  <c:v>2008</c:v>
                </c:pt>
                <c:pt idx="2">
                  <c:v>2009</c:v>
                </c:pt>
                <c:pt idx="3">
                  <c:v>2010</c:v>
                </c:pt>
              </c:numCache>
            </c:numRef>
          </c:cat>
          <c:val>
            <c:numRef>
              <c:f>'Jessica Grafer'!$FI$3:$FL$3</c:f>
              <c:numCache>
                <c:formatCode>0</c:formatCode>
                <c:ptCount val="4"/>
                <c:pt idx="0" formatCode="General">
                  <c:v>100</c:v>
                </c:pt>
                <c:pt idx="1">
                  <c:v>96.865147170886672</c:v>
                </c:pt>
                <c:pt idx="2">
                  <c:v>93.8454352557482</c:v>
                </c:pt>
                <c:pt idx="3">
                  <c:v>93.161416035453144</c:v>
                </c:pt>
              </c:numCache>
            </c:numRef>
          </c:val>
          <c:smooth val="0"/>
        </c:ser>
        <c:ser>
          <c:idx val="1"/>
          <c:order val="1"/>
          <c:tx>
            <c:strRef>
              <c:f>'Jessica Grafer'!$FH$4</c:f>
              <c:strCache>
                <c:ptCount val="1"/>
                <c:pt idx="0">
                  <c:v>KPI 2 : Förändring i Absoluta tal</c:v>
                </c:pt>
              </c:strCache>
            </c:strRef>
          </c:tx>
          <c:marker>
            <c:symbol val="none"/>
          </c:marker>
          <c:dLbls>
            <c:dLbl>
              <c:idx val="3"/>
              <c:layout>
                <c:manualLayout>
                  <c:x val="1.0185067526415994E-16"/>
                  <c:y val="-3.2407407407407406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Grafer'!$FI$2:$FL$2</c:f>
              <c:numCache>
                <c:formatCode>General</c:formatCode>
                <c:ptCount val="4"/>
                <c:pt idx="0">
                  <c:v>2007</c:v>
                </c:pt>
                <c:pt idx="1">
                  <c:v>2008</c:v>
                </c:pt>
                <c:pt idx="2">
                  <c:v>2009</c:v>
                </c:pt>
                <c:pt idx="3">
                  <c:v>2010</c:v>
                </c:pt>
              </c:numCache>
            </c:numRef>
          </c:cat>
          <c:val>
            <c:numRef>
              <c:f>'Jessica Grafer'!$FI$4:$FL$4</c:f>
              <c:numCache>
                <c:formatCode>0</c:formatCode>
                <c:ptCount val="4"/>
                <c:pt idx="0" formatCode="General">
                  <c:v>100</c:v>
                </c:pt>
                <c:pt idx="1">
                  <c:v>99.725830374398853</c:v>
                </c:pt>
                <c:pt idx="2">
                  <c:v>97.979684480201357</c:v>
                </c:pt>
                <c:pt idx="3">
                  <c:v>95.570587442132222</c:v>
                </c:pt>
              </c:numCache>
            </c:numRef>
          </c:val>
          <c:smooth val="0"/>
        </c:ser>
        <c:dLbls>
          <c:showLegendKey val="0"/>
          <c:showVal val="0"/>
          <c:showCatName val="0"/>
          <c:showSerName val="0"/>
          <c:showPercent val="0"/>
          <c:showBubbleSize val="0"/>
        </c:dLbls>
        <c:marker val="1"/>
        <c:smooth val="0"/>
        <c:axId val="217980928"/>
        <c:axId val="217982464"/>
      </c:lineChart>
      <c:catAx>
        <c:axId val="217980928"/>
        <c:scaling>
          <c:orientation val="minMax"/>
        </c:scaling>
        <c:delete val="0"/>
        <c:axPos val="b"/>
        <c:numFmt formatCode="General" sourceLinked="1"/>
        <c:majorTickMark val="none"/>
        <c:minorTickMark val="none"/>
        <c:tickLblPos val="nextTo"/>
        <c:crossAx val="217982464"/>
        <c:crosses val="autoZero"/>
        <c:auto val="1"/>
        <c:lblAlgn val="ctr"/>
        <c:lblOffset val="100"/>
        <c:noMultiLvlLbl val="0"/>
      </c:catAx>
      <c:valAx>
        <c:axId val="217982464"/>
        <c:scaling>
          <c:orientation val="minMax"/>
          <c:max val="105"/>
          <c:min val="90"/>
        </c:scaling>
        <c:delete val="0"/>
        <c:axPos val="l"/>
        <c:majorGridlines/>
        <c:title>
          <c:tx>
            <c:rich>
              <a:bodyPr rot="-5400000" vert="horz"/>
              <a:lstStyle/>
              <a:p>
                <a:pPr>
                  <a:defRPr/>
                </a:pPr>
                <a:r>
                  <a:rPr lang="en-US"/>
                  <a:t>Index</a:t>
                </a:r>
              </a:p>
            </c:rich>
          </c:tx>
          <c:layout/>
          <c:overlay val="0"/>
        </c:title>
        <c:numFmt formatCode="General" sourceLinked="1"/>
        <c:majorTickMark val="none"/>
        <c:minorTickMark val="none"/>
        <c:tickLblPos val="high"/>
        <c:spPr>
          <a:ln w="9525">
            <a:noFill/>
          </a:ln>
        </c:spPr>
        <c:crossAx val="217980928"/>
        <c:crosses val="autoZero"/>
        <c:crossBetween val="between"/>
        <c:majorUnit val="5"/>
      </c:valAx>
    </c:plotArea>
    <c:legend>
      <c:legendPos val="b"/>
      <c:layout/>
      <c:overlay val="0"/>
    </c:legend>
    <c:plotVisOnly val="1"/>
    <c:dispBlanksAs val="gap"/>
    <c:showDLblsOverMax val="0"/>
  </c:chart>
  <c:externalData r:id="rId2">
    <c:autoUpdate val="0"/>
  </c:externalData>
</c:chartSpace>
</file>

<file path=ppt/charts/chart47.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a:effectLst/>
              </a:rPr>
              <a:t>Andel av intäkter - uppdelat på typ av kostnad</a:t>
            </a:r>
            <a:endParaRPr lang="sv-SE" sz="1050">
              <a:effectLst/>
            </a:endParaRPr>
          </a:p>
        </c:rich>
      </c:tx>
      <c:layout/>
      <c:overlay val="0"/>
    </c:title>
    <c:autoTitleDeleted val="0"/>
    <c:plotArea>
      <c:layout>
        <c:manualLayout>
          <c:layoutTarget val="inner"/>
          <c:xMode val="edge"/>
          <c:yMode val="edge"/>
          <c:x val="8.1944444444444445E-2"/>
          <c:y val="0.11608814523184602"/>
          <c:w val="0.82976159230096236"/>
          <c:h val="0.26168307086614173"/>
        </c:manualLayout>
      </c:layout>
      <c:lineChart>
        <c:grouping val="standard"/>
        <c:varyColors val="0"/>
        <c:ser>
          <c:idx val="0"/>
          <c:order val="0"/>
          <c:tx>
            <c:strRef>
              <c:f>'Jessica Grafer'!$FH$29</c:f>
              <c:strCache>
                <c:ptCount val="1"/>
                <c:pt idx="0">
                  <c:v>Administrativa Kostnader</c:v>
                </c:pt>
              </c:strCache>
            </c:strRef>
          </c:tx>
          <c:marker>
            <c:symbol val="none"/>
          </c:marker>
          <c:dLbls>
            <c:dLbl>
              <c:idx val="0"/>
              <c:delete val="1"/>
            </c:dLbl>
            <c:dLbl>
              <c:idx val="1"/>
              <c:layout>
                <c:manualLayout>
                  <c:x val="0"/>
                  <c:y val="-2.7777777777777776E-2"/>
                </c:manualLayout>
              </c:layout>
              <c:showLegendKey val="0"/>
              <c:showVal val="1"/>
              <c:showCatName val="0"/>
              <c:showSerName val="0"/>
              <c:showPercent val="0"/>
              <c:showBubbleSize val="0"/>
            </c:dLbl>
            <c:dLbl>
              <c:idx val="2"/>
              <c:layout>
                <c:manualLayout>
                  <c:x val="-8.3333333333333332E-3"/>
                  <c:y val="3.2407407407407406E-2"/>
                </c:manualLayout>
              </c:layout>
              <c:showLegendKey val="0"/>
              <c:showVal val="1"/>
              <c:showCatName val="0"/>
              <c:showSerName val="0"/>
              <c:showPercent val="0"/>
              <c:showBubbleSize val="0"/>
            </c:dLbl>
            <c:dLbl>
              <c:idx val="3"/>
              <c:layout>
                <c:manualLayout>
                  <c:x val="-1.1111111111111212E-2"/>
                  <c:y val="0"/>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Grafer'!$FI$28:$FL$28</c:f>
              <c:numCache>
                <c:formatCode>General</c:formatCode>
                <c:ptCount val="4"/>
                <c:pt idx="0">
                  <c:v>2007</c:v>
                </c:pt>
                <c:pt idx="1">
                  <c:v>2008</c:v>
                </c:pt>
                <c:pt idx="2">
                  <c:v>2009</c:v>
                </c:pt>
                <c:pt idx="3">
                  <c:v>2010</c:v>
                </c:pt>
              </c:numCache>
            </c:numRef>
          </c:cat>
          <c:val>
            <c:numRef>
              <c:f>'Jessica Grafer'!$FI$29:$FL$29</c:f>
              <c:numCache>
                <c:formatCode>0</c:formatCode>
                <c:ptCount val="4"/>
                <c:pt idx="0" formatCode="General">
                  <c:v>100</c:v>
                </c:pt>
                <c:pt idx="1">
                  <c:v>98.602276531100387</c:v>
                </c:pt>
                <c:pt idx="2">
                  <c:v>81.9437563822366</c:v>
                </c:pt>
                <c:pt idx="3">
                  <c:v>83.777295624791464</c:v>
                </c:pt>
              </c:numCache>
            </c:numRef>
          </c:val>
          <c:smooth val="0"/>
        </c:ser>
        <c:ser>
          <c:idx val="1"/>
          <c:order val="1"/>
          <c:tx>
            <c:strRef>
              <c:f>'Jessica Grafer'!$FH$30</c:f>
              <c:strCache>
                <c:ptCount val="1"/>
                <c:pt idx="0">
                  <c:v>Indirekta Produktionskostnader</c:v>
                </c:pt>
              </c:strCache>
            </c:strRef>
          </c:tx>
          <c:marker>
            <c:symbol val="none"/>
          </c:marker>
          <c:dLbls>
            <c:dLbl>
              <c:idx val="1"/>
              <c:layout>
                <c:manualLayout>
                  <c:x val="0"/>
                  <c:y val="2.7777777777777776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Grafer'!$FI$28:$FL$28</c:f>
              <c:numCache>
                <c:formatCode>General</c:formatCode>
                <c:ptCount val="4"/>
                <c:pt idx="0">
                  <c:v>2007</c:v>
                </c:pt>
                <c:pt idx="1">
                  <c:v>2008</c:v>
                </c:pt>
                <c:pt idx="2">
                  <c:v>2009</c:v>
                </c:pt>
                <c:pt idx="3">
                  <c:v>2010</c:v>
                </c:pt>
              </c:numCache>
            </c:numRef>
          </c:cat>
          <c:val>
            <c:numRef>
              <c:f>'Jessica Grafer'!$FI$30:$FL$30</c:f>
              <c:numCache>
                <c:formatCode>0</c:formatCode>
                <c:ptCount val="4"/>
                <c:pt idx="0" formatCode="General">
                  <c:v>100</c:v>
                </c:pt>
                <c:pt idx="1">
                  <c:v>94.8604437171402</c:v>
                </c:pt>
                <c:pt idx="2">
                  <c:v>107.58035753014632</c:v>
                </c:pt>
                <c:pt idx="3">
                  <c:v>103.99099443559716</c:v>
                </c:pt>
              </c:numCache>
            </c:numRef>
          </c:val>
          <c:smooth val="0"/>
        </c:ser>
        <c:ser>
          <c:idx val="2"/>
          <c:order val="2"/>
          <c:tx>
            <c:strRef>
              <c:f>'Jessica Grafer'!$FH$31</c:f>
              <c:strCache>
                <c:ptCount val="1"/>
                <c:pt idx="0">
                  <c:v>Administrativa- och Indirekta Produktionskostnader</c:v>
                </c:pt>
              </c:strCache>
            </c:strRef>
          </c:tx>
          <c:marker>
            <c:symbol val="none"/>
          </c:marker>
          <c:dLbls>
            <c:showLegendKey val="0"/>
            <c:showVal val="1"/>
            <c:showCatName val="0"/>
            <c:showSerName val="0"/>
            <c:showPercent val="0"/>
            <c:showBubbleSize val="0"/>
            <c:showLeaderLines val="0"/>
          </c:dLbls>
          <c:cat>
            <c:numRef>
              <c:f>'Jessica Grafer'!$FI$28:$FL$28</c:f>
              <c:numCache>
                <c:formatCode>General</c:formatCode>
                <c:ptCount val="4"/>
                <c:pt idx="0">
                  <c:v>2007</c:v>
                </c:pt>
                <c:pt idx="1">
                  <c:v>2008</c:v>
                </c:pt>
                <c:pt idx="2">
                  <c:v>2009</c:v>
                </c:pt>
                <c:pt idx="3">
                  <c:v>2010</c:v>
                </c:pt>
              </c:numCache>
            </c:numRef>
          </c:cat>
          <c:val>
            <c:numRef>
              <c:f>'Jessica Grafer'!$FI$31:$FL$31</c:f>
              <c:numCache>
                <c:formatCode>0</c:formatCode>
                <c:ptCount val="4"/>
                <c:pt idx="0" formatCode="General">
                  <c:v>100</c:v>
                </c:pt>
                <c:pt idx="1">
                  <c:v>96.865147170886672</c:v>
                </c:pt>
                <c:pt idx="2">
                  <c:v>93.8454352557482</c:v>
                </c:pt>
                <c:pt idx="3">
                  <c:v>93.161416035453144</c:v>
                </c:pt>
              </c:numCache>
            </c:numRef>
          </c:val>
          <c:smooth val="0"/>
        </c:ser>
        <c:dLbls>
          <c:showLegendKey val="0"/>
          <c:showVal val="0"/>
          <c:showCatName val="0"/>
          <c:showSerName val="0"/>
          <c:showPercent val="0"/>
          <c:showBubbleSize val="0"/>
        </c:dLbls>
        <c:marker val="1"/>
        <c:smooth val="0"/>
        <c:axId val="218116864"/>
        <c:axId val="218118400"/>
      </c:lineChart>
      <c:catAx>
        <c:axId val="218116864"/>
        <c:scaling>
          <c:orientation val="minMax"/>
        </c:scaling>
        <c:delete val="0"/>
        <c:axPos val="b"/>
        <c:numFmt formatCode="General" sourceLinked="1"/>
        <c:majorTickMark val="none"/>
        <c:minorTickMark val="none"/>
        <c:tickLblPos val="nextTo"/>
        <c:crossAx val="218118400"/>
        <c:crosses val="autoZero"/>
        <c:auto val="1"/>
        <c:lblAlgn val="ctr"/>
        <c:lblOffset val="100"/>
        <c:noMultiLvlLbl val="0"/>
      </c:catAx>
      <c:valAx>
        <c:axId val="218118400"/>
        <c:scaling>
          <c:orientation val="minMax"/>
          <c:max val="110"/>
          <c:min val="80"/>
        </c:scaling>
        <c:delete val="0"/>
        <c:axPos val="l"/>
        <c:majorGridlines/>
        <c:title>
          <c:tx>
            <c:rich>
              <a:bodyPr rot="-5400000" vert="horz"/>
              <a:lstStyle/>
              <a:p>
                <a:pPr>
                  <a:defRPr/>
                </a:pPr>
                <a:r>
                  <a:rPr lang="sv-SE"/>
                  <a:t>Index</a:t>
                </a:r>
              </a:p>
            </c:rich>
          </c:tx>
          <c:layout/>
          <c:overlay val="0"/>
        </c:title>
        <c:numFmt formatCode="General" sourceLinked="1"/>
        <c:majorTickMark val="none"/>
        <c:minorTickMark val="none"/>
        <c:tickLblPos val="high"/>
        <c:spPr>
          <a:ln w="9525">
            <a:noFill/>
          </a:ln>
        </c:spPr>
        <c:crossAx val="218116864"/>
        <c:crosses val="autoZero"/>
        <c:crossBetween val="between"/>
        <c:majorUnit val="10"/>
      </c:valAx>
    </c:plotArea>
    <c:legend>
      <c:legendPos val="b"/>
      <c:layout>
        <c:manualLayout>
          <c:xMode val="edge"/>
          <c:yMode val="edge"/>
          <c:x val="0.11342191601049868"/>
          <c:y val="0.4548669437153689"/>
          <c:w val="0.75926727909011382"/>
          <c:h val="0.15161453776611256"/>
        </c:manualLayout>
      </c:layout>
      <c:overlay val="0"/>
    </c:legend>
    <c:plotVisOnly val="1"/>
    <c:dispBlanksAs val="gap"/>
    <c:showDLblsOverMax val="0"/>
  </c:chart>
  <c:externalData r:id="rId2">
    <c:autoUpdate val="0"/>
  </c:externalData>
</c:chartSpace>
</file>

<file path=ppt/charts/chart48.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a:effectLst/>
              </a:rPr>
              <a:t>Förändring av Operativa Kostnader och Administrativa- och Indirekta Produktionskostnader i absoluta tal</a:t>
            </a:r>
            <a:endParaRPr lang="sv-SE" sz="1050">
              <a:effectLst/>
            </a:endParaRPr>
          </a:p>
        </c:rich>
      </c:tx>
      <c:layout>
        <c:manualLayout>
          <c:xMode val="edge"/>
          <c:yMode val="edge"/>
          <c:x val="0.10120822397200349"/>
          <c:y val="9.2592592592592587E-3"/>
        </c:manualLayout>
      </c:layout>
      <c:overlay val="0"/>
    </c:title>
    <c:autoTitleDeleted val="0"/>
    <c:plotArea>
      <c:layout>
        <c:manualLayout>
          <c:layoutTarget val="inner"/>
          <c:xMode val="edge"/>
          <c:yMode val="edge"/>
          <c:x val="6.805555555555555E-2"/>
          <c:y val="0.15347222222222223"/>
          <c:w val="0.84365048118985131"/>
          <c:h val="0.24311023622047245"/>
        </c:manualLayout>
      </c:layout>
      <c:lineChart>
        <c:grouping val="standard"/>
        <c:varyColors val="0"/>
        <c:ser>
          <c:idx val="0"/>
          <c:order val="0"/>
          <c:tx>
            <c:strRef>
              <c:f>'Jessica Grafer'!$FJ$35</c:f>
              <c:strCache>
                <c:ptCount val="1"/>
                <c:pt idx="0">
                  <c:v>Operativa kostnader</c:v>
                </c:pt>
              </c:strCache>
            </c:strRef>
          </c:tx>
          <c:spPr>
            <a:ln>
              <a:solidFill>
                <a:srgbClr val="C00000"/>
              </a:solidFill>
            </a:ln>
          </c:spPr>
          <c:marker>
            <c:symbol val="none"/>
          </c:marker>
          <c:dLbls>
            <c:showLegendKey val="0"/>
            <c:showVal val="1"/>
            <c:showCatName val="0"/>
            <c:showSerName val="0"/>
            <c:showPercent val="0"/>
            <c:showBubbleSize val="0"/>
            <c:showLeaderLines val="0"/>
          </c:dLbls>
          <c:cat>
            <c:numRef>
              <c:f>'Jessica Grafer'!$FK$34:$FN$34</c:f>
              <c:numCache>
                <c:formatCode>0</c:formatCode>
                <c:ptCount val="4"/>
                <c:pt idx="0">
                  <c:v>2007</c:v>
                </c:pt>
                <c:pt idx="1">
                  <c:v>2008</c:v>
                </c:pt>
                <c:pt idx="2">
                  <c:v>2009</c:v>
                </c:pt>
                <c:pt idx="3">
                  <c:v>2010</c:v>
                </c:pt>
              </c:numCache>
            </c:numRef>
          </c:cat>
          <c:val>
            <c:numRef>
              <c:f>'Jessica Grafer'!$FK$35:$FN$35</c:f>
              <c:numCache>
                <c:formatCode>0</c:formatCode>
                <c:ptCount val="4"/>
                <c:pt idx="0" formatCode="General">
                  <c:v>100</c:v>
                </c:pt>
                <c:pt idx="1">
                  <c:v>103.84109302043345</c:v>
                </c:pt>
                <c:pt idx="2">
                  <c:v>104.2205075467721</c:v>
                </c:pt>
                <c:pt idx="3">
                  <c:v>103.42846375441532</c:v>
                </c:pt>
              </c:numCache>
            </c:numRef>
          </c:val>
          <c:smooth val="0"/>
        </c:ser>
        <c:ser>
          <c:idx val="1"/>
          <c:order val="1"/>
          <c:tx>
            <c:strRef>
              <c:f>'Jessica Grafer'!$FJ$36</c:f>
              <c:strCache>
                <c:ptCount val="1"/>
                <c:pt idx="0">
                  <c:v>Administrativa- och Indirekta Produktionskostnader</c:v>
                </c:pt>
              </c:strCache>
            </c:strRef>
          </c:tx>
          <c:spPr>
            <a:ln>
              <a:solidFill>
                <a:schemeClr val="accent3"/>
              </a:solidFill>
            </a:ln>
          </c:spPr>
          <c:marker>
            <c:symbol val="none"/>
          </c:marker>
          <c:dLbls>
            <c:dLbl>
              <c:idx val="1"/>
              <c:layout>
                <c:manualLayout>
                  <c:x val="0"/>
                  <c:y val="2.7777777777777776E-2"/>
                </c:manualLayout>
              </c:layout>
              <c:showLegendKey val="0"/>
              <c:showVal val="1"/>
              <c:showCatName val="0"/>
              <c:showSerName val="0"/>
              <c:showPercent val="0"/>
              <c:showBubbleSize val="0"/>
            </c:dLbl>
            <c:dLbl>
              <c:idx val="2"/>
              <c:layout>
                <c:manualLayout>
                  <c:x val="0"/>
                  <c:y val="3.2407407407407406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Grafer'!$FK$34:$FN$34</c:f>
              <c:numCache>
                <c:formatCode>0</c:formatCode>
                <c:ptCount val="4"/>
                <c:pt idx="0">
                  <c:v>2007</c:v>
                </c:pt>
                <c:pt idx="1">
                  <c:v>2008</c:v>
                </c:pt>
                <c:pt idx="2">
                  <c:v>2009</c:v>
                </c:pt>
                <c:pt idx="3">
                  <c:v>2010</c:v>
                </c:pt>
              </c:numCache>
            </c:numRef>
          </c:cat>
          <c:val>
            <c:numRef>
              <c:f>'Jessica Grafer'!$FK$36:$FN$36</c:f>
              <c:numCache>
                <c:formatCode>0</c:formatCode>
                <c:ptCount val="4"/>
                <c:pt idx="0" formatCode="General">
                  <c:v>100</c:v>
                </c:pt>
                <c:pt idx="1">
                  <c:v>99.725830374398853</c:v>
                </c:pt>
                <c:pt idx="2">
                  <c:v>97.979684480201357</c:v>
                </c:pt>
                <c:pt idx="3">
                  <c:v>95.570587442132222</c:v>
                </c:pt>
              </c:numCache>
            </c:numRef>
          </c:val>
          <c:smooth val="0"/>
        </c:ser>
        <c:dLbls>
          <c:showLegendKey val="0"/>
          <c:showVal val="0"/>
          <c:showCatName val="0"/>
          <c:showSerName val="0"/>
          <c:showPercent val="0"/>
          <c:showBubbleSize val="0"/>
        </c:dLbls>
        <c:marker val="1"/>
        <c:smooth val="0"/>
        <c:axId val="218153344"/>
        <c:axId val="218154880"/>
      </c:lineChart>
      <c:catAx>
        <c:axId val="218153344"/>
        <c:scaling>
          <c:orientation val="minMax"/>
        </c:scaling>
        <c:delete val="0"/>
        <c:axPos val="b"/>
        <c:numFmt formatCode="0" sourceLinked="1"/>
        <c:majorTickMark val="none"/>
        <c:minorTickMark val="none"/>
        <c:tickLblPos val="nextTo"/>
        <c:crossAx val="218154880"/>
        <c:crosses val="autoZero"/>
        <c:auto val="1"/>
        <c:lblAlgn val="ctr"/>
        <c:lblOffset val="100"/>
        <c:noMultiLvlLbl val="0"/>
      </c:catAx>
      <c:valAx>
        <c:axId val="218154880"/>
        <c:scaling>
          <c:orientation val="minMax"/>
          <c:max val="110"/>
          <c:min val="80"/>
        </c:scaling>
        <c:delete val="0"/>
        <c:axPos val="l"/>
        <c:majorGridlines/>
        <c:title>
          <c:tx>
            <c:rich>
              <a:bodyPr rot="-5400000" vert="horz"/>
              <a:lstStyle/>
              <a:p>
                <a:pPr>
                  <a:defRPr/>
                </a:pPr>
                <a:r>
                  <a:rPr lang="en-US"/>
                  <a:t>Index</a:t>
                </a:r>
              </a:p>
            </c:rich>
          </c:tx>
          <c:layout>
            <c:manualLayout>
              <c:xMode val="edge"/>
              <c:yMode val="edge"/>
              <c:x val="3.0555555555555555E-2"/>
              <c:y val="0.2006754884806066"/>
            </c:manualLayout>
          </c:layout>
          <c:overlay val="0"/>
        </c:title>
        <c:numFmt formatCode="General" sourceLinked="1"/>
        <c:majorTickMark val="none"/>
        <c:minorTickMark val="none"/>
        <c:tickLblPos val="high"/>
        <c:spPr>
          <a:ln w="9525">
            <a:noFill/>
          </a:ln>
        </c:spPr>
        <c:crossAx val="218153344"/>
        <c:crosses val="autoZero"/>
        <c:crossBetween val="between"/>
        <c:majorUnit val="10"/>
      </c:valAx>
    </c:plotArea>
    <c:legend>
      <c:legendPos val="b"/>
      <c:layout>
        <c:manualLayout>
          <c:xMode val="edge"/>
          <c:yMode val="edge"/>
          <c:x val="0.10883333333333334"/>
          <c:y val="0.4832108486439195"/>
          <c:w val="0.76844444444444449"/>
          <c:h val="0.10012248468941383"/>
        </c:manualLayout>
      </c:layout>
      <c:overlay val="0"/>
    </c:legend>
    <c:plotVisOnly val="1"/>
    <c:dispBlanksAs val="gap"/>
    <c:showDLblsOverMax val="0"/>
  </c:chart>
  <c:externalData r:id="rId2">
    <c:autoUpdate val="0"/>
  </c:externalData>
</c:chartSpace>
</file>

<file path=ppt/charts/chart49.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lgn="ctr">
              <a:defRPr/>
            </a:pPr>
            <a:r>
              <a:rPr lang="en-US" sz="1050" b="1" i="0" baseline="0" dirty="0" err="1">
                <a:effectLst/>
              </a:rPr>
              <a:t>Administrativa</a:t>
            </a:r>
            <a:r>
              <a:rPr lang="en-US" sz="1050" b="1" i="0" baseline="0" dirty="0">
                <a:effectLst/>
              </a:rPr>
              <a:t>- </a:t>
            </a:r>
            <a:r>
              <a:rPr lang="en-US" sz="1050" b="1" i="0" baseline="0" dirty="0" err="1">
                <a:effectLst/>
              </a:rPr>
              <a:t>och</a:t>
            </a:r>
            <a:r>
              <a:rPr lang="en-US" sz="1050" b="1" i="0" baseline="0" dirty="0">
                <a:effectLst/>
              </a:rPr>
              <a:t> </a:t>
            </a:r>
            <a:r>
              <a:rPr lang="en-US" sz="1050" b="1" i="0" baseline="0" dirty="0" err="1">
                <a:effectLst/>
              </a:rPr>
              <a:t>Indirekta</a:t>
            </a:r>
            <a:r>
              <a:rPr lang="en-US" sz="1050" b="1" i="0" baseline="0" dirty="0">
                <a:effectLst/>
              </a:rPr>
              <a:t> </a:t>
            </a:r>
            <a:r>
              <a:rPr lang="en-US" sz="1050" b="1" i="0" baseline="0" dirty="0" err="1">
                <a:effectLst/>
              </a:rPr>
              <a:t>Produktionskostnader</a:t>
            </a:r>
            <a:r>
              <a:rPr lang="en-US" sz="1050" b="1" i="0" baseline="0" dirty="0">
                <a:effectLst/>
              </a:rPr>
              <a:t> </a:t>
            </a:r>
            <a:endParaRPr lang="sv-SE" sz="1050" dirty="0">
              <a:effectLst/>
            </a:endParaRPr>
          </a:p>
        </c:rich>
      </c:tx>
      <c:layout>
        <c:manualLayout>
          <c:xMode val="edge"/>
          <c:yMode val="edge"/>
          <c:x val="0.15117117117117118"/>
          <c:y val="2.5104602510460251E-2"/>
        </c:manualLayout>
      </c:layout>
      <c:overlay val="0"/>
    </c:title>
    <c:autoTitleDeleted val="0"/>
    <c:plotArea>
      <c:layout/>
      <c:lineChart>
        <c:grouping val="standard"/>
        <c:varyColors val="0"/>
        <c:ser>
          <c:idx val="0"/>
          <c:order val="0"/>
          <c:tx>
            <c:strRef>
              <c:f>'Jessica Grafer'!$GQ$3</c:f>
              <c:strCache>
                <c:ptCount val="1"/>
                <c:pt idx="0">
                  <c:v>KPI 1 : Andel av Intäkter</c:v>
                </c:pt>
              </c:strCache>
            </c:strRef>
          </c:tx>
          <c:marker>
            <c:symbol val="none"/>
          </c:marker>
          <c:dLbls>
            <c:showLegendKey val="0"/>
            <c:showVal val="1"/>
            <c:showCatName val="0"/>
            <c:showSerName val="0"/>
            <c:showPercent val="0"/>
            <c:showBubbleSize val="0"/>
            <c:showLeaderLines val="0"/>
          </c:dLbls>
          <c:cat>
            <c:numRef>
              <c:f>'Jessica Grafer'!$GR$2:$GU$2</c:f>
              <c:numCache>
                <c:formatCode>General</c:formatCode>
                <c:ptCount val="4"/>
                <c:pt idx="0">
                  <c:v>2007</c:v>
                </c:pt>
                <c:pt idx="1">
                  <c:v>2008</c:v>
                </c:pt>
                <c:pt idx="2">
                  <c:v>2009</c:v>
                </c:pt>
                <c:pt idx="3">
                  <c:v>2010</c:v>
                </c:pt>
              </c:numCache>
            </c:numRef>
          </c:cat>
          <c:val>
            <c:numRef>
              <c:f>'Jessica Grafer'!$GR$3:$GU$3</c:f>
              <c:numCache>
                <c:formatCode>0</c:formatCode>
                <c:ptCount val="4"/>
                <c:pt idx="0" formatCode="General">
                  <c:v>100</c:v>
                </c:pt>
                <c:pt idx="1">
                  <c:v>59.645895611170161</c:v>
                </c:pt>
                <c:pt idx="2">
                  <c:v>71.585063618144986</c:v>
                </c:pt>
                <c:pt idx="3">
                  <c:v>84.487830110216294</c:v>
                </c:pt>
              </c:numCache>
            </c:numRef>
          </c:val>
          <c:smooth val="0"/>
        </c:ser>
        <c:ser>
          <c:idx val="1"/>
          <c:order val="1"/>
          <c:tx>
            <c:strRef>
              <c:f>'Jessica Grafer'!$GQ$4</c:f>
              <c:strCache>
                <c:ptCount val="1"/>
                <c:pt idx="0">
                  <c:v>KPI 2 : Förändring i Absoluta tal</c:v>
                </c:pt>
              </c:strCache>
            </c:strRef>
          </c:tx>
          <c:marker>
            <c:symbol val="none"/>
          </c:marker>
          <c:dLbls>
            <c:showLegendKey val="0"/>
            <c:showVal val="1"/>
            <c:showCatName val="0"/>
            <c:showSerName val="0"/>
            <c:showPercent val="0"/>
            <c:showBubbleSize val="0"/>
            <c:showLeaderLines val="0"/>
          </c:dLbls>
          <c:cat>
            <c:numRef>
              <c:f>'Jessica Grafer'!$GR$2:$GU$2</c:f>
              <c:numCache>
                <c:formatCode>General</c:formatCode>
                <c:ptCount val="4"/>
                <c:pt idx="0">
                  <c:v>2007</c:v>
                </c:pt>
                <c:pt idx="1">
                  <c:v>2008</c:v>
                </c:pt>
                <c:pt idx="2">
                  <c:v>2009</c:v>
                </c:pt>
                <c:pt idx="3">
                  <c:v>2010</c:v>
                </c:pt>
              </c:numCache>
            </c:numRef>
          </c:cat>
          <c:val>
            <c:numRef>
              <c:f>'Jessica Grafer'!$GR$4:$GU$4</c:f>
              <c:numCache>
                <c:formatCode>0</c:formatCode>
                <c:ptCount val="4"/>
                <c:pt idx="0" formatCode="General">
                  <c:v>100</c:v>
                </c:pt>
                <c:pt idx="1">
                  <c:v>75.936465366244093</c:v>
                </c:pt>
                <c:pt idx="2">
                  <c:v>86.872175790934463</c:v>
                </c:pt>
                <c:pt idx="3">
                  <c:v>96.549186846085462</c:v>
                </c:pt>
              </c:numCache>
            </c:numRef>
          </c:val>
          <c:smooth val="0"/>
        </c:ser>
        <c:dLbls>
          <c:showLegendKey val="0"/>
          <c:showVal val="0"/>
          <c:showCatName val="0"/>
          <c:showSerName val="0"/>
          <c:showPercent val="0"/>
          <c:showBubbleSize val="0"/>
        </c:dLbls>
        <c:marker val="1"/>
        <c:smooth val="0"/>
        <c:axId val="218619264"/>
        <c:axId val="218633344"/>
      </c:lineChart>
      <c:catAx>
        <c:axId val="218619264"/>
        <c:scaling>
          <c:orientation val="minMax"/>
        </c:scaling>
        <c:delete val="0"/>
        <c:axPos val="b"/>
        <c:numFmt formatCode="General" sourceLinked="1"/>
        <c:majorTickMark val="none"/>
        <c:minorTickMark val="none"/>
        <c:tickLblPos val="nextTo"/>
        <c:crossAx val="218633344"/>
        <c:crosses val="autoZero"/>
        <c:auto val="1"/>
        <c:lblAlgn val="ctr"/>
        <c:lblOffset val="100"/>
        <c:noMultiLvlLbl val="0"/>
      </c:catAx>
      <c:valAx>
        <c:axId val="218633344"/>
        <c:scaling>
          <c:orientation val="minMax"/>
          <c:max val="110"/>
          <c:min val="50"/>
        </c:scaling>
        <c:delete val="0"/>
        <c:axPos val="l"/>
        <c:majorGridlines/>
        <c:title>
          <c:tx>
            <c:rich>
              <a:bodyPr rot="-5400000" vert="horz"/>
              <a:lstStyle/>
              <a:p>
                <a:pPr>
                  <a:defRPr/>
                </a:pPr>
                <a:r>
                  <a:rPr lang="en-US"/>
                  <a:t>Index</a:t>
                </a:r>
              </a:p>
            </c:rich>
          </c:tx>
          <c:layout/>
          <c:overlay val="0"/>
        </c:title>
        <c:numFmt formatCode="General" sourceLinked="1"/>
        <c:majorTickMark val="none"/>
        <c:minorTickMark val="none"/>
        <c:tickLblPos val="high"/>
        <c:spPr>
          <a:ln w="9525">
            <a:noFill/>
          </a:ln>
        </c:spPr>
        <c:crossAx val="218619264"/>
        <c:crosses val="autoZero"/>
        <c:crossBetween val="between"/>
        <c:majorUnit val="20"/>
      </c:valAx>
    </c:plotArea>
    <c:legend>
      <c:legendPos val="b"/>
      <c:layout/>
      <c:overlay val="0"/>
    </c:legend>
    <c:plotVisOnly val="1"/>
    <c:dispBlanksAs val="gap"/>
    <c:showDLblsOverMax val="0"/>
  </c:chart>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dirty="0" err="1">
                <a:effectLst/>
              </a:rPr>
              <a:t>Administrativa</a:t>
            </a:r>
            <a:r>
              <a:rPr lang="en-US" sz="1050" b="1" i="0" baseline="0" dirty="0">
                <a:effectLst/>
              </a:rPr>
              <a:t>- </a:t>
            </a:r>
            <a:r>
              <a:rPr lang="en-US" sz="1050" b="1" i="0" baseline="0" dirty="0" err="1">
                <a:effectLst/>
              </a:rPr>
              <a:t>och</a:t>
            </a:r>
            <a:r>
              <a:rPr lang="en-US" sz="1050" b="1" i="0" baseline="0" dirty="0">
                <a:effectLst/>
              </a:rPr>
              <a:t> </a:t>
            </a:r>
            <a:r>
              <a:rPr lang="en-US" sz="1050" b="1" i="0" baseline="0" dirty="0" err="1">
                <a:effectLst/>
              </a:rPr>
              <a:t>Indirekta</a:t>
            </a:r>
            <a:r>
              <a:rPr lang="en-US" sz="1050" b="1" i="0" baseline="0" dirty="0">
                <a:effectLst/>
              </a:rPr>
              <a:t> </a:t>
            </a:r>
            <a:r>
              <a:rPr lang="en-US" sz="1050" b="1" i="0" baseline="0" dirty="0" err="1">
                <a:effectLst/>
              </a:rPr>
              <a:t>Produktionskostnader</a:t>
            </a:r>
            <a:r>
              <a:rPr lang="en-US" sz="1050" b="1" i="0" baseline="0" dirty="0">
                <a:effectLst/>
              </a:rPr>
              <a:t> </a:t>
            </a:r>
            <a:endParaRPr lang="sv-SE" sz="1050" dirty="0">
              <a:effectLst/>
            </a:endParaRPr>
          </a:p>
        </c:rich>
      </c:tx>
      <c:layout>
        <c:manualLayout>
          <c:xMode val="edge"/>
          <c:yMode val="edge"/>
          <c:x val="0.1448284453573738"/>
          <c:y val="1.2545275590551181E-2"/>
        </c:manualLayout>
      </c:layout>
      <c:overlay val="0"/>
    </c:title>
    <c:autoTitleDeleted val="0"/>
    <c:plotArea>
      <c:layout/>
      <c:lineChart>
        <c:grouping val="standard"/>
        <c:varyColors val="0"/>
        <c:ser>
          <c:idx val="0"/>
          <c:order val="0"/>
          <c:tx>
            <c:strRef>
              <c:f>'Jessica Grafer'!$EV$3</c:f>
              <c:strCache>
                <c:ptCount val="1"/>
                <c:pt idx="0">
                  <c:v>KPI 1 : Andel av Intäkter</c:v>
                </c:pt>
              </c:strCache>
            </c:strRef>
          </c:tx>
          <c:marker>
            <c:symbol val="none"/>
          </c:marker>
          <c:dLbls>
            <c:dLbl>
              <c:idx val="1"/>
              <c:layout>
                <c:manualLayout>
                  <c:x val="-1.9553660327891419E-7"/>
                  <c:y val="-6.3294699122346726E-2"/>
                </c:manualLayout>
              </c:layout>
              <c:showLegendKey val="0"/>
              <c:showVal val="1"/>
              <c:showCatName val="0"/>
              <c:showSerName val="0"/>
              <c:showPercent val="0"/>
              <c:showBubbleSize val="0"/>
            </c:dLbl>
            <c:dLbl>
              <c:idx val="3"/>
              <c:layout>
                <c:manualLayout>
                  <c:x val="-7.4499445849266306E-3"/>
                  <c:y val="0"/>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Grafer'!$EW$2:$EZ$2</c:f>
              <c:numCache>
                <c:formatCode>General</c:formatCode>
                <c:ptCount val="4"/>
                <c:pt idx="0">
                  <c:v>2007</c:v>
                </c:pt>
                <c:pt idx="1">
                  <c:v>2008</c:v>
                </c:pt>
                <c:pt idx="2">
                  <c:v>2009</c:v>
                </c:pt>
                <c:pt idx="3">
                  <c:v>2010</c:v>
                </c:pt>
              </c:numCache>
            </c:numRef>
          </c:cat>
          <c:val>
            <c:numRef>
              <c:f>'Jessica Grafer'!$EW$3:$EZ$3</c:f>
              <c:numCache>
                <c:formatCode>0</c:formatCode>
                <c:ptCount val="4"/>
                <c:pt idx="0" formatCode="General">
                  <c:v>100</c:v>
                </c:pt>
                <c:pt idx="1">
                  <c:v>108.65286363886952</c:v>
                </c:pt>
                <c:pt idx="2">
                  <c:v>123.54152897217838</c:v>
                </c:pt>
                <c:pt idx="3">
                  <c:v>107.49266268637865</c:v>
                </c:pt>
              </c:numCache>
            </c:numRef>
          </c:val>
          <c:smooth val="0"/>
        </c:ser>
        <c:ser>
          <c:idx val="1"/>
          <c:order val="1"/>
          <c:tx>
            <c:strRef>
              <c:f>'Jessica Grafer'!$EV$4</c:f>
              <c:strCache>
                <c:ptCount val="1"/>
                <c:pt idx="0">
                  <c:v>KPI 2 : Förändring i Absoluta tal</c:v>
                </c:pt>
              </c:strCache>
            </c:strRef>
          </c:tx>
          <c:spPr>
            <a:ln>
              <a:solidFill>
                <a:schemeClr val="accent2"/>
              </a:solidFill>
            </a:ln>
          </c:spPr>
          <c:marker>
            <c:symbol val="none"/>
          </c:marker>
          <c:dLbls>
            <c:dLbl>
              <c:idx val="1"/>
              <c:layout>
                <c:manualLayout>
                  <c:x val="-1.9553660327891419E-7"/>
                  <c:y val="-1.3563149811931442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Grafer'!$EW$2:$EZ$2</c:f>
              <c:numCache>
                <c:formatCode>General</c:formatCode>
                <c:ptCount val="4"/>
                <c:pt idx="0">
                  <c:v>2007</c:v>
                </c:pt>
                <c:pt idx="1">
                  <c:v>2008</c:v>
                </c:pt>
                <c:pt idx="2">
                  <c:v>2009</c:v>
                </c:pt>
                <c:pt idx="3">
                  <c:v>2010</c:v>
                </c:pt>
              </c:numCache>
            </c:numRef>
          </c:cat>
          <c:val>
            <c:numRef>
              <c:f>'Jessica Grafer'!$EW$4:$EZ$4</c:f>
              <c:numCache>
                <c:formatCode>0</c:formatCode>
                <c:ptCount val="4"/>
                <c:pt idx="0" formatCode="General">
                  <c:v>100</c:v>
                </c:pt>
                <c:pt idx="1">
                  <c:v>107.15705678736779</c:v>
                </c:pt>
                <c:pt idx="2">
                  <c:v>111.02091707283049</c:v>
                </c:pt>
                <c:pt idx="3">
                  <c:v>83.217078933830905</c:v>
                </c:pt>
              </c:numCache>
            </c:numRef>
          </c:val>
          <c:smooth val="0"/>
        </c:ser>
        <c:dLbls>
          <c:showLegendKey val="0"/>
          <c:showVal val="0"/>
          <c:showCatName val="0"/>
          <c:showSerName val="0"/>
          <c:showPercent val="0"/>
          <c:showBubbleSize val="0"/>
        </c:dLbls>
        <c:marker val="1"/>
        <c:smooth val="0"/>
        <c:axId val="130939904"/>
        <c:axId val="131232512"/>
      </c:lineChart>
      <c:catAx>
        <c:axId val="130939904"/>
        <c:scaling>
          <c:orientation val="minMax"/>
        </c:scaling>
        <c:delete val="0"/>
        <c:axPos val="b"/>
        <c:numFmt formatCode="General" sourceLinked="1"/>
        <c:majorTickMark val="none"/>
        <c:minorTickMark val="none"/>
        <c:tickLblPos val="nextTo"/>
        <c:crossAx val="131232512"/>
        <c:crosses val="autoZero"/>
        <c:auto val="1"/>
        <c:lblAlgn val="ctr"/>
        <c:lblOffset val="100"/>
        <c:noMultiLvlLbl val="0"/>
      </c:catAx>
      <c:valAx>
        <c:axId val="131232512"/>
        <c:scaling>
          <c:orientation val="minMax"/>
          <c:min val="80"/>
        </c:scaling>
        <c:delete val="0"/>
        <c:axPos val="l"/>
        <c:majorGridlines/>
        <c:title>
          <c:tx>
            <c:rich>
              <a:bodyPr rot="-5400000" vert="horz"/>
              <a:lstStyle/>
              <a:p>
                <a:pPr>
                  <a:defRPr/>
                </a:pPr>
                <a:r>
                  <a:rPr lang="en-US"/>
                  <a:t>Index</a:t>
                </a:r>
              </a:p>
            </c:rich>
          </c:tx>
          <c:layout/>
          <c:overlay val="0"/>
        </c:title>
        <c:numFmt formatCode="General" sourceLinked="1"/>
        <c:majorTickMark val="none"/>
        <c:minorTickMark val="none"/>
        <c:tickLblPos val="high"/>
        <c:spPr>
          <a:ln w="9525">
            <a:noFill/>
          </a:ln>
        </c:spPr>
        <c:crossAx val="130939904"/>
        <c:crosses val="autoZero"/>
        <c:crossBetween val="between"/>
        <c:majorUnit val="20"/>
      </c:valAx>
    </c:plotArea>
    <c:legend>
      <c:legendPos val="b"/>
      <c:layout/>
      <c:overlay val="0"/>
    </c:legend>
    <c:plotVisOnly val="1"/>
    <c:dispBlanksAs val="gap"/>
    <c:showDLblsOverMax val="0"/>
  </c:chart>
  <c:externalData r:id="rId2">
    <c:autoUpdate val="0"/>
  </c:externalData>
</c:chartSpace>
</file>

<file path=ppt/charts/chart50.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a:effectLst/>
              </a:rPr>
              <a:t>Andel av intäkter - uppdelat på typ av kostnad</a:t>
            </a:r>
            <a:endParaRPr lang="sv-SE" sz="1050">
              <a:effectLst/>
            </a:endParaRPr>
          </a:p>
        </c:rich>
      </c:tx>
      <c:layout/>
      <c:overlay val="0"/>
    </c:title>
    <c:autoTitleDeleted val="0"/>
    <c:plotArea>
      <c:layout>
        <c:manualLayout>
          <c:layoutTarget val="inner"/>
          <c:xMode val="edge"/>
          <c:yMode val="edge"/>
          <c:x val="8.4722222222222227E-2"/>
          <c:y val="0.12534740449110529"/>
          <c:w val="0.82698381452318459"/>
          <c:h val="0.26631270049577138"/>
        </c:manualLayout>
      </c:layout>
      <c:lineChart>
        <c:grouping val="standard"/>
        <c:varyColors val="0"/>
        <c:ser>
          <c:idx val="0"/>
          <c:order val="0"/>
          <c:tx>
            <c:strRef>
              <c:f>'Jessica Grafer'!$GQ$28</c:f>
              <c:strCache>
                <c:ptCount val="1"/>
                <c:pt idx="0">
                  <c:v>Administrativa Kostnader</c:v>
                </c:pt>
              </c:strCache>
            </c:strRef>
          </c:tx>
          <c:marker>
            <c:symbol val="none"/>
          </c:marker>
          <c:dLbls>
            <c:dLbl>
              <c:idx val="1"/>
              <c:layout>
                <c:manualLayout>
                  <c:x val="0"/>
                  <c:y val="-3.2407407407407406E-2"/>
                </c:manualLayout>
              </c:layout>
              <c:showLegendKey val="0"/>
              <c:showVal val="1"/>
              <c:showCatName val="0"/>
              <c:showSerName val="0"/>
              <c:showPercent val="0"/>
              <c:showBubbleSize val="0"/>
            </c:dLbl>
            <c:dLbl>
              <c:idx val="2"/>
              <c:layout>
                <c:manualLayout>
                  <c:x val="2.7777777777777779E-3"/>
                  <c:y val="1.3888888888888931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Grafer'!$GR$27:$GU$27</c:f>
              <c:numCache>
                <c:formatCode>General</c:formatCode>
                <c:ptCount val="4"/>
                <c:pt idx="0">
                  <c:v>2007</c:v>
                </c:pt>
                <c:pt idx="1">
                  <c:v>2008</c:v>
                </c:pt>
                <c:pt idx="2">
                  <c:v>2009</c:v>
                </c:pt>
                <c:pt idx="3">
                  <c:v>2010</c:v>
                </c:pt>
              </c:numCache>
            </c:numRef>
          </c:cat>
          <c:val>
            <c:numRef>
              <c:f>'Jessica Grafer'!$GR$28:$GU$28</c:f>
              <c:numCache>
                <c:formatCode>0</c:formatCode>
                <c:ptCount val="4"/>
                <c:pt idx="0" formatCode="General">
                  <c:v>100</c:v>
                </c:pt>
                <c:pt idx="1">
                  <c:v>62.606334713409716</c:v>
                </c:pt>
                <c:pt idx="2">
                  <c:v>64.291127749991475</c:v>
                </c:pt>
                <c:pt idx="3">
                  <c:v>79.714624482363206</c:v>
                </c:pt>
              </c:numCache>
            </c:numRef>
          </c:val>
          <c:smooth val="0"/>
        </c:ser>
        <c:ser>
          <c:idx val="1"/>
          <c:order val="1"/>
          <c:tx>
            <c:strRef>
              <c:f>'Jessica Grafer'!$GQ$29</c:f>
              <c:strCache>
                <c:ptCount val="1"/>
                <c:pt idx="0">
                  <c:v>Indirekta Produktionskostnader</c:v>
                </c:pt>
              </c:strCache>
            </c:strRef>
          </c:tx>
          <c:marker>
            <c:symbol val="none"/>
          </c:marker>
          <c:dLbls>
            <c:showLegendKey val="0"/>
            <c:showVal val="1"/>
            <c:showCatName val="0"/>
            <c:showSerName val="0"/>
            <c:showPercent val="0"/>
            <c:showBubbleSize val="0"/>
            <c:showLeaderLines val="0"/>
          </c:dLbls>
          <c:cat>
            <c:numRef>
              <c:f>'Jessica Grafer'!$GR$27:$GU$27</c:f>
              <c:numCache>
                <c:formatCode>General</c:formatCode>
                <c:ptCount val="4"/>
                <c:pt idx="0">
                  <c:v>2007</c:v>
                </c:pt>
                <c:pt idx="1">
                  <c:v>2008</c:v>
                </c:pt>
                <c:pt idx="2">
                  <c:v>2009</c:v>
                </c:pt>
                <c:pt idx="3">
                  <c:v>2010</c:v>
                </c:pt>
              </c:numCache>
            </c:numRef>
          </c:cat>
          <c:val>
            <c:numRef>
              <c:f>'Jessica Grafer'!$GR$29:$GU$29</c:f>
              <c:numCache>
                <c:formatCode>0</c:formatCode>
                <c:ptCount val="4"/>
                <c:pt idx="0" formatCode="General">
                  <c:v>100</c:v>
                </c:pt>
                <c:pt idx="1">
                  <c:v>42.267626524451103</c:v>
                </c:pt>
                <c:pt idx="2">
                  <c:v>114.40167826228817</c:v>
                </c:pt>
                <c:pt idx="3">
                  <c:v>112.50733969726434</c:v>
                </c:pt>
              </c:numCache>
            </c:numRef>
          </c:val>
          <c:smooth val="0"/>
        </c:ser>
        <c:ser>
          <c:idx val="2"/>
          <c:order val="2"/>
          <c:tx>
            <c:strRef>
              <c:f>'Jessica Grafer'!$GQ$30</c:f>
              <c:strCache>
                <c:ptCount val="1"/>
                <c:pt idx="0">
                  <c:v>Administrativa- och Indirekta Produktionskostnader</c:v>
                </c:pt>
              </c:strCache>
            </c:strRef>
          </c:tx>
          <c:marker>
            <c:symbol val="none"/>
          </c:marker>
          <c:dLbls>
            <c:dLbl>
              <c:idx val="1"/>
              <c:layout>
                <c:manualLayout>
                  <c:x val="0"/>
                  <c:y val="1.3888888888888888E-2"/>
                </c:manualLayout>
              </c:layout>
              <c:showLegendKey val="0"/>
              <c:showVal val="1"/>
              <c:showCatName val="0"/>
              <c:showSerName val="0"/>
              <c:showPercent val="0"/>
              <c:showBubbleSize val="0"/>
            </c:dLbl>
            <c:dLbl>
              <c:idx val="2"/>
              <c:layout>
                <c:manualLayout>
                  <c:x val="2.7777777777777779E-3"/>
                  <c:y val="-2.7777777777777776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Grafer'!$GR$27:$GU$27</c:f>
              <c:numCache>
                <c:formatCode>General</c:formatCode>
                <c:ptCount val="4"/>
                <c:pt idx="0">
                  <c:v>2007</c:v>
                </c:pt>
                <c:pt idx="1">
                  <c:v>2008</c:v>
                </c:pt>
                <c:pt idx="2">
                  <c:v>2009</c:v>
                </c:pt>
                <c:pt idx="3">
                  <c:v>2010</c:v>
                </c:pt>
              </c:numCache>
            </c:numRef>
          </c:cat>
          <c:val>
            <c:numRef>
              <c:f>'Jessica Grafer'!$GR$30:$GU$30</c:f>
              <c:numCache>
                <c:formatCode>0</c:formatCode>
                <c:ptCount val="4"/>
                <c:pt idx="0" formatCode="General">
                  <c:v>100</c:v>
                </c:pt>
                <c:pt idx="1">
                  <c:v>59.645895611170161</c:v>
                </c:pt>
                <c:pt idx="2">
                  <c:v>71.585063618144986</c:v>
                </c:pt>
                <c:pt idx="3">
                  <c:v>84.487830110216294</c:v>
                </c:pt>
              </c:numCache>
            </c:numRef>
          </c:val>
          <c:smooth val="0"/>
        </c:ser>
        <c:dLbls>
          <c:showLegendKey val="0"/>
          <c:showVal val="0"/>
          <c:showCatName val="0"/>
          <c:showSerName val="0"/>
          <c:showPercent val="0"/>
          <c:showBubbleSize val="0"/>
        </c:dLbls>
        <c:marker val="1"/>
        <c:smooth val="0"/>
        <c:axId val="218694016"/>
        <c:axId val="218695552"/>
      </c:lineChart>
      <c:catAx>
        <c:axId val="218694016"/>
        <c:scaling>
          <c:orientation val="minMax"/>
        </c:scaling>
        <c:delete val="0"/>
        <c:axPos val="b"/>
        <c:numFmt formatCode="General" sourceLinked="1"/>
        <c:majorTickMark val="none"/>
        <c:minorTickMark val="none"/>
        <c:tickLblPos val="nextTo"/>
        <c:crossAx val="218695552"/>
        <c:crosses val="autoZero"/>
        <c:auto val="1"/>
        <c:lblAlgn val="ctr"/>
        <c:lblOffset val="100"/>
        <c:noMultiLvlLbl val="0"/>
      </c:catAx>
      <c:valAx>
        <c:axId val="218695552"/>
        <c:scaling>
          <c:orientation val="minMax"/>
          <c:max val="120"/>
          <c:min val="40"/>
        </c:scaling>
        <c:delete val="0"/>
        <c:axPos val="l"/>
        <c:majorGridlines/>
        <c:title>
          <c:tx>
            <c:rich>
              <a:bodyPr rot="-5400000" vert="horz"/>
              <a:lstStyle/>
              <a:p>
                <a:pPr>
                  <a:defRPr/>
                </a:pPr>
                <a:r>
                  <a:rPr lang="en-US"/>
                  <a:t>Index</a:t>
                </a:r>
              </a:p>
            </c:rich>
          </c:tx>
          <c:layout>
            <c:manualLayout>
              <c:xMode val="edge"/>
              <c:yMode val="edge"/>
              <c:x val="3.3333333333333333E-2"/>
              <c:y val="0.18415172061825605"/>
            </c:manualLayout>
          </c:layout>
          <c:overlay val="0"/>
        </c:title>
        <c:numFmt formatCode="General" sourceLinked="1"/>
        <c:majorTickMark val="none"/>
        <c:minorTickMark val="none"/>
        <c:tickLblPos val="high"/>
        <c:spPr>
          <a:ln w="9525">
            <a:noFill/>
          </a:ln>
        </c:spPr>
        <c:crossAx val="218694016"/>
        <c:crosses val="autoZero"/>
        <c:crossBetween val="between"/>
        <c:majorUnit val="20"/>
      </c:valAx>
    </c:plotArea>
    <c:legend>
      <c:legendPos val="b"/>
      <c:layout>
        <c:manualLayout>
          <c:xMode val="edge"/>
          <c:yMode val="edge"/>
          <c:x val="9.675524934383202E-2"/>
          <c:y val="0.48264472149314669"/>
          <c:w val="0.79537839020122492"/>
          <c:h val="0.14235527850685331"/>
        </c:manualLayout>
      </c:layout>
      <c:overlay val="0"/>
    </c:legend>
    <c:plotVisOnly val="1"/>
    <c:dispBlanksAs val="gap"/>
    <c:showDLblsOverMax val="0"/>
  </c:chart>
  <c:externalData r:id="rId2">
    <c:autoUpdate val="0"/>
  </c:externalData>
</c:chartSpace>
</file>

<file path=ppt/charts/chart51.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dirty="0" err="1">
                <a:effectLst/>
              </a:rPr>
              <a:t>Förändring</a:t>
            </a:r>
            <a:r>
              <a:rPr lang="en-US" sz="1050" b="1" i="0" baseline="0" dirty="0">
                <a:effectLst/>
              </a:rPr>
              <a:t> </a:t>
            </a:r>
            <a:r>
              <a:rPr lang="en-US" sz="1050" b="1" i="0" baseline="0" dirty="0" err="1">
                <a:effectLst/>
              </a:rPr>
              <a:t>av</a:t>
            </a:r>
            <a:r>
              <a:rPr lang="en-US" sz="1050" b="1" i="0" baseline="0" dirty="0">
                <a:effectLst/>
              </a:rPr>
              <a:t> </a:t>
            </a:r>
            <a:r>
              <a:rPr lang="en-US" sz="1050" b="1" i="0" baseline="0" dirty="0" err="1">
                <a:effectLst/>
              </a:rPr>
              <a:t>Operativa</a:t>
            </a:r>
            <a:r>
              <a:rPr lang="en-US" sz="1050" b="1" i="0" baseline="0" dirty="0">
                <a:effectLst/>
              </a:rPr>
              <a:t> </a:t>
            </a:r>
            <a:r>
              <a:rPr lang="en-US" sz="1050" b="1" i="0" baseline="0" dirty="0" err="1">
                <a:effectLst/>
              </a:rPr>
              <a:t>Kostnader</a:t>
            </a:r>
            <a:r>
              <a:rPr lang="en-US" sz="1050" b="1" i="0" baseline="0" dirty="0">
                <a:effectLst/>
              </a:rPr>
              <a:t> </a:t>
            </a:r>
            <a:r>
              <a:rPr lang="en-US" sz="1050" b="1" i="0" baseline="0" dirty="0" err="1" smtClean="0">
                <a:effectLst/>
              </a:rPr>
              <a:t>och</a:t>
            </a:r>
            <a:r>
              <a:rPr lang="en-US" sz="1050" b="1" i="0" baseline="0" dirty="0" smtClean="0">
                <a:effectLst/>
              </a:rPr>
              <a:t> </a:t>
            </a:r>
            <a:r>
              <a:rPr lang="en-US" sz="1050" b="1" i="0" baseline="0" dirty="0" err="1" smtClean="0">
                <a:effectLst/>
              </a:rPr>
              <a:t>Administrativa</a:t>
            </a:r>
            <a:r>
              <a:rPr lang="en-US" sz="1050" b="1" i="0" baseline="0" dirty="0" smtClean="0">
                <a:effectLst/>
              </a:rPr>
              <a:t>- </a:t>
            </a:r>
            <a:r>
              <a:rPr lang="en-US" sz="1050" b="1" i="0" baseline="0" dirty="0" err="1">
                <a:effectLst/>
              </a:rPr>
              <a:t>och</a:t>
            </a:r>
            <a:r>
              <a:rPr lang="en-US" sz="1050" b="1" i="0" baseline="0" dirty="0">
                <a:effectLst/>
              </a:rPr>
              <a:t> </a:t>
            </a:r>
            <a:r>
              <a:rPr lang="en-US" sz="1050" b="1" i="0" baseline="0" dirty="0" err="1">
                <a:effectLst/>
              </a:rPr>
              <a:t>Indirekta</a:t>
            </a:r>
            <a:r>
              <a:rPr lang="en-US" sz="1050" b="1" i="0" baseline="0" dirty="0">
                <a:effectLst/>
              </a:rPr>
              <a:t> </a:t>
            </a:r>
            <a:r>
              <a:rPr lang="en-US" sz="1050" b="1" i="0" baseline="0" dirty="0" err="1">
                <a:effectLst/>
              </a:rPr>
              <a:t>Produktionskostnader</a:t>
            </a:r>
            <a:r>
              <a:rPr lang="en-US" sz="1050" b="1" i="0" baseline="0" dirty="0">
                <a:effectLst/>
              </a:rPr>
              <a:t> i </a:t>
            </a:r>
            <a:r>
              <a:rPr lang="en-US" sz="1050" b="1" i="0" baseline="0" dirty="0" err="1">
                <a:effectLst/>
              </a:rPr>
              <a:t>absoluta</a:t>
            </a:r>
            <a:r>
              <a:rPr lang="en-US" sz="1050" b="1" i="0" baseline="0" dirty="0">
                <a:effectLst/>
              </a:rPr>
              <a:t> </a:t>
            </a:r>
            <a:r>
              <a:rPr lang="en-US" sz="1050" b="1" i="0" baseline="0" dirty="0" err="1">
                <a:effectLst/>
              </a:rPr>
              <a:t>tal</a:t>
            </a:r>
            <a:endParaRPr lang="sv-SE" sz="1050" dirty="0">
              <a:effectLst/>
            </a:endParaRPr>
          </a:p>
        </c:rich>
      </c:tx>
      <c:layout/>
      <c:overlay val="0"/>
    </c:title>
    <c:autoTitleDeleted val="0"/>
    <c:plotArea>
      <c:layout>
        <c:manualLayout>
          <c:layoutTarget val="inner"/>
          <c:xMode val="edge"/>
          <c:yMode val="edge"/>
          <c:x val="7.9166666666666663E-2"/>
          <c:y val="0.18159740449110529"/>
          <c:w val="0.83253937007874013"/>
          <c:h val="0.26591097987751533"/>
        </c:manualLayout>
      </c:layout>
      <c:lineChart>
        <c:grouping val="standard"/>
        <c:varyColors val="0"/>
        <c:ser>
          <c:idx val="0"/>
          <c:order val="0"/>
          <c:tx>
            <c:strRef>
              <c:f>'Jessica Grafer'!$GR$34</c:f>
              <c:strCache>
                <c:ptCount val="1"/>
                <c:pt idx="0">
                  <c:v>Operativa kostnader</c:v>
                </c:pt>
              </c:strCache>
            </c:strRef>
          </c:tx>
          <c:spPr>
            <a:ln>
              <a:solidFill>
                <a:srgbClr val="C00000"/>
              </a:solidFill>
            </a:ln>
          </c:spPr>
          <c:marker>
            <c:symbol val="none"/>
          </c:marker>
          <c:dLbls>
            <c:showLegendKey val="0"/>
            <c:showVal val="1"/>
            <c:showCatName val="0"/>
            <c:showSerName val="0"/>
            <c:showPercent val="0"/>
            <c:showBubbleSize val="0"/>
            <c:showLeaderLines val="0"/>
          </c:dLbls>
          <c:cat>
            <c:numRef>
              <c:f>'Jessica Grafer'!$GS$33:$GV$33</c:f>
              <c:numCache>
                <c:formatCode>0</c:formatCode>
                <c:ptCount val="4"/>
                <c:pt idx="0">
                  <c:v>2007</c:v>
                </c:pt>
                <c:pt idx="1">
                  <c:v>2008</c:v>
                </c:pt>
                <c:pt idx="2">
                  <c:v>2009</c:v>
                </c:pt>
                <c:pt idx="3">
                  <c:v>2010</c:v>
                </c:pt>
              </c:numCache>
            </c:numRef>
          </c:cat>
          <c:val>
            <c:numRef>
              <c:f>'Jessica Grafer'!$GS$34:$GV$34</c:f>
              <c:numCache>
                <c:formatCode>0</c:formatCode>
                <c:ptCount val="4"/>
                <c:pt idx="0" formatCode="General">
                  <c:v>100</c:v>
                </c:pt>
                <c:pt idx="1">
                  <c:v>91.426032874278093</c:v>
                </c:pt>
                <c:pt idx="2">
                  <c:v>100.91514882274544</c:v>
                </c:pt>
                <c:pt idx="3">
                  <c:v>144.89560195468681</c:v>
                </c:pt>
              </c:numCache>
            </c:numRef>
          </c:val>
          <c:smooth val="0"/>
        </c:ser>
        <c:ser>
          <c:idx val="1"/>
          <c:order val="1"/>
          <c:tx>
            <c:strRef>
              <c:f>'Jessica Grafer'!$GR$35</c:f>
              <c:strCache>
                <c:ptCount val="1"/>
                <c:pt idx="0">
                  <c:v>Administrativa- och Indirekta Produktionskostnader</c:v>
                </c:pt>
              </c:strCache>
            </c:strRef>
          </c:tx>
          <c:spPr>
            <a:ln>
              <a:solidFill>
                <a:srgbClr val="00A1DE"/>
              </a:solidFill>
            </a:ln>
          </c:spPr>
          <c:marker>
            <c:symbol val="none"/>
          </c:marker>
          <c:dLbls>
            <c:showLegendKey val="0"/>
            <c:showVal val="1"/>
            <c:showCatName val="0"/>
            <c:showSerName val="0"/>
            <c:showPercent val="0"/>
            <c:showBubbleSize val="0"/>
            <c:showLeaderLines val="0"/>
          </c:dLbls>
          <c:cat>
            <c:numRef>
              <c:f>'Jessica Grafer'!$GS$33:$GV$33</c:f>
              <c:numCache>
                <c:formatCode>0</c:formatCode>
                <c:ptCount val="4"/>
                <c:pt idx="0">
                  <c:v>2007</c:v>
                </c:pt>
                <c:pt idx="1">
                  <c:v>2008</c:v>
                </c:pt>
                <c:pt idx="2">
                  <c:v>2009</c:v>
                </c:pt>
                <c:pt idx="3">
                  <c:v>2010</c:v>
                </c:pt>
              </c:numCache>
            </c:numRef>
          </c:cat>
          <c:val>
            <c:numRef>
              <c:f>'Jessica Grafer'!$GS$35:$GV$35</c:f>
              <c:numCache>
                <c:formatCode>0</c:formatCode>
                <c:ptCount val="4"/>
                <c:pt idx="0" formatCode="General">
                  <c:v>100</c:v>
                </c:pt>
                <c:pt idx="1">
                  <c:v>75.936465366244093</c:v>
                </c:pt>
                <c:pt idx="2">
                  <c:v>86.872175790934463</c:v>
                </c:pt>
                <c:pt idx="3">
                  <c:v>96.549186846085462</c:v>
                </c:pt>
              </c:numCache>
            </c:numRef>
          </c:val>
          <c:smooth val="0"/>
        </c:ser>
        <c:dLbls>
          <c:showLegendKey val="0"/>
          <c:showVal val="0"/>
          <c:showCatName val="0"/>
          <c:showSerName val="0"/>
          <c:showPercent val="0"/>
          <c:showBubbleSize val="0"/>
        </c:dLbls>
        <c:marker val="1"/>
        <c:smooth val="0"/>
        <c:axId val="218755072"/>
        <c:axId val="218756608"/>
      </c:lineChart>
      <c:catAx>
        <c:axId val="218755072"/>
        <c:scaling>
          <c:orientation val="minMax"/>
        </c:scaling>
        <c:delete val="0"/>
        <c:axPos val="b"/>
        <c:numFmt formatCode="0" sourceLinked="1"/>
        <c:majorTickMark val="none"/>
        <c:minorTickMark val="none"/>
        <c:tickLblPos val="nextTo"/>
        <c:crossAx val="218756608"/>
        <c:crosses val="autoZero"/>
        <c:auto val="1"/>
        <c:lblAlgn val="ctr"/>
        <c:lblOffset val="100"/>
        <c:noMultiLvlLbl val="0"/>
      </c:catAx>
      <c:valAx>
        <c:axId val="218756608"/>
        <c:scaling>
          <c:orientation val="minMax"/>
          <c:max val="150"/>
          <c:min val="70"/>
        </c:scaling>
        <c:delete val="0"/>
        <c:axPos val="l"/>
        <c:majorGridlines/>
        <c:title>
          <c:tx>
            <c:rich>
              <a:bodyPr rot="-5400000" vert="horz"/>
              <a:lstStyle/>
              <a:p>
                <a:pPr>
                  <a:defRPr/>
                </a:pPr>
                <a:r>
                  <a:rPr lang="en-US"/>
                  <a:t>Index</a:t>
                </a:r>
              </a:p>
            </c:rich>
          </c:tx>
          <c:layout>
            <c:manualLayout>
              <c:xMode val="edge"/>
              <c:yMode val="edge"/>
              <c:x val="3.3333333333333333E-2"/>
              <c:y val="0.24020086030912802"/>
            </c:manualLayout>
          </c:layout>
          <c:overlay val="0"/>
        </c:title>
        <c:numFmt formatCode="General" sourceLinked="1"/>
        <c:majorTickMark val="none"/>
        <c:minorTickMark val="none"/>
        <c:tickLblPos val="high"/>
        <c:spPr>
          <a:ln w="9525">
            <a:noFill/>
          </a:ln>
        </c:spPr>
        <c:crossAx val="218755072"/>
        <c:crosses val="autoZero"/>
        <c:crossBetween val="between"/>
        <c:majorUnit val="20"/>
      </c:valAx>
    </c:plotArea>
    <c:legend>
      <c:legendPos val="b"/>
      <c:layout>
        <c:manualLayout>
          <c:xMode val="edge"/>
          <c:yMode val="edge"/>
          <c:x val="0.11342191601049868"/>
          <c:y val="0.52469524642752985"/>
          <c:w val="0.73982283464566945"/>
          <c:h val="0.10030475357247011"/>
        </c:manualLayout>
      </c:layout>
      <c:overlay val="0"/>
    </c:legend>
    <c:plotVisOnly val="1"/>
    <c:dispBlanksAs val="gap"/>
    <c:showDLblsOverMax val="0"/>
  </c:chart>
  <c:externalData r:id="rId2">
    <c:autoUpdate val="0"/>
  </c:externalData>
</c:chartSpace>
</file>

<file path=ppt/charts/chart52.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a:effectLst/>
              </a:rPr>
              <a:t>Administrativa- och Indirekta Produktionskostnader </a:t>
            </a:r>
            <a:endParaRPr lang="sv-SE" sz="1050">
              <a:effectLst/>
            </a:endParaRPr>
          </a:p>
        </c:rich>
      </c:tx>
      <c:layout/>
      <c:overlay val="0"/>
    </c:title>
    <c:autoTitleDeleted val="0"/>
    <c:plotArea>
      <c:layout/>
      <c:lineChart>
        <c:grouping val="standard"/>
        <c:varyColors val="0"/>
        <c:ser>
          <c:idx val="1"/>
          <c:order val="0"/>
          <c:tx>
            <c:strRef>
              <c:f>'Jessica Grafer'!$EI$5</c:f>
              <c:strCache>
                <c:ptCount val="1"/>
                <c:pt idx="0">
                  <c:v>KPI 2 : Förändring i Absoluta tal</c:v>
                </c:pt>
              </c:strCache>
            </c:strRef>
          </c:tx>
          <c:spPr>
            <a:ln>
              <a:solidFill>
                <a:srgbClr val="92D050"/>
              </a:solidFill>
            </a:ln>
          </c:spPr>
          <c:marker>
            <c:symbol val="none"/>
          </c:marker>
          <c:dLbls>
            <c:showLegendKey val="0"/>
            <c:showVal val="1"/>
            <c:showCatName val="0"/>
            <c:showSerName val="0"/>
            <c:showPercent val="0"/>
            <c:showBubbleSize val="0"/>
            <c:showLeaderLines val="0"/>
          </c:dLbls>
          <c:cat>
            <c:numRef>
              <c:f>'Jessica Grafer'!$EJ$3:$EM$3</c:f>
              <c:numCache>
                <c:formatCode>General</c:formatCode>
                <c:ptCount val="4"/>
                <c:pt idx="0">
                  <c:v>2007</c:v>
                </c:pt>
                <c:pt idx="1">
                  <c:v>2008</c:v>
                </c:pt>
                <c:pt idx="2">
                  <c:v>2009</c:v>
                </c:pt>
                <c:pt idx="3">
                  <c:v>2010</c:v>
                </c:pt>
              </c:numCache>
            </c:numRef>
          </c:cat>
          <c:val>
            <c:numRef>
              <c:f>'Jessica Grafer'!$EJ$5:$EM$5</c:f>
              <c:numCache>
                <c:formatCode>0</c:formatCode>
                <c:ptCount val="4"/>
                <c:pt idx="0" formatCode="General">
                  <c:v>100</c:v>
                </c:pt>
                <c:pt idx="1">
                  <c:v>121.0446247464503</c:v>
                </c:pt>
                <c:pt idx="2">
                  <c:v>102.0221887407031</c:v>
                </c:pt>
                <c:pt idx="3">
                  <c:v>89.426977687626774</c:v>
                </c:pt>
              </c:numCache>
            </c:numRef>
          </c:val>
          <c:smooth val="0"/>
        </c:ser>
        <c:dLbls>
          <c:showLegendKey val="0"/>
          <c:showVal val="0"/>
          <c:showCatName val="0"/>
          <c:showSerName val="0"/>
          <c:showPercent val="0"/>
          <c:showBubbleSize val="0"/>
        </c:dLbls>
        <c:marker val="1"/>
        <c:smooth val="0"/>
        <c:axId val="218999424"/>
        <c:axId val="219001216"/>
      </c:lineChart>
      <c:catAx>
        <c:axId val="218999424"/>
        <c:scaling>
          <c:orientation val="minMax"/>
        </c:scaling>
        <c:delete val="0"/>
        <c:axPos val="b"/>
        <c:numFmt formatCode="General" sourceLinked="1"/>
        <c:majorTickMark val="none"/>
        <c:minorTickMark val="none"/>
        <c:tickLblPos val="nextTo"/>
        <c:crossAx val="219001216"/>
        <c:crosses val="autoZero"/>
        <c:auto val="1"/>
        <c:lblAlgn val="ctr"/>
        <c:lblOffset val="100"/>
        <c:noMultiLvlLbl val="0"/>
      </c:catAx>
      <c:valAx>
        <c:axId val="219001216"/>
        <c:scaling>
          <c:orientation val="minMax"/>
          <c:max val="130"/>
          <c:min val="80"/>
        </c:scaling>
        <c:delete val="0"/>
        <c:axPos val="l"/>
        <c:majorGridlines/>
        <c:title>
          <c:tx>
            <c:rich>
              <a:bodyPr rot="-5400000" vert="horz"/>
              <a:lstStyle/>
              <a:p>
                <a:pPr>
                  <a:defRPr/>
                </a:pPr>
                <a:r>
                  <a:rPr lang="sv-SE" dirty="0" smtClean="0"/>
                  <a:t>Index</a:t>
                </a:r>
              </a:p>
            </c:rich>
          </c:tx>
          <c:layout/>
          <c:overlay val="0"/>
        </c:title>
        <c:numFmt formatCode="General" sourceLinked="1"/>
        <c:majorTickMark val="none"/>
        <c:minorTickMark val="none"/>
        <c:tickLblPos val="high"/>
        <c:spPr>
          <a:ln w="9525">
            <a:noFill/>
          </a:ln>
        </c:spPr>
        <c:crossAx val="218999424"/>
        <c:crosses val="autoZero"/>
        <c:crossBetween val="between"/>
        <c:majorUnit val="20"/>
      </c:valAx>
    </c:plotArea>
    <c:legend>
      <c:legendPos val="b"/>
      <c:layout/>
      <c:overlay val="0"/>
    </c:legend>
    <c:plotVisOnly val="1"/>
    <c:dispBlanksAs val="gap"/>
    <c:showDLblsOverMax val="0"/>
  </c:chart>
  <c:externalData r:id="rId2">
    <c:autoUpdate val="0"/>
  </c:externalData>
</c:chartSpace>
</file>

<file path=ppt/charts/chart53.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sv-SE" sz="1050" dirty="0" smtClean="0"/>
              <a:t>Förändring i Absoluta tal </a:t>
            </a:r>
            <a:r>
              <a:rPr lang="sv-SE" sz="1050" baseline="0" dirty="0" smtClean="0"/>
              <a:t>- </a:t>
            </a:r>
            <a:r>
              <a:rPr lang="sv-SE" sz="1050" baseline="0" dirty="0"/>
              <a:t>uppdelat på typ av kostnad</a:t>
            </a:r>
            <a:endParaRPr lang="sv-SE" sz="1050" dirty="0"/>
          </a:p>
        </c:rich>
      </c:tx>
      <c:layout/>
      <c:overlay val="0"/>
    </c:title>
    <c:autoTitleDeleted val="0"/>
    <c:plotArea>
      <c:layout>
        <c:manualLayout>
          <c:layoutTarget val="inner"/>
          <c:xMode val="edge"/>
          <c:yMode val="edge"/>
          <c:x val="7.9166666666666663E-2"/>
          <c:y val="0.13460666375036454"/>
          <c:w val="0.82976159230096236"/>
          <c:h val="0.20612751531058618"/>
        </c:manualLayout>
      </c:layout>
      <c:lineChart>
        <c:grouping val="standard"/>
        <c:varyColors val="0"/>
        <c:ser>
          <c:idx val="0"/>
          <c:order val="0"/>
          <c:tx>
            <c:strRef>
              <c:f>'Jessica Grafer'!$EO$30</c:f>
              <c:strCache>
                <c:ptCount val="1"/>
                <c:pt idx="0">
                  <c:v>Administrativa Kostnader</c:v>
                </c:pt>
              </c:strCache>
            </c:strRef>
          </c:tx>
          <c:marker>
            <c:symbol val="none"/>
          </c:marker>
          <c:cat>
            <c:numRef>
              <c:f>'Jessica Grafer'!$EP$29:$ES$29</c:f>
              <c:numCache>
                <c:formatCode>General</c:formatCode>
                <c:ptCount val="4"/>
                <c:pt idx="0">
                  <c:v>2007</c:v>
                </c:pt>
                <c:pt idx="1">
                  <c:v>2008</c:v>
                </c:pt>
                <c:pt idx="2">
                  <c:v>2009</c:v>
                </c:pt>
                <c:pt idx="3">
                  <c:v>2010</c:v>
                </c:pt>
              </c:numCache>
            </c:numRef>
          </c:cat>
          <c:val>
            <c:numRef>
              <c:f>'Jessica Grafer'!$EP$30:$ES$30</c:f>
              <c:numCache>
                <c:formatCode>0</c:formatCode>
                <c:ptCount val="4"/>
                <c:pt idx="0" formatCode="General">
                  <c:v>100</c:v>
                </c:pt>
                <c:pt idx="1">
                  <c:v>120.7271762208068</c:v>
                </c:pt>
                <c:pt idx="2">
                  <c:v>98.54711050778478</c:v>
                </c:pt>
                <c:pt idx="3">
                  <c:v>83.492569002123133</c:v>
                </c:pt>
              </c:numCache>
            </c:numRef>
          </c:val>
          <c:smooth val="0"/>
        </c:ser>
        <c:ser>
          <c:idx val="1"/>
          <c:order val="1"/>
          <c:tx>
            <c:strRef>
              <c:f>'Jessica Grafer'!$EO$31</c:f>
              <c:strCache>
                <c:ptCount val="1"/>
                <c:pt idx="0">
                  <c:v>Indirekta Produktionskostnader</c:v>
                </c:pt>
              </c:strCache>
            </c:strRef>
          </c:tx>
          <c:marker>
            <c:symbol val="none"/>
          </c:marker>
          <c:dLbls>
            <c:dLbl>
              <c:idx val="1"/>
              <c:layout>
                <c:manualLayout>
                  <c:x val="0"/>
                  <c:y val="-4.1666666666666664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Grafer'!$EP$29:$ES$29</c:f>
              <c:numCache>
                <c:formatCode>General</c:formatCode>
                <c:ptCount val="4"/>
                <c:pt idx="0">
                  <c:v>2007</c:v>
                </c:pt>
                <c:pt idx="1">
                  <c:v>2008</c:v>
                </c:pt>
                <c:pt idx="2">
                  <c:v>2009</c:v>
                </c:pt>
                <c:pt idx="3">
                  <c:v>2010</c:v>
                </c:pt>
              </c:numCache>
            </c:numRef>
          </c:cat>
          <c:val>
            <c:numRef>
              <c:f>'Jessica Grafer'!$EP$31:$ES$31</c:f>
              <c:numCache>
                <c:formatCode>0</c:formatCode>
                <c:ptCount val="4"/>
                <c:pt idx="0" formatCode="General">
                  <c:v>100</c:v>
                </c:pt>
                <c:pt idx="1">
                  <c:v>127.84090909090908</c:v>
                </c:pt>
                <c:pt idx="2">
                  <c:v>176.42045454545453</c:v>
                </c:pt>
                <c:pt idx="3">
                  <c:v>216.47727272727272</c:v>
                </c:pt>
              </c:numCache>
            </c:numRef>
          </c:val>
          <c:smooth val="0"/>
        </c:ser>
        <c:ser>
          <c:idx val="2"/>
          <c:order val="2"/>
          <c:tx>
            <c:strRef>
              <c:f>'Jessica Grafer'!$EO$32</c:f>
              <c:strCache>
                <c:ptCount val="1"/>
                <c:pt idx="0">
                  <c:v>Administrativa- och Indirekta Produktionskostnader</c:v>
                </c:pt>
              </c:strCache>
            </c:strRef>
          </c:tx>
          <c:marker>
            <c:symbol val="none"/>
          </c:marker>
          <c:dLbls>
            <c:dLbl>
              <c:idx val="0"/>
              <c:delete val="1"/>
            </c:dLbl>
            <c:dLbl>
              <c:idx val="1"/>
              <c:layout>
                <c:manualLayout>
                  <c:x val="-5.5555555555555558E-3"/>
                  <c:y val="2.3148148148148147E-2"/>
                </c:manualLayout>
              </c:layout>
              <c:showLegendKey val="0"/>
              <c:showVal val="1"/>
              <c:showCatName val="0"/>
              <c:showSerName val="0"/>
              <c:showPercent val="0"/>
              <c:showBubbleSize val="0"/>
            </c:dLbl>
            <c:dLbl>
              <c:idx val="2"/>
              <c:layout>
                <c:manualLayout>
                  <c:x val="0"/>
                  <c:y val="-1.8518518518518517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Grafer'!$EP$29:$ES$29</c:f>
              <c:numCache>
                <c:formatCode>General</c:formatCode>
                <c:ptCount val="4"/>
                <c:pt idx="0">
                  <c:v>2007</c:v>
                </c:pt>
                <c:pt idx="1">
                  <c:v>2008</c:v>
                </c:pt>
                <c:pt idx="2">
                  <c:v>2009</c:v>
                </c:pt>
                <c:pt idx="3">
                  <c:v>2010</c:v>
                </c:pt>
              </c:numCache>
            </c:numRef>
          </c:cat>
          <c:val>
            <c:numRef>
              <c:f>'Jessica Grafer'!$EP$32:$ES$32</c:f>
              <c:numCache>
                <c:formatCode>0</c:formatCode>
                <c:ptCount val="4"/>
                <c:pt idx="0" formatCode="General">
                  <c:v>100</c:v>
                </c:pt>
                <c:pt idx="1">
                  <c:v>121.0446247464503</c:v>
                </c:pt>
                <c:pt idx="2">
                  <c:v>102.0221887407031</c:v>
                </c:pt>
                <c:pt idx="3">
                  <c:v>89.426977687626774</c:v>
                </c:pt>
              </c:numCache>
            </c:numRef>
          </c:val>
          <c:smooth val="0"/>
        </c:ser>
        <c:dLbls>
          <c:showLegendKey val="0"/>
          <c:showVal val="0"/>
          <c:showCatName val="0"/>
          <c:showSerName val="0"/>
          <c:showPercent val="0"/>
          <c:showBubbleSize val="0"/>
        </c:dLbls>
        <c:marker val="1"/>
        <c:smooth val="0"/>
        <c:axId val="219024384"/>
        <c:axId val="219050752"/>
      </c:lineChart>
      <c:catAx>
        <c:axId val="219024384"/>
        <c:scaling>
          <c:orientation val="minMax"/>
        </c:scaling>
        <c:delete val="0"/>
        <c:axPos val="b"/>
        <c:numFmt formatCode="General" sourceLinked="1"/>
        <c:majorTickMark val="none"/>
        <c:minorTickMark val="none"/>
        <c:tickLblPos val="nextTo"/>
        <c:crossAx val="219050752"/>
        <c:crosses val="autoZero"/>
        <c:auto val="1"/>
        <c:lblAlgn val="ctr"/>
        <c:lblOffset val="100"/>
        <c:noMultiLvlLbl val="0"/>
      </c:catAx>
      <c:valAx>
        <c:axId val="219050752"/>
        <c:scaling>
          <c:orientation val="minMax"/>
          <c:max val="230"/>
          <c:min val="80"/>
        </c:scaling>
        <c:delete val="0"/>
        <c:axPos val="l"/>
        <c:majorGridlines/>
        <c:title>
          <c:tx>
            <c:rich>
              <a:bodyPr rot="-5400000" vert="horz"/>
              <a:lstStyle/>
              <a:p>
                <a:pPr>
                  <a:defRPr/>
                </a:pPr>
                <a:r>
                  <a:rPr lang="en-US"/>
                  <a:t>Index</a:t>
                </a:r>
              </a:p>
            </c:rich>
          </c:tx>
          <c:layout>
            <c:manualLayout>
              <c:xMode val="edge"/>
              <c:yMode val="edge"/>
              <c:x val="3.3333333333333333E-2"/>
              <c:y val="0.16331838728492271"/>
            </c:manualLayout>
          </c:layout>
          <c:overlay val="0"/>
        </c:title>
        <c:numFmt formatCode="General" sourceLinked="1"/>
        <c:majorTickMark val="none"/>
        <c:minorTickMark val="none"/>
        <c:tickLblPos val="high"/>
        <c:spPr>
          <a:ln w="9525">
            <a:noFill/>
          </a:ln>
        </c:spPr>
        <c:crossAx val="219024384"/>
        <c:crosses val="autoZero"/>
        <c:crossBetween val="between"/>
        <c:majorUnit val="50"/>
      </c:valAx>
    </c:plotArea>
    <c:legend>
      <c:legendPos val="b"/>
      <c:layout>
        <c:manualLayout>
          <c:xMode val="edge"/>
          <c:yMode val="edge"/>
          <c:x val="6.6199693788276462E-2"/>
          <c:y val="0.42708916593759111"/>
          <c:w val="0.85371172353455826"/>
          <c:h val="0.14698490813648293"/>
        </c:manualLayout>
      </c:layout>
      <c:overlay val="0"/>
    </c:legend>
    <c:plotVisOnly val="1"/>
    <c:dispBlanksAs val="gap"/>
    <c:showDLblsOverMax val="0"/>
  </c:chart>
  <c:externalData r:id="rId2">
    <c:autoUpdate val="0"/>
  </c:externalData>
</c:chartSpace>
</file>

<file path=ppt/charts/chart54.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dirty="0" err="1">
                <a:effectLst/>
              </a:rPr>
              <a:t>Förändring</a:t>
            </a:r>
            <a:r>
              <a:rPr lang="en-US" sz="1050" b="1" i="0" baseline="0" dirty="0">
                <a:effectLst/>
              </a:rPr>
              <a:t> </a:t>
            </a:r>
            <a:r>
              <a:rPr lang="en-US" sz="1050" b="1" i="0" baseline="0" dirty="0" err="1">
                <a:effectLst/>
              </a:rPr>
              <a:t>av</a:t>
            </a:r>
            <a:r>
              <a:rPr lang="en-US" sz="1050" b="1" i="0" baseline="0" dirty="0">
                <a:effectLst/>
              </a:rPr>
              <a:t> </a:t>
            </a:r>
            <a:r>
              <a:rPr lang="en-US" sz="1050" b="1" i="0" baseline="0" dirty="0" err="1">
                <a:effectLst/>
              </a:rPr>
              <a:t>Operativa</a:t>
            </a:r>
            <a:r>
              <a:rPr lang="en-US" sz="1050" b="1" i="0" baseline="0" dirty="0">
                <a:effectLst/>
              </a:rPr>
              <a:t> </a:t>
            </a:r>
            <a:r>
              <a:rPr lang="en-US" sz="1050" b="1" i="0" baseline="0" dirty="0" err="1">
                <a:effectLst/>
              </a:rPr>
              <a:t>Kostnader</a:t>
            </a:r>
            <a:r>
              <a:rPr lang="en-US" sz="1050" b="1" i="0" baseline="0" dirty="0">
                <a:effectLst/>
              </a:rPr>
              <a:t> </a:t>
            </a:r>
            <a:r>
              <a:rPr lang="en-US" sz="1050" b="1" i="0" baseline="0" dirty="0" err="1" smtClean="0">
                <a:effectLst/>
              </a:rPr>
              <a:t>och</a:t>
            </a:r>
            <a:r>
              <a:rPr lang="en-US" sz="1050" b="1" i="0" baseline="0" dirty="0" smtClean="0">
                <a:effectLst/>
              </a:rPr>
              <a:t> </a:t>
            </a:r>
            <a:r>
              <a:rPr lang="en-US" sz="1050" b="1" i="0" baseline="0" dirty="0" err="1" smtClean="0">
                <a:effectLst/>
              </a:rPr>
              <a:t>Administrativa</a:t>
            </a:r>
            <a:r>
              <a:rPr lang="en-US" sz="1050" b="1" i="0" baseline="0" dirty="0" smtClean="0">
                <a:effectLst/>
              </a:rPr>
              <a:t>- </a:t>
            </a:r>
            <a:r>
              <a:rPr lang="en-US" sz="1050" b="1" i="0" baseline="0" dirty="0" err="1">
                <a:effectLst/>
              </a:rPr>
              <a:t>och</a:t>
            </a:r>
            <a:r>
              <a:rPr lang="en-US" sz="1050" b="1" i="0" baseline="0" dirty="0">
                <a:effectLst/>
              </a:rPr>
              <a:t> </a:t>
            </a:r>
            <a:r>
              <a:rPr lang="en-US" sz="1050" b="1" i="0" baseline="0" dirty="0" err="1">
                <a:effectLst/>
              </a:rPr>
              <a:t>Indirekta</a:t>
            </a:r>
            <a:r>
              <a:rPr lang="en-US" sz="1050" b="1" i="0" baseline="0" dirty="0">
                <a:effectLst/>
              </a:rPr>
              <a:t> </a:t>
            </a:r>
            <a:r>
              <a:rPr lang="en-US" sz="1050" b="1" i="0" baseline="0" dirty="0" err="1">
                <a:effectLst/>
              </a:rPr>
              <a:t>Produktionskostnader</a:t>
            </a:r>
            <a:r>
              <a:rPr lang="en-US" sz="1050" b="1" i="0" baseline="0" dirty="0">
                <a:effectLst/>
              </a:rPr>
              <a:t> i </a:t>
            </a:r>
            <a:r>
              <a:rPr lang="en-US" sz="1050" b="1" i="0" baseline="0" dirty="0" err="1">
                <a:effectLst/>
              </a:rPr>
              <a:t>absoluta</a:t>
            </a:r>
            <a:r>
              <a:rPr lang="en-US" sz="1050" b="1" i="0" baseline="0" dirty="0">
                <a:effectLst/>
              </a:rPr>
              <a:t> </a:t>
            </a:r>
            <a:r>
              <a:rPr lang="en-US" sz="1050" b="1" i="0" baseline="0" dirty="0" err="1">
                <a:effectLst/>
              </a:rPr>
              <a:t>tal</a:t>
            </a:r>
            <a:endParaRPr lang="sv-SE" sz="1050" dirty="0">
              <a:effectLst/>
            </a:endParaRPr>
          </a:p>
        </c:rich>
      </c:tx>
      <c:layout>
        <c:manualLayout>
          <c:xMode val="edge"/>
          <c:yMode val="edge"/>
          <c:x val="0.10676377952755904"/>
          <c:y val="4.6296296296296294E-2"/>
        </c:manualLayout>
      </c:layout>
      <c:overlay val="0"/>
    </c:title>
    <c:autoTitleDeleted val="0"/>
    <c:plotArea>
      <c:layout>
        <c:manualLayout>
          <c:layoutTarget val="inner"/>
          <c:xMode val="edge"/>
          <c:yMode val="edge"/>
          <c:x val="7.9166666666666663E-2"/>
          <c:y val="0.19050925925925927"/>
          <c:w val="0.83253937007874013"/>
          <c:h val="0.19681393992417615"/>
        </c:manualLayout>
      </c:layout>
      <c:lineChart>
        <c:grouping val="standard"/>
        <c:varyColors val="0"/>
        <c:ser>
          <c:idx val="0"/>
          <c:order val="0"/>
          <c:tx>
            <c:strRef>
              <c:f>'Jessica Grafer'!$EI$35</c:f>
              <c:strCache>
                <c:ptCount val="1"/>
                <c:pt idx="0">
                  <c:v>Operativa kostnader</c:v>
                </c:pt>
              </c:strCache>
            </c:strRef>
          </c:tx>
          <c:spPr>
            <a:ln>
              <a:solidFill>
                <a:srgbClr val="C00000"/>
              </a:solidFill>
            </a:ln>
          </c:spPr>
          <c:marker>
            <c:symbol val="none"/>
          </c:marker>
          <c:dLbls>
            <c:dLbl>
              <c:idx val="0"/>
              <c:layout>
                <c:manualLayout>
                  <c:x val="-2.5462668816039986E-17"/>
                  <c:y val="-3.2407407407407406E-2"/>
                </c:manualLayout>
              </c:layout>
              <c:showLegendKey val="0"/>
              <c:showVal val="1"/>
              <c:showCatName val="0"/>
              <c:showSerName val="0"/>
              <c:showPercent val="0"/>
              <c:showBubbleSize val="0"/>
            </c:dLbl>
            <c:dLbl>
              <c:idx val="2"/>
              <c:layout>
                <c:manualLayout>
                  <c:x val="0"/>
                  <c:y val="-1.3888888888888888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Grafer'!$EJ$34:$EM$34</c:f>
              <c:numCache>
                <c:formatCode>0</c:formatCode>
                <c:ptCount val="4"/>
                <c:pt idx="0">
                  <c:v>2007</c:v>
                </c:pt>
                <c:pt idx="1">
                  <c:v>2008</c:v>
                </c:pt>
                <c:pt idx="2">
                  <c:v>2009</c:v>
                </c:pt>
                <c:pt idx="3">
                  <c:v>2010</c:v>
                </c:pt>
              </c:numCache>
            </c:numRef>
          </c:cat>
          <c:val>
            <c:numRef>
              <c:f>'Jessica Grafer'!$EJ$35:$EM$35</c:f>
              <c:numCache>
                <c:formatCode>0</c:formatCode>
                <c:ptCount val="4"/>
                <c:pt idx="0">
                  <c:v>100</c:v>
                </c:pt>
                <c:pt idx="1">
                  <c:v>100.75964752354906</c:v>
                </c:pt>
                <c:pt idx="2">
                  <c:v>119.73564266180492</c:v>
                </c:pt>
                <c:pt idx="3">
                  <c:v>107.23184442418719</c:v>
                </c:pt>
              </c:numCache>
            </c:numRef>
          </c:val>
          <c:smooth val="0"/>
        </c:ser>
        <c:ser>
          <c:idx val="1"/>
          <c:order val="1"/>
          <c:tx>
            <c:strRef>
              <c:f>'Jessica Grafer'!$EI$36</c:f>
              <c:strCache>
                <c:ptCount val="1"/>
                <c:pt idx="0">
                  <c:v>Administrativa- och Indirekta Produktionskostnader</c:v>
                </c:pt>
              </c:strCache>
            </c:strRef>
          </c:tx>
          <c:spPr>
            <a:ln>
              <a:solidFill>
                <a:srgbClr val="00A1DE"/>
              </a:solidFill>
            </a:ln>
          </c:spPr>
          <c:marker>
            <c:symbol val="none"/>
          </c:marker>
          <c:dLbls>
            <c:dLbl>
              <c:idx val="0"/>
              <c:delete val="1"/>
            </c:dLbl>
            <c:showLegendKey val="0"/>
            <c:showVal val="1"/>
            <c:showCatName val="0"/>
            <c:showSerName val="0"/>
            <c:showPercent val="0"/>
            <c:showBubbleSize val="0"/>
            <c:showLeaderLines val="0"/>
          </c:dLbls>
          <c:cat>
            <c:numRef>
              <c:f>'Jessica Grafer'!$EJ$34:$EM$34</c:f>
              <c:numCache>
                <c:formatCode>0</c:formatCode>
                <c:ptCount val="4"/>
                <c:pt idx="0">
                  <c:v>2007</c:v>
                </c:pt>
                <c:pt idx="1">
                  <c:v>2008</c:v>
                </c:pt>
                <c:pt idx="2">
                  <c:v>2009</c:v>
                </c:pt>
                <c:pt idx="3">
                  <c:v>2010</c:v>
                </c:pt>
              </c:numCache>
            </c:numRef>
          </c:cat>
          <c:val>
            <c:numRef>
              <c:f>'Jessica Grafer'!$EJ$36:$EM$36</c:f>
              <c:numCache>
                <c:formatCode>0</c:formatCode>
                <c:ptCount val="4"/>
                <c:pt idx="0" formatCode="General">
                  <c:v>100</c:v>
                </c:pt>
                <c:pt idx="1">
                  <c:v>121.0446247464503</c:v>
                </c:pt>
                <c:pt idx="2">
                  <c:v>102.0221887407031</c:v>
                </c:pt>
                <c:pt idx="3">
                  <c:v>89.426977687626774</c:v>
                </c:pt>
              </c:numCache>
            </c:numRef>
          </c:val>
          <c:smooth val="0"/>
        </c:ser>
        <c:dLbls>
          <c:showLegendKey val="0"/>
          <c:showVal val="0"/>
          <c:showCatName val="0"/>
          <c:showSerName val="0"/>
          <c:showPercent val="0"/>
          <c:showBubbleSize val="0"/>
        </c:dLbls>
        <c:marker val="1"/>
        <c:smooth val="0"/>
        <c:axId val="219159168"/>
        <c:axId val="219165056"/>
      </c:lineChart>
      <c:catAx>
        <c:axId val="219159168"/>
        <c:scaling>
          <c:orientation val="minMax"/>
        </c:scaling>
        <c:delete val="0"/>
        <c:axPos val="b"/>
        <c:numFmt formatCode="0" sourceLinked="1"/>
        <c:majorTickMark val="none"/>
        <c:minorTickMark val="none"/>
        <c:tickLblPos val="nextTo"/>
        <c:crossAx val="219165056"/>
        <c:crosses val="autoZero"/>
        <c:auto val="1"/>
        <c:lblAlgn val="ctr"/>
        <c:lblOffset val="100"/>
        <c:noMultiLvlLbl val="0"/>
      </c:catAx>
      <c:valAx>
        <c:axId val="219165056"/>
        <c:scaling>
          <c:orientation val="minMax"/>
          <c:min val="80"/>
        </c:scaling>
        <c:delete val="0"/>
        <c:axPos val="l"/>
        <c:majorGridlines/>
        <c:title>
          <c:tx>
            <c:rich>
              <a:bodyPr rot="-5400000" vert="horz"/>
              <a:lstStyle/>
              <a:p>
                <a:pPr>
                  <a:defRPr/>
                </a:pPr>
                <a:r>
                  <a:rPr lang="en-US"/>
                  <a:t>Index</a:t>
                </a:r>
              </a:p>
            </c:rich>
          </c:tx>
          <c:layout>
            <c:manualLayout>
              <c:xMode val="edge"/>
              <c:yMode val="edge"/>
              <c:x val="3.3333333333333333E-2"/>
              <c:y val="0.21456437736949549"/>
            </c:manualLayout>
          </c:layout>
          <c:overlay val="0"/>
        </c:title>
        <c:numFmt formatCode="0" sourceLinked="1"/>
        <c:majorTickMark val="none"/>
        <c:minorTickMark val="none"/>
        <c:tickLblPos val="high"/>
        <c:spPr>
          <a:ln w="9525">
            <a:noFill/>
          </a:ln>
        </c:spPr>
        <c:crossAx val="219159168"/>
        <c:crosses val="autoZero"/>
        <c:crossBetween val="between"/>
        <c:majorUnit val="20"/>
      </c:valAx>
    </c:plotArea>
    <c:legend>
      <c:legendPos val="b"/>
      <c:layout>
        <c:manualLayout>
          <c:xMode val="edge"/>
          <c:yMode val="edge"/>
          <c:x val="0.1255"/>
          <c:y val="0.4693219597550306"/>
          <c:w val="0.72399999999999998"/>
          <c:h val="0.10475211431904345"/>
        </c:manualLayout>
      </c:layout>
      <c:overlay val="0"/>
    </c:legend>
    <c:plotVisOnly val="1"/>
    <c:dispBlanksAs val="gap"/>
    <c:showDLblsOverMax val="0"/>
  </c:chart>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b="1" i="0" baseline="0">
                <a:effectLst/>
              </a:rPr>
              <a:t>Andel av intäkter - uppdelat på typ av kostnad</a:t>
            </a:r>
            <a:endParaRPr lang="sv-SE" sz="1050">
              <a:effectLst/>
            </a:endParaRPr>
          </a:p>
        </c:rich>
      </c:tx>
      <c:layout>
        <c:manualLayout>
          <c:xMode val="edge"/>
          <c:yMode val="edge"/>
          <c:x val="0.18710411198600177"/>
          <c:y val="2.7777777777777776E-2"/>
        </c:manualLayout>
      </c:layout>
      <c:overlay val="0"/>
    </c:title>
    <c:autoTitleDeleted val="0"/>
    <c:plotArea>
      <c:layout>
        <c:manualLayout>
          <c:layoutTarget val="inner"/>
          <c:xMode val="edge"/>
          <c:yMode val="edge"/>
          <c:x val="8.1944444444444445E-2"/>
          <c:y val="0.14849555263925343"/>
          <c:w val="0.81031714785651798"/>
          <c:h val="0.21538677456984542"/>
        </c:manualLayout>
      </c:layout>
      <c:lineChart>
        <c:grouping val="standard"/>
        <c:varyColors val="0"/>
        <c:ser>
          <c:idx val="0"/>
          <c:order val="0"/>
          <c:tx>
            <c:strRef>
              <c:f>'Jessica Grafer'!$EU$29</c:f>
              <c:strCache>
                <c:ptCount val="1"/>
                <c:pt idx="0">
                  <c:v>Administrativa Kostnader</c:v>
                </c:pt>
              </c:strCache>
            </c:strRef>
          </c:tx>
          <c:spPr>
            <a:ln>
              <a:solidFill>
                <a:schemeClr val="tx2"/>
              </a:solidFill>
            </a:ln>
          </c:spPr>
          <c:marker>
            <c:symbol val="none"/>
          </c:marker>
          <c:dLbls>
            <c:dLbl>
              <c:idx val="1"/>
              <c:layout>
                <c:manualLayout>
                  <c:x val="5.5555555555555558E-3"/>
                  <c:y val="1.8518518518518517E-2"/>
                </c:manualLayout>
              </c:layout>
              <c:showLegendKey val="0"/>
              <c:showVal val="1"/>
              <c:showCatName val="0"/>
              <c:showSerName val="0"/>
              <c:showPercent val="0"/>
              <c:showBubbleSize val="0"/>
            </c:dLbl>
            <c:dLbl>
              <c:idx val="2"/>
              <c:layout>
                <c:manualLayout>
                  <c:x val="1.1111111111111112E-2"/>
                  <c:y val="-1.3888888888888888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Grafer'!$EV$28:$EY$28</c:f>
              <c:numCache>
                <c:formatCode>General</c:formatCode>
                <c:ptCount val="4"/>
                <c:pt idx="0">
                  <c:v>2007</c:v>
                </c:pt>
                <c:pt idx="1">
                  <c:v>2008</c:v>
                </c:pt>
                <c:pt idx="2">
                  <c:v>2009</c:v>
                </c:pt>
                <c:pt idx="3">
                  <c:v>2010</c:v>
                </c:pt>
              </c:numCache>
            </c:numRef>
          </c:cat>
          <c:val>
            <c:numRef>
              <c:f>'Jessica Grafer'!$EV$29:$EY$29</c:f>
              <c:numCache>
                <c:formatCode>0</c:formatCode>
                <c:ptCount val="4"/>
                <c:pt idx="0" formatCode="General">
                  <c:v>100</c:v>
                </c:pt>
                <c:pt idx="1">
                  <c:v>96.697478021338952</c:v>
                </c:pt>
                <c:pt idx="2">
                  <c:v>98.897468345749644</c:v>
                </c:pt>
                <c:pt idx="3">
                  <c:v>87.565776810900402</c:v>
                </c:pt>
              </c:numCache>
            </c:numRef>
          </c:val>
          <c:smooth val="0"/>
        </c:ser>
        <c:ser>
          <c:idx val="1"/>
          <c:order val="1"/>
          <c:tx>
            <c:strRef>
              <c:f>'Jessica Grafer'!$EU$30</c:f>
              <c:strCache>
                <c:ptCount val="1"/>
                <c:pt idx="0">
                  <c:v>Indirekta Produktionskostnader</c:v>
                </c:pt>
              </c:strCache>
            </c:strRef>
          </c:tx>
          <c:marker>
            <c:symbol val="none"/>
          </c:marker>
          <c:dLbls>
            <c:dLbl>
              <c:idx val="1"/>
              <c:layout>
                <c:manualLayout>
                  <c:x val="0"/>
                  <c:y val="-4.6296296296296294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Grafer'!$EV$28:$EY$28</c:f>
              <c:numCache>
                <c:formatCode>General</c:formatCode>
                <c:ptCount val="4"/>
                <c:pt idx="0">
                  <c:v>2007</c:v>
                </c:pt>
                <c:pt idx="1">
                  <c:v>2008</c:v>
                </c:pt>
                <c:pt idx="2">
                  <c:v>2009</c:v>
                </c:pt>
                <c:pt idx="3">
                  <c:v>2010</c:v>
                </c:pt>
              </c:numCache>
            </c:numRef>
          </c:cat>
          <c:val>
            <c:numRef>
              <c:f>'Jessica Grafer'!$EV$30:$EY$30</c:f>
              <c:numCache>
                <c:formatCode>0</c:formatCode>
                <c:ptCount val="4"/>
                <c:pt idx="0" formatCode="General">
                  <c:v>100</c:v>
                </c:pt>
                <c:pt idx="1">
                  <c:v>116.07147315882162</c:v>
                </c:pt>
                <c:pt idx="2">
                  <c:v>138.83377203503861</c:v>
                </c:pt>
                <c:pt idx="3">
                  <c:v>119.85778330967783</c:v>
                </c:pt>
              </c:numCache>
            </c:numRef>
          </c:val>
          <c:smooth val="0"/>
        </c:ser>
        <c:ser>
          <c:idx val="2"/>
          <c:order val="2"/>
          <c:tx>
            <c:strRef>
              <c:f>'Jessica Grafer'!$EU$31</c:f>
              <c:strCache>
                <c:ptCount val="1"/>
                <c:pt idx="0">
                  <c:v>Administrativa- och Indirekta Produktionskostnader</c:v>
                </c:pt>
              </c:strCache>
            </c:strRef>
          </c:tx>
          <c:marker>
            <c:symbol val="none"/>
          </c:marker>
          <c:dLbls>
            <c:dLbl>
              <c:idx val="3"/>
              <c:layout>
                <c:manualLayout>
                  <c:x val="1.0185067526415994E-16"/>
                  <c:y val="1.3888888888888888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Grafer'!$EV$28:$EY$28</c:f>
              <c:numCache>
                <c:formatCode>General</c:formatCode>
                <c:ptCount val="4"/>
                <c:pt idx="0">
                  <c:v>2007</c:v>
                </c:pt>
                <c:pt idx="1">
                  <c:v>2008</c:v>
                </c:pt>
                <c:pt idx="2">
                  <c:v>2009</c:v>
                </c:pt>
                <c:pt idx="3">
                  <c:v>2010</c:v>
                </c:pt>
              </c:numCache>
            </c:numRef>
          </c:cat>
          <c:val>
            <c:numRef>
              <c:f>'Jessica Grafer'!$EV$31:$EY$31</c:f>
              <c:numCache>
                <c:formatCode>0</c:formatCode>
                <c:ptCount val="4"/>
                <c:pt idx="0" formatCode="General">
                  <c:v>100</c:v>
                </c:pt>
                <c:pt idx="1">
                  <c:v>108.65286363886952</c:v>
                </c:pt>
                <c:pt idx="2">
                  <c:v>123.54152897217838</c:v>
                </c:pt>
                <c:pt idx="3">
                  <c:v>107.49266268637865</c:v>
                </c:pt>
              </c:numCache>
            </c:numRef>
          </c:val>
          <c:smooth val="0"/>
        </c:ser>
        <c:dLbls>
          <c:showLegendKey val="0"/>
          <c:showVal val="0"/>
          <c:showCatName val="0"/>
          <c:showSerName val="0"/>
          <c:showPercent val="0"/>
          <c:showBubbleSize val="0"/>
        </c:dLbls>
        <c:marker val="1"/>
        <c:smooth val="0"/>
        <c:axId val="131254528"/>
        <c:axId val="131260416"/>
      </c:lineChart>
      <c:catAx>
        <c:axId val="131254528"/>
        <c:scaling>
          <c:orientation val="minMax"/>
        </c:scaling>
        <c:delete val="0"/>
        <c:axPos val="b"/>
        <c:numFmt formatCode="General" sourceLinked="1"/>
        <c:majorTickMark val="none"/>
        <c:minorTickMark val="none"/>
        <c:tickLblPos val="nextTo"/>
        <c:crossAx val="131260416"/>
        <c:crosses val="autoZero"/>
        <c:auto val="1"/>
        <c:lblAlgn val="ctr"/>
        <c:lblOffset val="100"/>
        <c:noMultiLvlLbl val="0"/>
      </c:catAx>
      <c:valAx>
        <c:axId val="131260416"/>
        <c:scaling>
          <c:orientation val="minMax"/>
          <c:max val="140"/>
          <c:min val="80"/>
        </c:scaling>
        <c:delete val="0"/>
        <c:axPos val="l"/>
        <c:majorGridlines/>
        <c:title>
          <c:tx>
            <c:rich>
              <a:bodyPr rot="-5400000" vert="horz"/>
              <a:lstStyle/>
              <a:p>
                <a:pPr>
                  <a:defRPr/>
                </a:pPr>
                <a:r>
                  <a:rPr lang="sv-SE"/>
                  <a:t>Index</a:t>
                </a:r>
              </a:p>
            </c:rich>
          </c:tx>
          <c:layout>
            <c:manualLayout>
              <c:xMode val="edge"/>
              <c:yMode val="edge"/>
              <c:x val="3.3333333333333333E-2"/>
              <c:y val="0.18183690580344122"/>
            </c:manualLayout>
          </c:layout>
          <c:overlay val="0"/>
          <c:spPr>
            <a:noFill/>
          </c:spPr>
        </c:title>
        <c:numFmt formatCode="General" sourceLinked="1"/>
        <c:majorTickMark val="none"/>
        <c:minorTickMark val="none"/>
        <c:tickLblPos val="high"/>
        <c:spPr>
          <a:ln w="9525">
            <a:noFill/>
          </a:ln>
        </c:spPr>
        <c:crossAx val="131254528"/>
        <c:crosses val="autoZero"/>
        <c:crossBetween val="between"/>
        <c:majorUnit val="20"/>
      </c:valAx>
    </c:plotArea>
    <c:legend>
      <c:legendPos val="b"/>
      <c:layout>
        <c:manualLayout>
          <c:xMode val="edge"/>
          <c:yMode val="edge"/>
          <c:x val="0.11064413823272091"/>
          <c:y val="0.45949657334499855"/>
          <c:w val="0.73982283464566923"/>
          <c:h val="0.16087379702537183"/>
        </c:manualLayout>
      </c:layout>
      <c:overlay val="0"/>
    </c:legend>
    <c:plotVisOnly val="1"/>
    <c:dispBlanksAs val="gap"/>
    <c:showDLblsOverMax val="0"/>
  </c:chart>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dirty="0" err="1">
                <a:latin typeface="+mn-lt"/>
                <a:cs typeface="Arial" pitchFamily="34" charset="0"/>
              </a:rPr>
              <a:t>Andel</a:t>
            </a:r>
            <a:r>
              <a:rPr lang="en-US" sz="1050" dirty="0">
                <a:latin typeface="+mn-lt"/>
                <a:cs typeface="Arial" pitchFamily="34" charset="0"/>
              </a:rPr>
              <a:t> </a:t>
            </a:r>
            <a:r>
              <a:rPr lang="en-US" sz="1050" dirty="0" err="1">
                <a:latin typeface="+mn-lt"/>
                <a:cs typeface="Arial" pitchFamily="34" charset="0"/>
              </a:rPr>
              <a:t>av</a:t>
            </a:r>
            <a:r>
              <a:rPr lang="en-US" sz="1050" dirty="0">
                <a:latin typeface="+mn-lt"/>
                <a:cs typeface="Arial" pitchFamily="34" charset="0"/>
              </a:rPr>
              <a:t> </a:t>
            </a:r>
            <a:r>
              <a:rPr lang="en-US" sz="1050" dirty="0" err="1" smtClean="0">
                <a:latin typeface="+mn-lt"/>
                <a:cs typeface="Arial" pitchFamily="34" charset="0"/>
              </a:rPr>
              <a:t>intäkter</a:t>
            </a:r>
            <a:r>
              <a:rPr lang="en-US" sz="1050" dirty="0" smtClean="0">
                <a:latin typeface="+mn-lt"/>
                <a:cs typeface="Arial" pitchFamily="34" charset="0"/>
              </a:rPr>
              <a:t> - </a:t>
            </a:r>
            <a:r>
              <a:rPr lang="en-US" sz="1050" dirty="0" err="1">
                <a:latin typeface="+mn-lt"/>
                <a:cs typeface="Arial" pitchFamily="34" charset="0"/>
              </a:rPr>
              <a:t>uppdelat</a:t>
            </a:r>
            <a:r>
              <a:rPr lang="en-US" sz="1050" baseline="0" dirty="0">
                <a:latin typeface="+mn-lt"/>
                <a:cs typeface="Arial" pitchFamily="34" charset="0"/>
              </a:rPr>
              <a:t> </a:t>
            </a:r>
            <a:r>
              <a:rPr lang="en-US" sz="1050" baseline="0" dirty="0" err="1">
                <a:latin typeface="+mn-lt"/>
                <a:cs typeface="Arial" pitchFamily="34" charset="0"/>
              </a:rPr>
              <a:t>på</a:t>
            </a:r>
            <a:r>
              <a:rPr lang="en-US" sz="1050" baseline="0" dirty="0">
                <a:latin typeface="+mn-lt"/>
                <a:cs typeface="Arial" pitchFamily="34" charset="0"/>
              </a:rPr>
              <a:t> </a:t>
            </a:r>
            <a:r>
              <a:rPr lang="en-US" sz="1050" baseline="0" dirty="0" err="1">
                <a:latin typeface="+mn-lt"/>
                <a:cs typeface="Arial" pitchFamily="34" charset="0"/>
              </a:rPr>
              <a:t>typ</a:t>
            </a:r>
            <a:r>
              <a:rPr lang="en-US" sz="1050" baseline="0" dirty="0">
                <a:latin typeface="+mn-lt"/>
                <a:cs typeface="Arial" pitchFamily="34" charset="0"/>
              </a:rPr>
              <a:t> </a:t>
            </a:r>
            <a:r>
              <a:rPr lang="en-US" sz="1050" baseline="0" dirty="0" err="1">
                <a:latin typeface="+mn-lt"/>
                <a:cs typeface="Arial" pitchFamily="34" charset="0"/>
              </a:rPr>
              <a:t>av</a:t>
            </a:r>
            <a:r>
              <a:rPr lang="en-US" sz="1050" baseline="0" dirty="0">
                <a:latin typeface="+mn-lt"/>
                <a:cs typeface="Arial" pitchFamily="34" charset="0"/>
              </a:rPr>
              <a:t> </a:t>
            </a:r>
            <a:r>
              <a:rPr lang="en-US" sz="1050" baseline="0" dirty="0" err="1">
                <a:latin typeface="+mn-lt"/>
                <a:cs typeface="Arial" pitchFamily="34" charset="0"/>
              </a:rPr>
              <a:t>kostnad</a:t>
            </a:r>
            <a:endParaRPr lang="en-US" sz="1050" dirty="0">
              <a:latin typeface="+mn-lt"/>
              <a:cs typeface="Arial" pitchFamily="34" charset="0"/>
            </a:endParaRPr>
          </a:p>
        </c:rich>
      </c:tx>
      <c:layout>
        <c:manualLayout>
          <c:xMode val="edge"/>
          <c:yMode val="edge"/>
          <c:x val="0.2065485564304462"/>
          <c:y val="4.4598612487611496E-2"/>
        </c:manualLayout>
      </c:layout>
      <c:overlay val="0"/>
    </c:title>
    <c:autoTitleDeleted val="0"/>
    <c:plotArea>
      <c:layout>
        <c:manualLayout>
          <c:layoutTarget val="inner"/>
          <c:xMode val="edge"/>
          <c:yMode val="edge"/>
          <c:x val="9.583333333333334E-2"/>
          <c:y val="0.14849555263925343"/>
          <c:w val="0.81587270341207352"/>
          <c:h val="0.28913518491060769"/>
        </c:manualLayout>
      </c:layout>
      <c:lineChart>
        <c:grouping val="standard"/>
        <c:varyColors val="0"/>
        <c:ser>
          <c:idx val="0"/>
          <c:order val="0"/>
          <c:tx>
            <c:strRef>
              <c:f>'Jessica Grafer'!$C$32</c:f>
              <c:strCache>
                <c:ptCount val="1"/>
                <c:pt idx="0">
                  <c:v>Administrativa Kostnader</c:v>
                </c:pt>
              </c:strCache>
            </c:strRef>
          </c:tx>
          <c:spPr>
            <a:ln>
              <a:solidFill>
                <a:schemeClr val="tx2"/>
              </a:solidFill>
            </a:ln>
          </c:spPr>
          <c:marker>
            <c:symbol val="none"/>
          </c:marker>
          <c:dLbls>
            <c:dLbl>
              <c:idx val="0"/>
              <c:delete val="1"/>
            </c:dLbl>
            <c:dLbl>
              <c:idx val="1"/>
              <c:layout>
                <c:manualLayout>
                  <c:x val="0"/>
                  <c:y val="-5.5555555555555552E-2"/>
                </c:manualLayout>
              </c:layout>
              <c:showLegendKey val="0"/>
              <c:showVal val="1"/>
              <c:showCatName val="0"/>
              <c:showSerName val="0"/>
              <c:showPercent val="0"/>
              <c:showBubbleSize val="0"/>
            </c:dLbl>
            <c:dLbl>
              <c:idx val="2"/>
              <c:delete val="1"/>
            </c:dLbl>
            <c:dLbl>
              <c:idx val="3"/>
              <c:layout>
                <c:manualLayout>
                  <c:x val="1.0185067526415994E-16"/>
                  <c:y val="-4.1666666666666664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Grafer'!$D$31:$G$31</c:f>
              <c:numCache>
                <c:formatCode>General</c:formatCode>
                <c:ptCount val="4"/>
                <c:pt idx="0">
                  <c:v>2007</c:v>
                </c:pt>
                <c:pt idx="1">
                  <c:v>2008</c:v>
                </c:pt>
                <c:pt idx="2">
                  <c:v>2009</c:v>
                </c:pt>
                <c:pt idx="3">
                  <c:v>2010</c:v>
                </c:pt>
              </c:numCache>
            </c:numRef>
          </c:cat>
          <c:val>
            <c:numRef>
              <c:f>'Jessica Grafer'!$D$32:$G$32</c:f>
              <c:numCache>
                <c:formatCode>0</c:formatCode>
                <c:ptCount val="4"/>
                <c:pt idx="0">
                  <c:v>100</c:v>
                </c:pt>
                <c:pt idx="1">
                  <c:v>101.22586682212675</c:v>
                </c:pt>
                <c:pt idx="2">
                  <c:v>102.64712355284935</c:v>
                </c:pt>
                <c:pt idx="3">
                  <c:v>129.2574944885238</c:v>
                </c:pt>
              </c:numCache>
            </c:numRef>
          </c:val>
          <c:smooth val="0"/>
        </c:ser>
        <c:ser>
          <c:idx val="1"/>
          <c:order val="1"/>
          <c:tx>
            <c:strRef>
              <c:f>'Jessica Grafer'!$C$33</c:f>
              <c:strCache>
                <c:ptCount val="1"/>
                <c:pt idx="0">
                  <c:v>Indirekta Produktionskostnader</c:v>
                </c:pt>
              </c:strCache>
            </c:strRef>
          </c:tx>
          <c:spPr>
            <a:ln>
              <a:solidFill>
                <a:schemeClr val="accent2"/>
              </a:solidFill>
            </a:ln>
          </c:spPr>
          <c:marker>
            <c:symbol val="none"/>
          </c:marker>
          <c:dLbls>
            <c:dLbl>
              <c:idx val="0"/>
              <c:delete val="1"/>
            </c:dLbl>
            <c:dLbl>
              <c:idx val="1"/>
              <c:layout>
                <c:manualLayout>
                  <c:x val="0"/>
                  <c:y val="9.2592592592592587E-3"/>
                </c:manualLayout>
              </c:layout>
              <c:showLegendKey val="0"/>
              <c:showVal val="1"/>
              <c:showCatName val="0"/>
              <c:showSerName val="0"/>
              <c:showPercent val="0"/>
              <c:showBubbleSize val="0"/>
            </c:dLbl>
            <c:dLbl>
              <c:idx val="2"/>
              <c:delete val="1"/>
            </c:dLbl>
            <c:dLbl>
              <c:idx val="3"/>
              <c:layout>
                <c:manualLayout>
                  <c:x val="-1.0185067526415994E-16"/>
                  <c:y val="1.8518518518518517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Grafer'!$D$31:$G$31</c:f>
              <c:numCache>
                <c:formatCode>General</c:formatCode>
                <c:ptCount val="4"/>
                <c:pt idx="0">
                  <c:v>2007</c:v>
                </c:pt>
                <c:pt idx="1">
                  <c:v>2008</c:v>
                </c:pt>
                <c:pt idx="2">
                  <c:v>2009</c:v>
                </c:pt>
                <c:pt idx="3">
                  <c:v>2010</c:v>
                </c:pt>
              </c:numCache>
            </c:numRef>
          </c:cat>
          <c:val>
            <c:numRef>
              <c:f>'Jessica Grafer'!$D$33:$G$33</c:f>
              <c:numCache>
                <c:formatCode>0</c:formatCode>
                <c:ptCount val="4"/>
                <c:pt idx="0">
                  <c:v>100</c:v>
                </c:pt>
                <c:pt idx="1">
                  <c:v>94.8921947453521</c:v>
                </c:pt>
                <c:pt idx="2">
                  <c:v>102.99317783137738</c:v>
                </c:pt>
                <c:pt idx="3">
                  <c:v>122.15073049528682</c:v>
                </c:pt>
              </c:numCache>
            </c:numRef>
          </c:val>
          <c:smooth val="0"/>
        </c:ser>
        <c:ser>
          <c:idx val="2"/>
          <c:order val="2"/>
          <c:tx>
            <c:strRef>
              <c:f>'Jessica Grafer'!$C$34</c:f>
              <c:strCache>
                <c:ptCount val="1"/>
                <c:pt idx="0">
                  <c:v>Administrativa- och Indirekta Produktionskostnader</c:v>
                </c:pt>
              </c:strCache>
            </c:strRef>
          </c:tx>
          <c:spPr>
            <a:ln>
              <a:solidFill>
                <a:schemeClr val="accent3"/>
              </a:solidFill>
            </a:ln>
          </c:spPr>
          <c:marker>
            <c:symbol val="none"/>
          </c:marker>
          <c:dLbls>
            <c:dLbl>
              <c:idx val="0"/>
              <c:layout>
                <c:manualLayout>
                  <c:x val="0"/>
                  <c:y val="-4.1666666666666664E-2"/>
                </c:manualLayout>
              </c:layout>
              <c:showLegendKey val="0"/>
              <c:showVal val="1"/>
              <c:showCatName val="0"/>
              <c:showSerName val="0"/>
              <c:showPercent val="0"/>
              <c:showBubbleSize val="0"/>
            </c:dLbl>
            <c:dLbl>
              <c:idx val="1"/>
              <c:layout>
                <c:manualLayout>
                  <c:x val="0"/>
                  <c:y val="-1.3888888888888888E-2"/>
                </c:manualLayout>
              </c:layout>
              <c:showLegendKey val="0"/>
              <c:showVal val="1"/>
              <c:showCatName val="0"/>
              <c:showSerName val="0"/>
              <c:showPercent val="0"/>
              <c:showBubbleSize val="0"/>
            </c:dLbl>
            <c:dLbl>
              <c:idx val="3"/>
              <c:layout>
                <c:manualLayout>
                  <c:x val="-1.0185067526415994E-16"/>
                  <c:y val="-9.2592592592592587E-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Grafer'!$D$31:$G$31</c:f>
              <c:numCache>
                <c:formatCode>General</c:formatCode>
                <c:ptCount val="4"/>
                <c:pt idx="0">
                  <c:v>2007</c:v>
                </c:pt>
                <c:pt idx="1">
                  <c:v>2008</c:v>
                </c:pt>
                <c:pt idx="2">
                  <c:v>2009</c:v>
                </c:pt>
                <c:pt idx="3">
                  <c:v>2010</c:v>
                </c:pt>
              </c:numCache>
            </c:numRef>
          </c:cat>
          <c:val>
            <c:numRef>
              <c:f>'Jessica Grafer'!$D$34:$G$34</c:f>
              <c:numCache>
                <c:formatCode>0</c:formatCode>
                <c:ptCount val="4"/>
                <c:pt idx="0">
                  <c:v>100</c:v>
                </c:pt>
                <c:pt idx="1">
                  <c:v>98.072078262961384</c:v>
                </c:pt>
                <c:pt idx="2">
                  <c:v>102.81943781403031</c:v>
                </c:pt>
                <c:pt idx="3">
                  <c:v>125.71875255448089</c:v>
                </c:pt>
              </c:numCache>
            </c:numRef>
          </c:val>
          <c:smooth val="0"/>
        </c:ser>
        <c:dLbls>
          <c:showLegendKey val="0"/>
          <c:showVal val="0"/>
          <c:showCatName val="0"/>
          <c:showSerName val="0"/>
          <c:showPercent val="0"/>
          <c:showBubbleSize val="0"/>
        </c:dLbls>
        <c:marker val="1"/>
        <c:smooth val="0"/>
        <c:axId val="131623552"/>
        <c:axId val="131629440"/>
      </c:lineChart>
      <c:catAx>
        <c:axId val="131623552"/>
        <c:scaling>
          <c:orientation val="minMax"/>
        </c:scaling>
        <c:delete val="0"/>
        <c:axPos val="b"/>
        <c:numFmt formatCode="General" sourceLinked="1"/>
        <c:majorTickMark val="none"/>
        <c:minorTickMark val="none"/>
        <c:tickLblPos val="nextTo"/>
        <c:crossAx val="131629440"/>
        <c:crosses val="autoZero"/>
        <c:auto val="1"/>
        <c:lblAlgn val="ctr"/>
        <c:lblOffset val="100"/>
        <c:noMultiLvlLbl val="0"/>
      </c:catAx>
      <c:valAx>
        <c:axId val="131629440"/>
        <c:scaling>
          <c:orientation val="minMax"/>
          <c:max val="140"/>
          <c:min val="90"/>
        </c:scaling>
        <c:delete val="0"/>
        <c:axPos val="l"/>
        <c:majorGridlines/>
        <c:title>
          <c:tx>
            <c:rich>
              <a:bodyPr rot="-5400000" vert="horz"/>
              <a:lstStyle/>
              <a:p>
                <a:pPr>
                  <a:defRPr/>
                </a:pPr>
                <a:r>
                  <a:rPr lang="en-US"/>
                  <a:t>Index</a:t>
                </a:r>
              </a:p>
            </c:rich>
          </c:tx>
          <c:layout>
            <c:manualLayout>
              <c:xMode val="edge"/>
              <c:yMode val="edge"/>
              <c:x val="3.3333333333333333E-2"/>
              <c:y val="0.21595678265687551"/>
            </c:manualLayout>
          </c:layout>
          <c:overlay val="0"/>
        </c:title>
        <c:numFmt formatCode="0" sourceLinked="1"/>
        <c:majorTickMark val="none"/>
        <c:minorTickMark val="none"/>
        <c:tickLblPos val="high"/>
        <c:spPr>
          <a:ln w="9525">
            <a:noFill/>
          </a:ln>
        </c:spPr>
        <c:crossAx val="131623552"/>
        <c:crosses val="autoZero"/>
        <c:crossBetween val="between"/>
        <c:majorUnit val="10"/>
      </c:valAx>
    </c:plotArea>
    <c:legend>
      <c:legendPos val="b"/>
      <c:layout>
        <c:manualLayout>
          <c:xMode val="edge"/>
          <c:yMode val="edge"/>
          <c:x val="2.658202099737533E-2"/>
          <c:y val="0.51505193416729744"/>
          <c:w val="0.91905796150481189"/>
          <c:h val="0.16087379702537183"/>
        </c:manualLayout>
      </c:layout>
      <c:overlay val="0"/>
    </c:legend>
    <c:plotVisOnly val="1"/>
    <c:dispBlanksAs val="gap"/>
    <c:showDLblsOverMax val="0"/>
  </c:chart>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dirty="0" err="1" smtClean="0"/>
              <a:t>Administrativa</a:t>
            </a:r>
            <a:r>
              <a:rPr lang="en-US" sz="1050" dirty="0" smtClean="0"/>
              <a:t>- </a:t>
            </a:r>
            <a:r>
              <a:rPr lang="en-US" sz="1050" dirty="0" err="1"/>
              <a:t>och</a:t>
            </a:r>
            <a:r>
              <a:rPr lang="en-US" sz="1050" dirty="0"/>
              <a:t> </a:t>
            </a:r>
            <a:r>
              <a:rPr lang="en-US" sz="1050" dirty="0" err="1"/>
              <a:t>Indirekta</a:t>
            </a:r>
            <a:r>
              <a:rPr lang="en-US" sz="1050" dirty="0"/>
              <a:t> </a:t>
            </a:r>
            <a:r>
              <a:rPr lang="en-US" sz="1050" dirty="0" err="1"/>
              <a:t>Produktionskostnader</a:t>
            </a:r>
            <a:r>
              <a:rPr lang="en-US" sz="1050" dirty="0"/>
              <a:t> </a:t>
            </a:r>
          </a:p>
        </c:rich>
      </c:tx>
      <c:layout>
        <c:manualLayout>
          <c:xMode val="edge"/>
          <c:yMode val="edge"/>
          <c:x val="0.14926889714993805"/>
          <c:y val="1.7251649264461672E-2"/>
        </c:manualLayout>
      </c:layout>
      <c:overlay val="0"/>
    </c:title>
    <c:autoTitleDeleted val="0"/>
    <c:plotArea>
      <c:layout/>
      <c:lineChart>
        <c:grouping val="standard"/>
        <c:varyColors val="0"/>
        <c:ser>
          <c:idx val="0"/>
          <c:order val="0"/>
          <c:tx>
            <c:strRef>
              <c:f>'Jessica Grafer'!$D$4</c:f>
              <c:strCache>
                <c:ptCount val="1"/>
                <c:pt idx="0">
                  <c:v>KPI 1 : Andel av Intäkter</c:v>
                </c:pt>
              </c:strCache>
            </c:strRef>
          </c:tx>
          <c:spPr>
            <a:ln>
              <a:solidFill>
                <a:schemeClr val="tx2"/>
              </a:solidFill>
            </a:ln>
          </c:spPr>
          <c:marker>
            <c:symbol val="none"/>
          </c:marker>
          <c:dLbls>
            <c:dLbl>
              <c:idx val="0"/>
              <c:delete val="1"/>
            </c:dLbl>
            <c:dLbl>
              <c:idx val="1"/>
              <c:layout>
                <c:manualLayout>
                  <c:x val="-8.3337707786526691E-3"/>
                  <c:y val="3.7037037037037035E-2"/>
                </c:manualLayout>
              </c:layout>
              <c:showLegendKey val="0"/>
              <c:showVal val="1"/>
              <c:showCatName val="0"/>
              <c:showSerName val="0"/>
              <c:showPercent val="0"/>
              <c:showBubbleSize val="0"/>
            </c:dLbl>
            <c:dLbl>
              <c:idx val="2"/>
              <c:layout>
                <c:manualLayout>
                  <c:x val="-4.7222222222222221E-2"/>
                  <c:y val="-8.7963327500729077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Grafer'!$E$3:$H$3</c:f>
              <c:numCache>
                <c:formatCode>General</c:formatCode>
                <c:ptCount val="4"/>
                <c:pt idx="0">
                  <c:v>2007</c:v>
                </c:pt>
                <c:pt idx="1">
                  <c:v>2008</c:v>
                </c:pt>
                <c:pt idx="2">
                  <c:v>2009</c:v>
                </c:pt>
                <c:pt idx="3">
                  <c:v>2010</c:v>
                </c:pt>
              </c:numCache>
            </c:numRef>
          </c:cat>
          <c:val>
            <c:numRef>
              <c:f>'Jessica Grafer'!$E$4:$H$4</c:f>
              <c:numCache>
                <c:formatCode>0</c:formatCode>
                <c:ptCount val="4"/>
                <c:pt idx="0">
                  <c:v>100</c:v>
                </c:pt>
                <c:pt idx="1">
                  <c:v>98.072078262961384</c:v>
                </c:pt>
                <c:pt idx="2">
                  <c:v>102.81943781403031</c:v>
                </c:pt>
                <c:pt idx="3">
                  <c:v>125.71875255448089</c:v>
                </c:pt>
              </c:numCache>
            </c:numRef>
          </c:val>
          <c:smooth val="0"/>
        </c:ser>
        <c:ser>
          <c:idx val="1"/>
          <c:order val="1"/>
          <c:tx>
            <c:strRef>
              <c:f>'Jessica Grafer'!$D$5</c:f>
              <c:strCache>
                <c:ptCount val="1"/>
                <c:pt idx="0">
                  <c:v>KPI 2 : Förändring i Absoluta tal</c:v>
                </c:pt>
              </c:strCache>
            </c:strRef>
          </c:tx>
          <c:spPr>
            <a:ln>
              <a:solidFill>
                <a:schemeClr val="accent2"/>
              </a:solidFill>
            </a:ln>
          </c:spPr>
          <c:marker>
            <c:symbol val="none"/>
          </c:marker>
          <c:dLbls>
            <c:dLbl>
              <c:idx val="1"/>
              <c:layout>
                <c:manualLayout>
                  <c:x val="-2.187226597184669E-7"/>
                  <c:y val="-4.1666666666666664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Grafer'!$E$3:$H$3</c:f>
              <c:numCache>
                <c:formatCode>General</c:formatCode>
                <c:ptCount val="4"/>
                <c:pt idx="0">
                  <c:v>2007</c:v>
                </c:pt>
                <c:pt idx="1">
                  <c:v>2008</c:v>
                </c:pt>
                <c:pt idx="2">
                  <c:v>2009</c:v>
                </c:pt>
                <c:pt idx="3">
                  <c:v>2010</c:v>
                </c:pt>
              </c:numCache>
            </c:numRef>
          </c:cat>
          <c:val>
            <c:numRef>
              <c:f>'Jessica Grafer'!$E$5:$H$5</c:f>
              <c:numCache>
                <c:formatCode>0</c:formatCode>
                <c:ptCount val="4"/>
                <c:pt idx="0">
                  <c:v>100</c:v>
                </c:pt>
                <c:pt idx="1">
                  <c:v>99.027116266838092</c:v>
                </c:pt>
                <c:pt idx="2">
                  <c:v>98.243360466719025</c:v>
                </c:pt>
                <c:pt idx="3">
                  <c:v>114.68213384760737</c:v>
                </c:pt>
              </c:numCache>
            </c:numRef>
          </c:val>
          <c:smooth val="0"/>
        </c:ser>
        <c:dLbls>
          <c:showLegendKey val="0"/>
          <c:showVal val="0"/>
          <c:showCatName val="0"/>
          <c:showSerName val="0"/>
          <c:showPercent val="0"/>
          <c:showBubbleSize val="0"/>
        </c:dLbls>
        <c:marker val="1"/>
        <c:smooth val="0"/>
        <c:axId val="131660032"/>
        <c:axId val="131817472"/>
      </c:lineChart>
      <c:catAx>
        <c:axId val="131660032"/>
        <c:scaling>
          <c:orientation val="minMax"/>
        </c:scaling>
        <c:delete val="0"/>
        <c:axPos val="b"/>
        <c:numFmt formatCode="General" sourceLinked="1"/>
        <c:majorTickMark val="none"/>
        <c:minorTickMark val="none"/>
        <c:tickLblPos val="nextTo"/>
        <c:crossAx val="131817472"/>
        <c:crosses val="autoZero"/>
        <c:auto val="1"/>
        <c:lblAlgn val="ctr"/>
        <c:lblOffset val="100"/>
        <c:noMultiLvlLbl val="0"/>
      </c:catAx>
      <c:valAx>
        <c:axId val="131817472"/>
        <c:scaling>
          <c:orientation val="minMax"/>
          <c:max val="130"/>
          <c:min val="90"/>
        </c:scaling>
        <c:delete val="0"/>
        <c:axPos val="l"/>
        <c:majorGridlines/>
        <c:title>
          <c:tx>
            <c:rich>
              <a:bodyPr rot="-5400000" vert="horz"/>
              <a:lstStyle/>
              <a:p>
                <a:pPr>
                  <a:defRPr/>
                </a:pPr>
                <a:r>
                  <a:rPr lang="en-US"/>
                  <a:t>Index</a:t>
                </a:r>
              </a:p>
            </c:rich>
          </c:tx>
          <c:layout/>
          <c:overlay val="0"/>
        </c:title>
        <c:numFmt formatCode="0" sourceLinked="1"/>
        <c:majorTickMark val="none"/>
        <c:minorTickMark val="none"/>
        <c:tickLblPos val="high"/>
        <c:spPr>
          <a:ln w="9525">
            <a:noFill/>
          </a:ln>
        </c:spPr>
        <c:crossAx val="131660032"/>
        <c:crosses val="autoZero"/>
        <c:crossBetween val="between"/>
        <c:majorUnit val="10"/>
      </c:valAx>
    </c:plotArea>
    <c:legend>
      <c:legendPos val="b"/>
      <c:layout/>
      <c:overlay val="0"/>
    </c:legend>
    <c:plotVisOnly val="1"/>
    <c:dispBlanksAs val="gap"/>
    <c:showDLblsOverMax val="0"/>
  </c:chart>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sz="1050" dirty="0" err="1"/>
              <a:t>Förändring</a:t>
            </a:r>
            <a:r>
              <a:rPr lang="en-US" sz="1050" dirty="0"/>
              <a:t> </a:t>
            </a:r>
            <a:r>
              <a:rPr lang="en-US" sz="1050" dirty="0" err="1"/>
              <a:t>av</a:t>
            </a:r>
            <a:r>
              <a:rPr lang="en-US" sz="1050" dirty="0"/>
              <a:t> </a:t>
            </a:r>
            <a:r>
              <a:rPr lang="en-US" sz="1050" dirty="0" err="1"/>
              <a:t>Operativa</a:t>
            </a:r>
            <a:r>
              <a:rPr lang="en-US" sz="1050" dirty="0"/>
              <a:t> </a:t>
            </a:r>
            <a:r>
              <a:rPr lang="en-US" sz="1050" dirty="0" err="1" smtClean="0"/>
              <a:t>Kostnader</a:t>
            </a:r>
            <a:r>
              <a:rPr lang="en-US" sz="1050" dirty="0" smtClean="0"/>
              <a:t> </a:t>
            </a:r>
            <a:r>
              <a:rPr lang="en-US" sz="1050" dirty="0" err="1" smtClean="0"/>
              <a:t>och</a:t>
            </a:r>
            <a:r>
              <a:rPr lang="en-US" sz="1050" dirty="0" smtClean="0"/>
              <a:t> </a:t>
            </a:r>
            <a:r>
              <a:rPr lang="en-US" sz="1050" dirty="0" err="1" smtClean="0"/>
              <a:t>Administrativa</a:t>
            </a:r>
            <a:r>
              <a:rPr lang="en-US" sz="1050" dirty="0" smtClean="0"/>
              <a:t>-</a:t>
            </a:r>
            <a:r>
              <a:rPr lang="en-US" sz="1050" baseline="0" dirty="0" smtClean="0"/>
              <a:t> </a:t>
            </a:r>
            <a:r>
              <a:rPr lang="en-US" sz="1050" baseline="0" dirty="0" err="1"/>
              <a:t>och</a:t>
            </a:r>
            <a:r>
              <a:rPr lang="en-US" sz="1050" baseline="0" dirty="0"/>
              <a:t> </a:t>
            </a:r>
            <a:r>
              <a:rPr lang="en-US" sz="1050" baseline="0" dirty="0" err="1"/>
              <a:t>Indirekta</a:t>
            </a:r>
            <a:r>
              <a:rPr lang="en-US" sz="1050" baseline="0" dirty="0"/>
              <a:t> </a:t>
            </a:r>
            <a:r>
              <a:rPr lang="en-US" sz="1050" baseline="0" dirty="0" err="1"/>
              <a:t>Produktionskostnader</a:t>
            </a:r>
            <a:r>
              <a:rPr lang="en-US" sz="1050" baseline="0" dirty="0"/>
              <a:t> i </a:t>
            </a:r>
            <a:r>
              <a:rPr lang="en-US" sz="1050" dirty="0" err="1"/>
              <a:t>absoluta</a:t>
            </a:r>
            <a:r>
              <a:rPr lang="en-US" sz="1050" dirty="0"/>
              <a:t> </a:t>
            </a:r>
            <a:r>
              <a:rPr lang="en-US" sz="1050" dirty="0" err="1"/>
              <a:t>tal</a:t>
            </a:r>
            <a:endParaRPr lang="en-US" sz="1050" dirty="0"/>
          </a:p>
        </c:rich>
      </c:tx>
      <c:layout>
        <c:manualLayout>
          <c:xMode val="edge"/>
          <c:yMode val="edge"/>
          <c:x val="0.12343044619422572"/>
          <c:y val="2.7777777777777776E-2"/>
        </c:manualLayout>
      </c:layout>
      <c:overlay val="0"/>
    </c:title>
    <c:autoTitleDeleted val="0"/>
    <c:plotArea>
      <c:layout>
        <c:manualLayout>
          <c:layoutTarget val="inner"/>
          <c:xMode val="edge"/>
          <c:yMode val="edge"/>
          <c:x val="9.7791776027996491E-2"/>
          <c:y val="0.18862277631962671"/>
          <c:w val="0.81613648293963259"/>
          <c:h val="0.24324074074074073"/>
        </c:manualLayout>
      </c:layout>
      <c:lineChart>
        <c:grouping val="standard"/>
        <c:varyColors val="0"/>
        <c:ser>
          <c:idx val="0"/>
          <c:order val="0"/>
          <c:tx>
            <c:strRef>
              <c:f>'Jessica Grafer'!$H$39</c:f>
              <c:strCache>
                <c:ptCount val="1"/>
                <c:pt idx="0">
                  <c:v>Operativa kostnader</c:v>
                </c:pt>
              </c:strCache>
            </c:strRef>
          </c:tx>
          <c:spPr>
            <a:ln>
              <a:solidFill>
                <a:srgbClr val="C00000"/>
              </a:solidFill>
            </a:ln>
          </c:spPr>
          <c:marker>
            <c:symbol val="none"/>
          </c:marker>
          <c:dLbls>
            <c:dLbl>
              <c:idx val="0"/>
              <c:layout>
                <c:manualLayout>
                  <c:x val="-2.7777777777777779E-3"/>
                  <c:y val="-3.2407407407407406E-2"/>
                </c:manualLayout>
              </c:layout>
              <c:showLegendKey val="0"/>
              <c:showVal val="1"/>
              <c:showCatName val="0"/>
              <c:showSerName val="0"/>
              <c:showPercent val="0"/>
              <c:showBubbleSize val="0"/>
            </c:dLbl>
            <c:dLbl>
              <c:idx val="1"/>
              <c:layout>
                <c:manualLayout>
                  <c:x val="-2.7777777777777779E-3"/>
                  <c:y val="-6.0185185185185182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Grafer'!$I$38:$L$38</c:f>
              <c:numCache>
                <c:formatCode>General</c:formatCode>
                <c:ptCount val="4"/>
                <c:pt idx="0">
                  <c:v>2007</c:v>
                </c:pt>
                <c:pt idx="1">
                  <c:v>2008</c:v>
                </c:pt>
                <c:pt idx="2">
                  <c:v>2009</c:v>
                </c:pt>
                <c:pt idx="3">
                  <c:v>2010</c:v>
                </c:pt>
              </c:numCache>
            </c:numRef>
          </c:cat>
          <c:val>
            <c:numRef>
              <c:f>'Jessica Grafer'!$I$39:$L$39</c:f>
              <c:numCache>
                <c:formatCode>0</c:formatCode>
                <c:ptCount val="4"/>
                <c:pt idx="0">
                  <c:v>100</c:v>
                </c:pt>
                <c:pt idx="1">
                  <c:v>100.6691271658094</c:v>
                </c:pt>
                <c:pt idx="2">
                  <c:v>116.62894035273852</c:v>
                </c:pt>
                <c:pt idx="3">
                  <c:v>113.42074686045231</c:v>
                </c:pt>
              </c:numCache>
            </c:numRef>
          </c:val>
          <c:smooth val="0"/>
        </c:ser>
        <c:ser>
          <c:idx val="1"/>
          <c:order val="1"/>
          <c:tx>
            <c:strRef>
              <c:f>'Jessica Grafer'!$H$40</c:f>
              <c:strCache>
                <c:ptCount val="1"/>
                <c:pt idx="0">
                  <c:v>Administrativa- och Indirekta Produktionskostnader</c:v>
                </c:pt>
              </c:strCache>
            </c:strRef>
          </c:tx>
          <c:spPr>
            <a:ln>
              <a:solidFill>
                <a:schemeClr val="accent3"/>
              </a:solidFill>
            </a:ln>
          </c:spPr>
          <c:marker>
            <c:symbol val="none"/>
          </c:marker>
          <c:dLbls>
            <c:dLbl>
              <c:idx val="0"/>
              <c:delete val="1"/>
            </c:dLbl>
            <c:dLbl>
              <c:idx val="1"/>
              <c:layout>
                <c:manualLayout>
                  <c:x val="0"/>
                  <c:y val="-4.6296296296295869E-3"/>
                </c:manualLayout>
              </c:layout>
              <c:showLegendKey val="0"/>
              <c:showVal val="1"/>
              <c:showCatName val="0"/>
              <c:showSerName val="0"/>
              <c:showPercent val="0"/>
              <c:showBubbleSize val="0"/>
            </c:dLbl>
            <c:dLbl>
              <c:idx val="3"/>
              <c:layout>
                <c:manualLayout>
                  <c:x val="-2.1872265966754156E-7"/>
                  <c:y val="-5.0925925925925923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'Jessica Grafer'!$I$38:$L$38</c:f>
              <c:numCache>
                <c:formatCode>General</c:formatCode>
                <c:ptCount val="4"/>
                <c:pt idx="0">
                  <c:v>2007</c:v>
                </c:pt>
                <c:pt idx="1">
                  <c:v>2008</c:v>
                </c:pt>
                <c:pt idx="2">
                  <c:v>2009</c:v>
                </c:pt>
                <c:pt idx="3">
                  <c:v>2010</c:v>
                </c:pt>
              </c:numCache>
            </c:numRef>
          </c:cat>
          <c:val>
            <c:numRef>
              <c:f>'Jessica Grafer'!$I$40:$L$40</c:f>
              <c:numCache>
                <c:formatCode>0</c:formatCode>
                <c:ptCount val="4"/>
                <c:pt idx="0">
                  <c:v>100</c:v>
                </c:pt>
                <c:pt idx="1">
                  <c:v>99.027116266838092</c:v>
                </c:pt>
                <c:pt idx="2">
                  <c:v>98.243360466719025</c:v>
                </c:pt>
                <c:pt idx="3">
                  <c:v>114.68213384760737</c:v>
                </c:pt>
              </c:numCache>
            </c:numRef>
          </c:val>
          <c:smooth val="0"/>
        </c:ser>
        <c:dLbls>
          <c:showLegendKey val="0"/>
          <c:showVal val="0"/>
          <c:showCatName val="0"/>
          <c:showSerName val="0"/>
          <c:showPercent val="0"/>
          <c:showBubbleSize val="0"/>
        </c:dLbls>
        <c:marker val="1"/>
        <c:smooth val="0"/>
        <c:axId val="134588288"/>
        <c:axId val="134589824"/>
      </c:lineChart>
      <c:catAx>
        <c:axId val="134588288"/>
        <c:scaling>
          <c:orientation val="minMax"/>
        </c:scaling>
        <c:delete val="0"/>
        <c:axPos val="b"/>
        <c:numFmt formatCode="General" sourceLinked="1"/>
        <c:majorTickMark val="none"/>
        <c:minorTickMark val="none"/>
        <c:tickLblPos val="nextTo"/>
        <c:crossAx val="134589824"/>
        <c:crosses val="autoZero"/>
        <c:auto val="1"/>
        <c:lblAlgn val="ctr"/>
        <c:lblOffset val="100"/>
        <c:noMultiLvlLbl val="0"/>
      </c:catAx>
      <c:valAx>
        <c:axId val="134589824"/>
        <c:scaling>
          <c:orientation val="minMax"/>
          <c:max val="130"/>
          <c:min val="90"/>
        </c:scaling>
        <c:delete val="0"/>
        <c:axPos val="l"/>
        <c:majorGridlines/>
        <c:title>
          <c:tx>
            <c:rich>
              <a:bodyPr rot="-5400000" vert="horz"/>
              <a:lstStyle/>
              <a:p>
                <a:pPr>
                  <a:defRPr/>
                </a:pPr>
                <a:r>
                  <a:rPr lang="en-US"/>
                  <a:t>Index</a:t>
                </a:r>
              </a:p>
            </c:rich>
          </c:tx>
          <c:layout>
            <c:manualLayout>
              <c:xMode val="edge"/>
              <c:yMode val="edge"/>
              <c:x val="3.2513998250218723E-2"/>
              <c:y val="0.23589129483814522"/>
            </c:manualLayout>
          </c:layout>
          <c:overlay val="0"/>
        </c:title>
        <c:numFmt formatCode="0" sourceLinked="1"/>
        <c:majorTickMark val="none"/>
        <c:minorTickMark val="none"/>
        <c:tickLblPos val="high"/>
        <c:spPr>
          <a:ln w="9525">
            <a:noFill/>
          </a:ln>
        </c:spPr>
        <c:crossAx val="134588288"/>
        <c:crosses val="autoZero"/>
        <c:crossBetween val="between"/>
        <c:majorUnit val="10"/>
      </c:valAx>
    </c:plotArea>
    <c:legend>
      <c:legendPos val="b"/>
      <c:layout>
        <c:manualLayout>
          <c:xMode val="edge"/>
          <c:yMode val="edge"/>
          <c:x val="0.14216666666666666"/>
          <c:y val="0.50635899679206764"/>
          <c:w val="0.70177777777777772"/>
          <c:h val="9.5492855059784193E-2"/>
        </c:manualLayout>
      </c:layout>
      <c:overlay val="0"/>
    </c:legend>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46599" cy="496332"/>
          </a:xfrm>
          <a:prstGeom prst="rect">
            <a:avLst/>
          </a:prstGeom>
          <a:noFill/>
          <a:ln w="9525">
            <a:noFill/>
            <a:miter lim="800000"/>
            <a:headEnd/>
            <a:tailEnd/>
          </a:ln>
        </p:spPr>
        <p:txBody>
          <a:bodyPr vert="horz" wrap="square" lIns="62674" tIns="31337" rIns="62674" bIns="31337" numCol="1" anchor="t" anchorCtr="0" compatLnSpc="1">
            <a:prstTxWarp prst="textNoShape">
              <a:avLst/>
            </a:prstTxWarp>
          </a:bodyPr>
          <a:lstStyle>
            <a:lvl1pPr defTabSz="627317">
              <a:defRPr sz="800">
                <a:latin typeface="Arial" charset="0"/>
                <a:cs typeface="Arial" charset="0"/>
              </a:defRPr>
            </a:lvl1pPr>
          </a:lstStyle>
          <a:p>
            <a:pPr>
              <a:defRPr/>
            </a:pPr>
            <a:endParaRPr lang="en-GB"/>
          </a:p>
        </p:txBody>
      </p:sp>
      <p:sp>
        <p:nvSpPr>
          <p:cNvPr id="3" name="Date Placeholder 2"/>
          <p:cNvSpPr>
            <a:spLocks noGrp="1"/>
          </p:cNvSpPr>
          <p:nvPr>
            <p:ph type="dt" sz="quarter" idx="1"/>
          </p:nvPr>
        </p:nvSpPr>
        <p:spPr bwMode="auto">
          <a:xfrm>
            <a:off x="3851078" y="0"/>
            <a:ext cx="2945033" cy="496332"/>
          </a:xfrm>
          <a:prstGeom prst="rect">
            <a:avLst/>
          </a:prstGeom>
          <a:noFill/>
          <a:ln w="9525">
            <a:noFill/>
            <a:miter lim="800000"/>
            <a:headEnd/>
            <a:tailEnd/>
          </a:ln>
        </p:spPr>
        <p:txBody>
          <a:bodyPr vert="horz" wrap="square" lIns="62674" tIns="31337" rIns="62674" bIns="31337" numCol="1" anchor="t" anchorCtr="0" compatLnSpc="1">
            <a:prstTxWarp prst="textNoShape">
              <a:avLst/>
            </a:prstTxWarp>
          </a:bodyPr>
          <a:lstStyle>
            <a:lvl1pPr algn="r" defTabSz="627317">
              <a:defRPr sz="800">
                <a:latin typeface="Arial" charset="0"/>
                <a:cs typeface="Arial" charset="0"/>
              </a:defRPr>
            </a:lvl1pPr>
          </a:lstStyle>
          <a:p>
            <a:pPr>
              <a:defRPr/>
            </a:pPr>
            <a:fld id="{388353C9-D216-4F1A-867F-FD196EE713CE}" type="datetimeFigureOut">
              <a:rPr lang="en-US"/>
              <a:pPr>
                <a:defRPr/>
              </a:pPr>
              <a:t>3/15/2011</a:t>
            </a:fld>
            <a:endParaRPr lang="en-GB"/>
          </a:p>
        </p:txBody>
      </p:sp>
      <p:sp>
        <p:nvSpPr>
          <p:cNvPr id="4" name="Footer Placeholder 3"/>
          <p:cNvSpPr>
            <a:spLocks noGrp="1"/>
          </p:cNvSpPr>
          <p:nvPr>
            <p:ph type="ftr" sz="quarter" idx="2"/>
          </p:nvPr>
        </p:nvSpPr>
        <p:spPr bwMode="auto">
          <a:xfrm>
            <a:off x="0" y="9428736"/>
            <a:ext cx="2946599" cy="496332"/>
          </a:xfrm>
          <a:prstGeom prst="rect">
            <a:avLst/>
          </a:prstGeom>
          <a:noFill/>
          <a:ln w="9525">
            <a:noFill/>
            <a:miter lim="800000"/>
            <a:headEnd/>
            <a:tailEnd/>
          </a:ln>
        </p:spPr>
        <p:txBody>
          <a:bodyPr vert="horz" wrap="square" lIns="62674" tIns="31337" rIns="62674" bIns="31337" numCol="1" anchor="b" anchorCtr="0" compatLnSpc="1">
            <a:prstTxWarp prst="textNoShape">
              <a:avLst/>
            </a:prstTxWarp>
          </a:bodyPr>
          <a:lstStyle>
            <a:lvl1pPr defTabSz="627317">
              <a:defRPr sz="800">
                <a:latin typeface="Arial" charset="0"/>
                <a:cs typeface="Arial" charset="0"/>
              </a:defRPr>
            </a:lvl1pPr>
          </a:lstStyle>
          <a:p>
            <a:pPr>
              <a:defRPr/>
            </a:pPr>
            <a:endParaRPr lang="en-GB"/>
          </a:p>
        </p:txBody>
      </p:sp>
      <p:sp>
        <p:nvSpPr>
          <p:cNvPr id="5" name="Slide Number Placeholder 4"/>
          <p:cNvSpPr>
            <a:spLocks noGrp="1"/>
          </p:cNvSpPr>
          <p:nvPr>
            <p:ph type="sldNum" sz="quarter" idx="3"/>
          </p:nvPr>
        </p:nvSpPr>
        <p:spPr bwMode="auto">
          <a:xfrm>
            <a:off x="3851078" y="9428736"/>
            <a:ext cx="2945033" cy="496332"/>
          </a:xfrm>
          <a:prstGeom prst="rect">
            <a:avLst/>
          </a:prstGeom>
          <a:noFill/>
          <a:ln w="9525">
            <a:noFill/>
            <a:miter lim="800000"/>
            <a:headEnd/>
            <a:tailEnd/>
          </a:ln>
        </p:spPr>
        <p:txBody>
          <a:bodyPr vert="horz" wrap="square" lIns="62674" tIns="31337" rIns="62674" bIns="31337" numCol="1" anchor="b" anchorCtr="0" compatLnSpc="1">
            <a:prstTxWarp prst="textNoShape">
              <a:avLst/>
            </a:prstTxWarp>
          </a:bodyPr>
          <a:lstStyle>
            <a:lvl1pPr algn="r" defTabSz="627317">
              <a:defRPr sz="800">
                <a:latin typeface="Arial" charset="0"/>
                <a:cs typeface="Arial" charset="0"/>
              </a:defRPr>
            </a:lvl1pPr>
          </a:lstStyle>
          <a:p>
            <a:pPr>
              <a:defRPr/>
            </a:pPr>
            <a:fld id="{B2E1E588-6A03-4B8A-AF34-5AC345A252E5}" type="slidenum">
              <a:rPr lang="en-GB"/>
              <a:pPr>
                <a:defRPr/>
              </a:pPr>
              <a:t>‹#›</a:t>
            </a:fld>
            <a:endParaRPr lang="en-GB"/>
          </a:p>
        </p:txBody>
      </p:sp>
    </p:spTree>
    <p:extLst>
      <p:ext uri="{BB962C8B-B14F-4D97-AF65-F5344CB8AC3E}">
        <p14:creationId xmlns:p14="http://schemas.microsoft.com/office/powerpoint/2010/main" val="38606330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2946599" cy="496332"/>
          </a:xfrm>
          <a:prstGeom prst="rect">
            <a:avLst/>
          </a:prstGeom>
          <a:noFill/>
          <a:ln w="9525">
            <a:noFill/>
            <a:miter lim="800000"/>
            <a:headEnd/>
            <a:tailEnd/>
          </a:ln>
        </p:spPr>
        <p:txBody>
          <a:bodyPr vert="horz" wrap="square" lIns="95553" tIns="47777" rIns="95553" bIns="47777" numCol="1" anchor="t" anchorCtr="0" compatLnSpc="1">
            <a:prstTxWarp prst="textNoShape">
              <a:avLst/>
            </a:prstTxWarp>
          </a:bodyPr>
          <a:lstStyle>
            <a:lvl1pPr defTabSz="627317">
              <a:defRPr sz="1200">
                <a:latin typeface="Calibri" pitchFamily="34" charset="0"/>
                <a:cs typeface="Arial" charset="0"/>
              </a:defRPr>
            </a:lvl1pPr>
          </a:lstStyle>
          <a:p>
            <a:pPr>
              <a:defRPr/>
            </a:pPr>
            <a:endParaRPr lang="en-GB"/>
          </a:p>
        </p:txBody>
      </p:sp>
      <p:sp>
        <p:nvSpPr>
          <p:cNvPr id="3" name="Date Placeholder 2"/>
          <p:cNvSpPr>
            <a:spLocks noGrp="1"/>
          </p:cNvSpPr>
          <p:nvPr>
            <p:ph type="dt" idx="1"/>
          </p:nvPr>
        </p:nvSpPr>
        <p:spPr bwMode="auto">
          <a:xfrm>
            <a:off x="3851078" y="0"/>
            <a:ext cx="2945033" cy="496332"/>
          </a:xfrm>
          <a:prstGeom prst="rect">
            <a:avLst/>
          </a:prstGeom>
          <a:noFill/>
          <a:ln w="9525">
            <a:noFill/>
            <a:miter lim="800000"/>
            <a:headEnd/>
            <a:tailEnd/>
          </a:ln>
        </p:spPr>
        <p:txBody>
          <a:bodyPr vert="horz" wrap="square" lIns="95553" tIns="47777" rIns="95553" bIns="47777" numCol="1" anchor="t" anchorCtr="0" compatLnSpc="1">
            <a:prstTxWarp prst="textNoShape">
              <a:avLst/>
            </a:prstTxWarp>
          </a:bodyPr>
          <a:lstStyle>
            <a:lvl1pPr algn="r" defTabSz="627317">
              <a:defRPr sz="1200">
                <a:latin typeface="Calibri" pitchFamily="34" charset="0"/>
                <a:cs typeface="Arial" charset="0"/>
              </a:defRPr>
            </a:lvl1pPr>
          </a:lstStyle>
          <a:p>
            <a:pPr>
              <a:defRPr/>
            </a:pPr>
            <a:fld id="{B04A5F78-9A65-4F13-B138-7D82ED90B99F}" type="datetimeFigureOut">
              <a:rPr lang="en-US"/>
              <a:pPr>
                <a:defRPr/>
              </a:pPr>
              <a:t>3/15/2011</a:t>
            </a:fld>
            <a:endParaRPr lang="en-GB"/>
          </a:p>
        </p:txBody>
      </p:sp>
      <p:sp>
        <p:nvSpPr>
          <p:cNvPr id="4" name="Slide Image Placeholder 3"/>
          <p:cNvSpPr>
            <a:spLocks noGrp="1" noRot="1" noChangeAspect="1"/>
          </p:cNvSpPr>
          <p:nvPr>
            <p:ph type="sldImg" idx="2"/>
          </p:nvPr>
        </p:nvSpPr>
        <p:spPr>
          <a:xfrm>
            <a:off x="992188" y="744538"/>
            <a:ext cx="4814887" cy="3722687"/>
          </a:xfrm>
          <a:prstGeom prst="rect">
            <a:avLst/>
          </a:prstGeom>
          <a:noFill/>
          <a:ln w="12700">
            <a:solidFill>
              <a:prstClr val="black"/>
            </a:solidFill>
          </a:ln>
        </p:spPr>
        <p:txBody>
          <a:bodyPr vert="horz" lIns="137704" tIns="68853" rIns="137704" bIns="68853" rtlCol="0" anchor="ctr"/>
          <a:lstStyle/>
          <a:p>
            <a:pPr lvl="0"/>
            <a:endParaRPr lang="en-GB" noProof="0"/>
          </a:p>
        </p:txBody>
      </p:sp>
      <p:sp>
        <p:nvSpPr>
          <p:cNvPr id="5" name="Notes Placeholder 4"/>
          <p:cNvSpPr>
            <a:spLocks noGrp="1"/>
          </p:cNvSpPr>
          <p:nvPr>
            <p:ph type="body" sz="quarter" idx="3"/>
          </p:nvPr>
        </p:nvSpPr>
        <p:spPr bwMode="auto">
          <a:xfrm>
            <a:off x="679142" y="4715153"/>
            <a:ext cx="5439392" cy="4466987"/>
          </a:xfrm>
          <a:prstGeom prst="rect">
            <a:avLst/>
          </a:prstGeom>
          <a:noFill/>
          <a:ln w="9525">
            <a:noFill/>
            <a:miter lim="800000"/>
            <a:headEnd/>
            <a:tailEnd/>
          </a:ln>
        </p:spPr>
        <p:txBody>
          <a:bodyPr vert="horz" wrap="square" lIns="95553" tIns="47777" rIns="95553" bIns="47777" numCol="1" anchor="t" anchorCtr="0" compatLnSpc="1">
            <a:prstTxWarp prst="textNoShape">
              <a:avLst/>
            </a:prstTxWarp>
          </a:bodyPr>
          <a:lstStyle/>
          <a:p>
            <a:pPr lvl="0"/>
            <a:r>
              <a:rPr lang="en-US" noProof="0" smtClean="0"/>
              <a:t>Click to edit Master text styles</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endParaRPr lang="en-GB" noProof="0" smtClean="0"/>
          </a:p>
        </p:txBody>
      </p:sp>
      <p:sp>
        <p:nvSpPr>
          <p:cNvPr id="6" name="Footer Placeholder 5"/>
          <p:cNvSpPr>
            <a:spLocks noGrp="1"/>
          </p:cNvSpPr>
          <p:nvPr>
            <p:ph type="ftr" sz="quarter" idx="4"/>
          </p:nvPr>
        </p:nvSpPr>
        <p:spPr bwMode="auto">
          <a:xfrm>
            <a:off x="0" y="9428736"/>
            <a:ext cx="2946599" cy="496332"/>
          </a:xfrm>
          <a:prstGeom prst="rect">
            <a:avLst/>
          </a:prstGeom>
          <a:noFill/>
          <a:ln w="9525">
            <a:noFill/>
            <a:miter lim="800000"/>
            <a:headEnd/>
            <a:tailEnd/>
          </a:ln>
        </p:spPr>
        <p:txBody>
          <a:bodyPr vert="horz" wrap="square" lIns="95553" tIns="47777" rIns="95553" bIns="47777" numCol="1" anchor="b" anchorCtr="0" compatLnSpc="1">
            <a:prstTxWarp prst="textNoShape">
              <a:avLst/>
            </a:prstTxWarp>
          </a:bodyPr>
          <a:lstStyle>
            <a:lvl1pPr defTabSz="627317">
              <a:defRPr sz="1200">
                <a:latin typeface="Calibri" pitchFamily="34" charset="0"/>
                <a:cs typeface="Arial" charset="0"/>
              </a:defRPr>
            </a:lvl1pPr>
          </a:lstStyle>
          <a:p>
            <a:pPr>
              <a:defRPr/>
            </a:pPr>
            <a:endParaRPr lang="en-GB"/>
          </a:p>
        </p:txBody>
      </p:sp>
      <p:sp>
        <p:nvSpPr>
          <p:cNvPr id="7" name="Slide Number Placeholder 6"/>
          <p:cNvSpPr>
            <a:spLocks noGrp="1"/>
          </p:cNvSpPr>
          <p:nvPr>
            <p:ph type="sldNum" sz="quarter" idx="5"/>
          </p:nvPr>
        </p:nvSpPr>
        <p:spPr bwMode="auto">
          <a:xfrm>
            <a:off x="3851078" y="9428736"/>
            <a:ext cx="2945033" cy="496332"/>
          </a:xfrm>
          <a:prstGeom prst="rect">
            <a:avLst/>
          </a:prstGeom>
          <a:noFill/>
          <a:ln w="9525">
            <a:noFill/>
            <a:miter lim="800000"/>
            <a:headEnd/>
            <a:tailEnd/>
          </a:ln>
        </p:spPr>
        <p:txBody>
          <a:bodyPr vert="horz" wrap="square" lIns="95553" tIns="47777" rIns="95553" bIns="47777" numCol="1" anchor="b" anchorCtr="0" compatLnSpc="1">
            <a:prstTxWarp prst="textNoShape">
              <a:avLst/>
            </a:prstTxWarp>
          </a:bodyPr>
          <a:lstStyle>
            <a:lvl1pPr algn="r" defTabSz="627317">
              <a:defRPr sz="1200">
                <a:latin typeface="Calibri" pitchFamily="34" charset="0"/>
                <a:cs typeface="Arial" charset="0"/>
              </a:defRPr>
            </a:lvl1pPr>
          </a:lstStyle>
          <a:p>
            <a:pPr>
              <a:defRPr/>
            </a:pPr>
            <a:fld id="{146C4733-90F8-4A8D-B475-F3CA499FFC5A}" type="slidenum">
              <a:rPr lang="en-GB"/>
              <a:pPr>
                <a:defRPr/>
              </a:pPr>
              <a:t>‹#›</a:t>
            </a:fld>
            <a:endParaRPr lang="en-GB"/>
          </a:p>
        </p:txBody>
      </p:sp>
    </p:spTree>
    <p:extLst>
      <p:ext uri="{BB962C8B-B14F-4D97-AF65-F5344CB8AC3E}">
        <p14:creationId xmlns:p14="http://schemas.microsoft.com/office/powerpoint/2010/main" val="99516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742950" indent="-285750" algn="l" rtl="0" eaLnBrk="0" fontAlgn="base" hangingPunct="0">
      <a:spcBef>
        <a:spcPct val="30000"/>
      </a:spcBef>
      <a:spcAft>
        <a:spcPct val="0"/>
      </a:spcAft>
      <a:defRPr sz="1200" kern="1200">
        <a:solidFill>
          <a:schemeClr val="tx1"/>
        </a:solidFill>
        <a:latin typeface="+mn-lt"/>
        <a:ea typeface="+mn-ea"/>
        <a:cs typeface="+mn-cs"/>
      </a:defRPr>
    </a:lvl2pPr>
    <a:lvl3pPr marL="1143000" indent="-228600" algn="l" rtl="0" eaLnBrk="0" fontAlgn="base" hangingPunct="0">
      <a:spcBef>
        <a:spcPct val="30000"/>
      </a:spcBef>
      <a:spcAft>
        <a:spcPct val="0"/>
      </a:spcAft>
      <a:defRPr sz="1200" kern="1200">
        <a:solidFill>
          <a:schemeClr val="tx1"/>
        </a:solidFill>
        <a:latin typeface="+mn-lt"/>
        <a:ea typeface="+mn-ea"/>
        <a:cs typeface="+mn-cs"/>
      </a:defRPr>
    </a:lvl3pPr>
    <a:lvl4pPr marL="1600200" indent="-228600" algn="l" rtl="0" eaLnBrk="0" fontAlgn="base" hangingPunct="0">
      <a:spcBef>
        <a:spcPct val="30000"/>
      </a:spcBef>
      <a:spcAft>
        <a:spcPct val="0"/>
      </a:spcAft>
      <a:defRPr sz="1200" kern="1200">
        <a:solidFill>
          <a:schemeClr val="tx1"/>
        </a:solidFill>
        <a:latin typeface="+mn-lt"/>
        <a:ea typeface="+mn-ea"/>
        <a:cs typeface="+mn-cs"/>
      </a:defRPr>
    </a:lvl4pPr>
    <a:lvl5pPr marL="2057400" indent="-2286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sv-SE" smtClean="0"/>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627033" eaLnBrk="0" hangingPunct="0">
              <a:defRPr sz="2000">
                <a:solidFill>
                  <a:schemeClr val="tx1"/>
                </a:solidFill>
                <a:latin typeface="Arial" pitchFamily="34" charset="0"/>
                <a:cs typeface="Arial" pitchFamily="34" charset="0"/>
              </a:defRPr>
            </a:lvl1pPr>
            <a:lvl2pPr marL="742915" indent="-285736" defTabSz="627033" eaLnBrk="0" hangingPunct="0">
              <a:defRPr sz="2000">
                <a:solidFill>
                  <a:schemeClr val="tx1"/>
                </a:solidFill>
                <a:latin typeface="Arial" pitchFamily="34" charset="0"/>
                <a:cs typeface="Arial" pitchFamily="34" charset="0"/>
              </a:defRPr>
            </a:lvl2pPr>
            <a:lvl3pPr marL="1142946" indent="-228589" defTabSz="627033" eaLnBrk="0" hangingPunct="0">
              <a:defRPr sz="2000">
                <a:solidFill>
                  <a:schemeClr val="tx1"/>
                </a:solidFill>
                <a:latin typeface="Arial" pitchFamily="34" charset="0"/>
                <a:cs typeface="Arial" pitchFamily="34" charset="0"/>
              </a:defRPr>
            </a:lvl3pPr>
            <a:lvl4pPr marL="1600123" indent="-228589" defTabSz="627033" eaLnBrk="0" hangingPunct="0">
              <a:defRPr sz="2000">
                <a:solidFill>
                  <a:schemeClr val="tx1"/>
                </a:solidFill>
                <a:latin typeface="Arial" pitchFamily="34" charset="0"/>
                <a:cs typeface="Arial" pitchFamily="34" charset="0"/>
              </a:defRPr>
            </a:lvl4pPr>
            <a:lvl5pPr marL="2057302" indent="-228589" defTabSz="627033" eaLnBrk="0" hangingPunct="0">
              <a:defRPr sz="2000">
                <a:solidFill>
                  <a:schemeClr val="tx1"/>
                </a:solidFill>
                <a:latin typeface="Arial" pitchFamily="34" charset="0"/>
                <a:cs typeface="Arial" pitchFamily="34" charset="0"/>
              </a:defRPr>
            </a:lvl5pPr>
            <a:lvl6pPr marL="2514480" indent="-228589" defTabSz="627033" eaLnBrk="0" fontAlgn="base" hangingPunct="0">
              <a:spcBef>
                <a:spcPct val="0"/>
              </a:spcBef>
              <a:spcAft>
                <a:spcPct val="0"/>
              </a:spcAft>
              <a:defRPr sz="2000">
                <a:solidFill>
                  <a:schemeClr val="tx1"/>
                </a:solidFill>
                <a:latin typeface="Arial" pitchFamily="34" charset="0"/>
                <a:cs typeface="Arial" pitchFamily="34" charset="0"/>
              </a:defRPr>
            </a:lvl6pPr>
            <a:lvl7pPr marL="2971659" indent="-228589" defTabSz="627033" eaLnBrk="0" fontAlgn="base" hangingPunct="0">
              <a:spcBef>
                <a:spcPct val="0"/>
              </a:spcBef>
              <a:spcAft>
                <a:spcPct val="0"/>
              </a:spcAft>
              <a:defRPr sz="2000">
                <a:solidFill>
                  <a:schemeClr val="tx1"/>
                </a:solidFill>
                <a:latin typeface="Arial" pitchFamily="34" charset="0"/>
                <a:cs typeface="Arial" pitchFamily="34" charset="0"/>
              </a:defRPr>
            </a:lvl7pPr>
            <a:lvl8pPr marL="3428837" indent="-228589" defTabSz="627033" eaLnBrk="0" fontAlgn="base" hangingPunct="0">
              <a:spcBef>
                <a:spcPct val="0"/>
              </a:spcBef>
              <a:spcAft>
                <a:spcPct val="0"/>
              </a:spcAft>
              <a:defRPr sz="2000">
                <a:solidFill>
                  <a:schemeClr val="tx1"/>
                </a:solidFill>
                <a:latin typeface="Arial" pitchFamily="34" charset="0"/>
                <a:cs typeface="Arial" pitchFamily="34" charset="0"/>
              </a:defRPr>
            </a:lvl8pPr>
            <a:lvl9pPr marL="3886015" indent="-228589" defTabSz="627033"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9A9347A7-449E-4887-921F-22AFA01C171C}" type="slidenum">
              <a:rPr lang="en-GB" sz="1200">
                <a:latin typeface="Calibri" pitchFamily="34" charset="0"/>
              </a:rPr>
              <a:pPr eaLnBrk="1" hangingPunct="1"/>
              <a:t>28</a:t>
            </a:fld>
            <a:endParaRPr lang="en-GB" sz="120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txBox="1">
            <a:spLocks noGrp="1" noChangeArrowheads="1"/>
          </p:cNvSpPr>
          <p:nvPr/>
        </p:nvSpPr>
        <p:spPr bwMode="auto">
          <a:xfrm>
            <a:off x="356785" y="9566058"/>
            <a:ext cx="157094" cy="184666"/>
          </a:xfrm>
          <a:prstGeom prst="rect">
            <a:avLst/>
          </a:prstGeom>
          <a:noFill/>
          <a:ln w="9525">
            <a:noFill/>
            <a:miter lim="800000"/>
            <a:headEnd/>
            <a:tailEnd/>
          </a:ln>
        </p:spPr>
        <p:txBody>
          <a:bodyPr wrap="none" lIns="0" tIns="0" rIns="0" bIns="0" anchor="b">
            <a:spAutoFit/>
          </a:bodyPr>
          <a:lstStyle/>
          <a:p>
            <a:pPr defTabSz="627317"/>
            <a:fld id="{1EFB3A90-CB7F-4AFE-BD4E-95F8578DF2BB}" type="slidenum">
              <a:rPr lang="en-GB" sz="1200">
                <a:latin typeface="Calibri" pitchFamily="34" charset="0"/>
              </a:rPr>
              <a:pPr defTabSz="627317"/>
              <a:t>36</a:t>
            </a:fld>
            <a:endParaRPr lang="en-GB" sz="1200">
              <a:latin typeface="Calibri" pitchFamily="34" charset="0"/>
            </a:endParaRPr>
          </a:p>
        </p:txBody>
      </p:sp>
      <p:sp>
        <p:nvSpPr>
          <p:cNvPr id="58371" name="Rectangle 2"/>
          <p:cNvSpPr>
            <a:spLocks noGrp="1" noRot="1" noChangeAspect="1" noChangeArrowheads="1" noTextEdit="1"/>
          </p:cNvSpPr>
          <p:nvPr>
            <p:ph type="sldImg"/>
          </p:nvPr>
        </p:nvSpPr>
        <p:spPr bwMode="auto">
          <a:xfrm>
            <a:off x="547688" y="392113"/>
            <a:ext cx="5686425" cy="4395787"/>
          </a:xfrm>
          <a:noFill/>
          <a:ln>
            <a:solidFill>
              <a:srgbClr val="000000"/>
            </a:solidFill>
            <a:miter lim="800000"/>
            <a:headEnd/>
            <a:tailEnd/>
          </a:ln>
        </p:spPr>
      </p:sp>
      <p:sp>
        <p:nvSpPr>
          <p:cNvPr id="58372" name="Rectangle 3"/>
          <p:cNvSpPr>
            <a:spLocks noGrp="1" noChangeArrowheads="1"/>
          </p:cNvSpPr>
          <p:nvPr>
            <p:ph type="body" idx="1"/>
          </p:nvPr>
        </p:nvSpPr>
        <p:spPr>
          <a:xfrm>
            <a:off x="356784" y="4886357"/>
            <a:ext cx="6066894" cy="4493688"/>
          </a:xfrm>
          <a:noFill/>
          <a:ln/>
        </p:spPr>
        <p:txBody>
          <a:bodyPr/>
          <a:lstStyle/>
          <a:p>
            <a:pPr eaLnBrk="1" hangingPunct="1">
              <a:spcBef>
                <a:spcPct val="0"/>
              </a:spcBef>
            </a:pPr>
            <a:endParaRPr lang="en-US" sz="280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eloitte Titel 1">
    <p:bg>
      <p:bgPr>
        <a:solidFill>
          <a:schemeClr val="bg1"/>
        </a:solidFill>
        <a:effectLst/>
      </p:bgPr>
    </p:bg>
    <p:spTree>
      <p:nvGrpSpPr>
        <p:cNvPr id="1" name=""/>
        <p:cNvGrpSpPr/>
        <p:nvPr/>
      </p:nvGrpSpPr>
      <p:grpSpPr>
        <a:xfrm>
          <a:off x="0" y="0"/>
          <a:ext cx="0" cy="0"/>
          <a:chOff x="0" y="0"/>
          <a:chExt cx="0" cy="0"/>
        </a:xfrm>
      </p:grpSpPr>
      <p:pic>
        <p:nvPicPr>
          <p:cNvPr id="4" name="Picture 5" descr="DEL_PRI_RGB"/>
          <p:cNvPicPr>
            <a:picLocks noChangeArrowheads="1"/>
          </p:cNvPicPr>
          <p:nvPr/>
        </p:nvPicPr>
        <p:blipFill>
          <a:blip r:embed="rId2" cstate="print"/>
          <a:srcRect l="7785" t="27351" r="9871" b="25598"/>
          <a:stretch>
            <a:fillRect/>
          </a:stretch>
        </p:blipFill>
        <p:spPr bwMode="auto">
          <a:xfrm>
            <a:off x="315913" y="287338"/>
            <a:ext cx="2346325" cy="533400"/>
          </a:xfrm>
          <a:prstGeom prst="rect">
            <a:avLst/>
          </a:prstGeom>
          <a:noFill/>
          <a:ln w="9525">
            <a:noFill/>
            <a:miter lim="800000"/>
            <a:headEnd/>
            <a:tailEnd/>
          </a:ln>
        </p:spPr>
      </p:pic>
      <p:sp>
        <p:nvSpPr>
          <p:cNvPr id="120835" name="Title Placeholder 1"/>
          <p:cNvSpPr>
            <a:spLocks noGrp="1"/>
          </p:cNvSpPr>
          <p:nvPr>
            <p:ph type="ctrTitle" hasCustomPrompt="1"/>
          </p:nvPr>
        </p:nvSpPr>
        <p:spPr>
          <a:xfrm>
            <a:off x="1257300" y="3271838"/>
            <a:ext cx="4397375" cy="1335087"/>
          </a:xfrm>
        </p:spPr>
        <p:txBody>
          <a:bodyPr/>
          <a:lstStyle>
            <a:lvl1pPr>
              <a:lnSpc>
                <a:spcPts val="3600"/>
              </a:lnSpc>
              <a:defRPr sz="3600" b="0" smtClean="0">
                <a:latin typeface="Times New Roman" pitchFamily="18" charset="0"/>
              </a:defRPr>
            </a:lvl1pPr>
          </a:lstStyle>
          <a:p>
            <a:r>
              <a:rPr lang="en-GB" dirty="0" smtClean="0"/>
              <a:t>Title – Times New Roman 36pt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endParaRPr lang="en-US" dirty="0" smtClean="0"/>
          </a:p>
        </p:txBody>
      </p:sp>
      <p:sp>
        <p:nvSpPr>
          <p:cNvPr id="9" name="Text Placeholder 2"/>
          <p:cNvSpPr>
            <a:spLocks noGrp="1"/>
          </p:cNvSpPr>
          <p:nvPr>
            <p:ph type="subTitle" idx="1" hasCustomPrompt="1"/>
          </p:nvPr>
        </p:nvSpPr>
        <p:spPr>
          <a:xfrm>
            <a:off x="357057" y="6834187"/>
            <a:ext cx="6480000" cy="432000"/>
          </a:xfrm>
          <a:prstGeom prst="rect">
            <a:avLst/>
          </a:prstGeom>
        </p:spPr>
        <p:txBody>
          <a:bodyPr/>
          <a:lstStyle>
            <a:lvl1pPr marL="0" indent="0">
              <a:lnSpc>
                <a:spcPts val="2225"/>
              </a:lnSpc>
              <a:buNone/>
              <a:defRPr sz="1800" b="1" smtClean="0"/>
            </a:lvl1pPr>
          </a:lstStyle>
          <a:p>
            <a:r>
              <a:rPr lang="sv-SE" dirty="0" err="1" smtClean="0"/>
              <a:t>Subtitle</a:t>
            </a:r>
            <a:r>
              <a:rPr lang="sv-SE" dirty="0" smtClean="0"/>
              <a:t> – Arial 18 pt</a:t>
            </a:r>
            <a:endParaRPr smtClean="0"/>
          </a:p>
        </p:txBody>
      </p:sp>
      <p:pic>
        <p:nvPicPr>
          <p:cNvPr id="6" name="Picture 5" descr="Bambu.JPG"/>
          <p:cNvPicPr>
            <a:picLocks noChangeAspect="1"/>
          </p:cNvPicPr>
          <p:nvPr userDrawn="1"/>
        </p:nvPicPr>
        <p:blipFill>
          <a:blip r:embed="rId3" cstate="print"/>
          <a:srcRect/>
          <a:stretch>
            <a:fillRect/>
          </a:stretch>
        </p:blipFill>
        <p:spPr bwMode="auto">
          <a:xfrm>
            <a:off x="5967526" y="1037968"/>
            <a:ext cx="3758798" cy="6736020"/>
          </a:xfrm>
          <a:prstGeom prst="rect">
            <a:avLst/>
          </a:prstGeom>
          <a:noFill/>
          <a:ln w="9525">
            <a:noFill/>
            <a:miter lim="800000"/>
            <a:headEnd/>
            <a:tailEnd/>
          </a:ln>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eloitte Divider 5">
    <p:spTree>
      <p:nvGrpSpPr>
        <p:cNvPr id="1" name=""/>
        <p:cNvGrpSpPr/>
        <p:nvPr/>
      </p:nvGrpSpPr>
      <p:grpSpPr>
        <a:xfrm>
          <a:off x="0" y="0"/>
          <a:ext cx="0" cy="0"/>
          <a:chOff x="0" y="0"/>
          <a:chExt cx="0" cy="0"/>
        </a:xfrm>
      </p:grpSpPr>
      <p:pic>
        <p:nvPicPr>
          <p:cNvPr id="5" name="Picture 7" descr="Cables CO"/>
          <p:cNvPicPr>
            <a:picLocks noChangeAspect="1" noChangeArrowheads="1"/>
          </p:cNvPicPr>
          <p:nvPr userDrawn="1"/>
        </p:nvPicPr>
        <p:blipFill>
          <a:blip r:embed="rId2" cstate="print"/>
          <a:srcRect l="4926" t="13545" r="17050"/>
          <a:stretch>
            <a:fillRect/>
          </a:stretch>
        </p:blipFill>
        <p:spPr bwMode="auto">
          <a:xfrm>
            <a:off x="3878263" y="431800"/>
            <a:ext cx="4079875" cy="7342188"/>
          </a:xfrm>
          <a:prstGeom prst="rect">
            <a:avLst/>
          </a:prstGeom>
          <a:noFill/>
          <a:ln w="9525">
            <a:noFill/>
            <a:miter lim="800000"/>
            <a:headEnd/>
            <a:tailEnd/>
          </a:ln>
        </p:spPr>
      </p:pic>
      <p:sp>
        <p:nvSpPr>
          <p:cNvPr id="3" name="Platshållare för bildnummer 2"/>
          <p:cNvSpPr>
            <a:spLocks noGrp="1"/>
          </p:cNvSpPr>
          <p:nvPr>
            <p:ph type="sldNum" sz="quarter" idx="10"/>
          </p:nvPr>
        </p:nvSpPr>
        <p:spPr/>
        <p:txBody>
          <a:bodyPr/>
          <a:lstStyle/>
          <a:p>
            <a:fld id="{ECCF43F3-8288-4C47-91D1-D6C60528C40B}" type="slidenum">
              <a:rPr lang="en-US" smtClean="0"/>
              <a:pPr/>
              <a:t>‹#›</a:t>
            </a:fld>
            <a:endParaRPr lang="en-US"/>
          </a:p>
        </p:txBody>
      </p:sp>
      <p:sp>
        <p:nvSpPr>
          <p:cNvPr id="4" name="Platshållare för sidfot 3"/>
          <p:cNvSpPr>
            <a:spLocks noGrp="1"/>
          </p:cNvSpPr>
          <p:nvPr>
            <p:ph type="ftr" sz="quarter" idx="11"/>
          </p:nvPr>
        </p:nvSpPr>
        <p:spPr/>
        <p:txBody>
          <a:bodyPr/>
          <a:lstStyle/>
          <a:p>
            <a:r>
              <a:rPr lang="en-US" smtClean="0"/>
              <a:t>Stockholm Stadshus - Rapportering av den operativa effektiviteten</a:t>
            </a:r>
            <a:endParaRPr lang="en-US"/>
          </a:p>
        </p:txBody>
      </p:sp>
      <p:sp>
        <p:nvSpPr>
          <p:cNvPr id="6" name="Rubrik 5"/>
          <p:cNvSpPr>
            <a:spLocks noGrp="1"/>
          </p:cNvSpPr>
          <p:nvPr>
            <p:ph type="title" hasCustomPrompt="1"/>
          </p:nvPr>
        </p:nvSpPr>
        <p:spPr>
          <a:xfrm>
            <a:off x="450851" y="3529807"/>
            <a:ext cx="4421188" cy="714375"/>
          </a:xfrm>
        </p:spPr>
        <p:txBody>
          <a:bodyPr anchor="ctr"/>
          <a:lstStyle>
            <a:lvl1pPr marL="0" marR="0" indent="0" algn="l" defTabSz="1019175" rtl="0" eaLnBrk="0" fontAlgn="base" latinLnBrk="0" hangingPunct="0">
              <a:lnSpc>
                <a:spcPts val="2600"/>
              </a:lnSpc>
              <a:spcBef>
                <a:spcPct val="0"/>
              </a:spcBef>
              <a:spcAft>
                <a:spcPct val="0"/>
              </a:spcAft>
              <a:buClrTx/>
              <a:buSzTx/>
              <a:buFontTx/>
              <a:buNone/>
              <a:tabLst/>
              <a:defRPr sz="2800"/>
            </a:lvl1pPr>
          </a:lstStyle>
          <a:p>
            <a:r>
              <a:rPr lang="sv-SE" dirty="0" err="1" smtClean="0"/>
              <a:t>Divider</a:t>
            </a:r>
            <a:r>
              <a:rPr lang="sv-SE" dirty="0" smtClean="0"/>
              <a:t> text – Arial 28 pt</a:t>
            </a:r>
            <a:endParaRPr lang="sv-SE" dirty="0"/>
          </a:p>
        </p:txBody>
      </p:sp>
      <p:sp>
        <p:nvSpPr>
          <p:cNvPr id="7" name="Rectangle 6"/>
          <p:cNvSpPr>
            <a:spLocks noChangeArrowheads="1"/>
          </p:cNvSpPr>
          <p:nvPr userDrawn="1"/>
        </p:nvSpPr>
        <p:spPr bwMode="auto">
          <a:xfrm>
            <a:off x="7038975" y="74295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chemeClr val="tx2"/>
                </a:solidFill>
                <a:latin typeface="Arial" charset="0"/>
                <a:cs typeface="Arial" charset="0"/>
              </a:rPr>
              <a:t>© </a:t>
            </a:r>
            <a:r>
              <a:rPr lang="en-US" sz="800" dirty="0" smtClean="0">
                <a:solidFill>
                  <a:schemeClr val="tx2"/>
                </a:solidFill>
                <a:latin typeface="Arial" charset="0"/>
                <a:cs typeface="Arial" charset="0"/>
              </a:rPr>
              <a:t>2011 </a:t>
            </a:r>
            <a:r>
              <a:rPr lang="en-US" sz="800" dirty="0">
                <a:solidFill>
                  <a:schemeClr val="tx2"/>
                </a:solidFill>
                <a:latin typeface="Arial" charset="0"/>
                <a:cs typeface="Arial" charset="0"/>
              </a:rPr>
              <a:t>Deloitte AB</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eloitte Last page">
    <p:spTree>
      <p:nvGrpSpPr>
        <p:cNvPr id="1" name=""/>
        <p:cNvGrpSpPr/>
        <p:nvPr/>
      </p:nvGrpSpPr>
      <p:grpSpPr>
        <a:xfrm>
          <a:off x="0" y="0"/>
          <a:ext cx="0" cy="0"/>
          <a:chOff x="0" y="0"/>
          <a:chExt cx="0" cy="0"/>
        </a:xfrm>
      </p:grpSpPr>
      <p:pic>
        <p:nvPicPr>
          <p:cNvPr id="5" name="Picture 19" descr="DEL_PRI_RGB"/>
          <p:cNvPicPr>
            <a:picLocks noChangeAspect="1" noChangeArrowheads="1"/>
          </p:cNvPicPr>
          <p:nvPr userDrawn="1"/>
        </p:nvPicPr>
        <p:blipFill>
          <a:blip r:embed="rId2" cstate="print"/>
          <a:srcRect l="11237" t="27428" r="9845" b="25551"/>
          <a:stretch>
            <a:fillRect/>
          </a:stretch>
        </p:blipFill>
        <p:spPr bwMode="auto">
          <a:xfrm>
            <a:off x="379413" y="3389313"/>
            <a:ext cx="3795712" cy="896937"/>
          </a:xfrm>
          <a:prstGeom prst="rect">
            <a:avLst/>
          </a:prstGeom>
          <a:noFill/>
          <a:ln w="9525">
            <a:noFill/>
            <a:miter lim="800000"/>
            <a:headEnd/>
            <a:tailEnd/>
          </a:ln>
        </p:spPr>
      </p:pic>
      <p:sp>
        <p:nvSpPr>
          <p:cNvPr id="6" name="Rectangle 5"/>
          <p:cNvSpPr>
            <a:spLocks noChangeArrowheads="1"/>
          </p:cNvSpPr>
          <p:nvPr userDrawn="1"/>
        </p:nvSpPr>
        <p:spPr bwMode="auto">
          <a:xfrm>
            <a:off x="7038975" y="74295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chemeClr val="tx2"/>
                </a:solidFill>
                <a:latin typeface="Arial" charset="0"/>
                <a:cs typeface="Arial" charset="0"/>
              </a:rPr>
              <a:t>© </a:t>
            </a:r>
            <a:r>
              <a:rPr lang="en-US" sz="800" dirty="0" smtClean="0">
                <a:solidFill>
                  <a:schemeClr val="tx2"/>
                </a:solidFill>
                <a:latin typeface="Arial" charset="0"/>
                <a:cs typeface="Arial" charset="0"/>
              </a:rPr>
              <a:t>2011 </a:t>
            </a:r>
            <a:r>
              <a:rPr lang="en-US" sz="800" dirty="0">
                <a:solidFill>
                  <a:schemeClr val="tx2"/>
                </a:solidFill>
                <a:latin typeface="Arial" charset="0"/>
                <a:cs typeface="Arial" charset="0"/>
              </a:rPr>
              <a:t>Deloitte AB</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5" name="Rectangle 4"/>
          <p:cNvSpPr>
            <a:spLocks noChangeArrowheads="1"/>
          </p:cNvSpPr>
          <p:nvPr/>
        </p:nvSpPr>
        <p:spPr bwMode="auto">
          <a:xfrm>
            <a:off x="7038975" y="74295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smtClean="0">
                <a:solidFill>
                  <a:schemeClr val="tx2"/>
                </a:solidFill>
              </a:rPr>
              <a:t>© 2011 Deloitte AB</a:t>
            </a:r>
          </a:p>
        </p:txBody>
      </p:sp>
      <p:sp>
        <p:nvSpPr>
          <p:cNvPr id="2" name="Title 1"/>
          <p:cNvSpPr>
            <a:spLocks noGrp="1"/>
          </p:cNvSpPr>
          <p:nvPr>
            <p:ph type="title"/>
          </p:nvPr>
        </p:nvSpPr>
        <p:spPr>
          <a:xfrm>
            <a:off x="390000" y="360000"/>
            <a:ext cx="9126000" cy="630000"/>
          </a:xfrm>
        </p:spPr>
        <p:txBody>
          <a:bodyPr/>
          <a:lstStyle/>
          <a:p>
            <a:r>
              <a:rPr lang="en-US" smtClean="0"/>
              <a:t>Click to edit Master title style</a:t>
            </a:r>
            <a:endParaRPr lang="en-GB" dirty="0"/>
          </a:p>
        </p:txBody>
      </p:sp>
      <p:sp>
        <p:nvSpPr>
          <p:cNvPr id="3" name="Content Placeholder 2"/>
          <p:cNvSpPr>
            <a:spLocks noGrp="1"/>
          </p:cNvSpPr>
          <p:nvPr>
            <p:ph sz="half" idx="1"/>
          </p:nvPr>
        </p:nvSpPr>
        <p:spPr>
          <a:xfrm>
            <a:off x="390000" y="1170000"/>
            <a:ext cx="4485000" cy="5220000"/>
          </a:xfrm>
        </p:spPr>
        <p:txBody>
          <a:bodyPr rtlCol="0">
            <a:noAutofit/>
          </a:bodyPr>
          <a:lstStyle>
            <a:lvl1pPr algn="l" defTabSz="914400" rtl="0" eaLnBrk="1" latinLnBrk="0" hangingPunct="1">
              <a:spcBef>
                <a:spcPts val="0"/>
              </a:spcBef>
              <a:spcAft>
                <a:spcPts val="300"/>
              </a:spcAft>
              <a:buFont typeface="Arial" pitchFamily="34" charset="0"/>
              <a:defRPr lang="en-US" sz="1100" kern="1200" dirty="0" smtClean="0">
                <a:solidFill>
                  <a:schemeClr val="tx1"/>
                </a:solidFill>
                <a:latin typeface="+mn-lt"/>
                <a:ea typeface="+mj-ea"/>
                <a:cs typeface="+mj-cs"/>
              </a:defRPr>
            </a:lvl1pPr>
            <a:lvl2pPr algn="l" defTabSz="914400" rtl="0" eaLnBrk="1" latinLnBrk="0" hangingPunct="1">
              <a:spcBef>
                <a:spcPts val="0"/>
              </a:spcBef>
              <a:spcAft>
                <a:spcPts val="300"/>
              </a:spcAft>
              <a:buFont typeface="Arial" pitchFamily="34" charset="0"/>
              <a:defRPr lang="en-US" sz="1100" kern="1200" dirty="0" smtClean="0">
                <a:solidFill>
                  <a:schemeClr val="tx1"/>
                </a:solidFill>
                <a:latin typeface="+mn-lt"/>
                <a:ea typeface="+mj-ea"/>
                <a:cs typeface="+mj-cs"/>
              </a:defRPr>
            </a:lvl2pPr>
            <a:lvl3pPr algn="l" defTabSz="914400" rtl="0" eaLnBrk="1" latinLnBrk="0" hangingPunct="1">
              <a:spcBef>
                <a:spcPts val="0"/>
              </a:spcBef>
              <a:spcAft>
                <a:spcPts val="300"/>
              </a:spcAft>
              <a:buFont typeface="Arial" pitchFamily="34" charset="0"/>
              <a:defRPr lang="en-US" sz="1100" kern="1200" dirty="0" smtClean="0">
                <a:solidFill>
                  <a:schemeClr val="tx1"/>
                </a:solidFill>
                <a:latin typeface="+mn-lt"/>
                <a:ea typeface="+mj-ea"/>
                <a:cs typeface="+mj-cs"/>
              </a:defRPr>
            </a:lvl3pPr>
            <a:lvl4pPr algn="l" defTabSz="914400" rtl="0" eaLnBrk="1" latinLnBrk="0" hangingPunct="1">
              <a:spcBef>
                <a:spcPts val="0"/>
              </a:spcBef>
              <a:spcAft>
                <a:spcPts val="300"/>
              </a:spcAft>
              <a:buFont typeface="Arial" pitchFamily="34" charset="0"/>
              <a:defRPr lang="en-US" sz="1000" kern="1200" dirty="0" smtClean="0">
                <a:solidFill>
                  <a:schemeClr val="tx1"/>
                </a:solidFill>
                <a:latin typeface="+mn-lt"/>
                <a:ea typeface="+mj-ea"/>
                <a:cs typeface="+mj-cs"/>
              </a:defRPr>
            </a:lvl4pPr>
            <a:lvl5pPr algn="l" defTabSz="914400" rtl="0" eaLnBrk="1" latinLnBrk="0" hangingPunct="1">
              <a:spcBef>
                <a:spcPts val="0"/>
              </a:spcBef>
              <a:spcAft>
                <a:spcPts val="300"/>
              </a:spcAft>
              <a:buFont typeface="Arial" pitchFamily="34" charset="0"/>
              <a:defRPr lang="en-GB" sz="1000" kern="1200" dirty="0" smtClean="0">
                <a:solidFill>
                  <a:schemeClr val="tx1"/>
                </a:solidFill>
                <a:latin typeface="+mn-lt"/>
                <a:ea typeface="+mj-ea"/>
                <a:cs typeface="+mj-cs"/>
              </a:defRPr>
            </a:lvl5pPr>
            <a:lvl6pPr>
              <a:defRPr sz="16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5031000" y="1170000"/>
            <a:ext cx="4485000" cy="5220000"/>
          </a:xfrm>
        </p:spPr>
        <p:txBody>
          <a:bodyPr rtlCol="0">
            <a:noAutofit/>
          </a:bodyPr>
          <a:lstStyle>
            <a:lvl1pPr algn="l" defTabSz="914400" rtl="0" eaLnBrk="1" latinLnBrk="0" hangingPunct="1">
              <a:spcBef>
                <a:spcPts val="0"/>
              </a:spcBef>
              <a:spcAft>
                <a:spcPts val="300"/>
              </a:spcAft>
              <a:buFont typeface="Arial" pitchFamily="34" charset="0"/>
              <a:defRPr lang="en-US" sz="1100" kern="1200" smtClean="0">
                <a:solidFill>
                  <a:schemeClr val="tx1"/>
                </a:solidFill>
                <a:latin typeface="+mn-lt"/>
                <a:ea typeface="+mj-ea"/>
                <a:cs typeface="+mj-cs"/>
              </a:defRPr>
            </a:lvl1pPr>
            <a:lvl2pPr algn="l" defTabSz="914400" rtl="0" eaLnBrk="1" latinLnBrk="0" hangingPunct="1">
              <a:spcBef>
                <a:spcPts val="0"/>
              </a:spcBef>
              <a:spcAft>
                <a:spcPts val="300"/>
              </a:spcAft>
              <a:buFont typeface="Arial" pitchFamily="34" charset="0"/>
              <a:defRPr lang="en-US" sz="1100" kern="1200" smtClean="0">
                <a:solidFill>
                  <a:schemeClr val="tx1"/>
                </a:solidFill>
                <a:latin typeface="+mn-lt"/>
                <a:ea typeface="+mj-ea"/>
                <a:cs typeface="+mj-cs"/>
              </a:defRPr>
            </a:lvl2pPr>
            <a:lvl3pPr algn="l" defTabSz="914400" rtl="0" eaLnBrk="1" latinLnBrk="0" hangingPunct="1">
              <a:spcBef>
                <a:spcPts val="0"/>
              </a:spcBef>
              <a:spcAft>
                <a:spcPts val="300"/>
              </a:spcAft>
              <a:buFont typeface="Arial" pitchFamily="34" charset="0"/>
              <a:defRPr lang="en-US" sz="1100" kern="1200" smtClean="0">
                <a:solidFill>
                  <a:schemeClr val="tx1"/>
                </a:solidFill>
                <a:latin typeface="+mn-lt"/>
                <a:ea typeface="+mj-ea"/>
                <a:cs typeface="+mj-cs"/>
              </a:defRPr>
            </a:lvl3pPr>
            <a:lvl4pPr algn="l" defTabSz="914400" rtl="0" eaLnBrk="1" latinLnBrk="0" hangingPunct="1">
              <a:spcBef>
                <a:spcPts val="0"/>
              </a:spcBef>
              <a:spcAft>
                <a:spcPts val="300"/>
              </a:spcAft>
              <a:buFont typeface="Arial" pitchFamily="34" charset="0"/>
              <a:defRPr lang="en-US" sz="1000" kern="1200" smtClean="0">
                <a:solidFill>
                  <a:schemeClr val="tx1"/>
                </a:solidFill>
                <a:latin typeface="+mn-lt"/>
                <a:ea typeface="+mj-ea"/>
                <a:cs typeface="+mj-cs"/>
              </a:defRPr>
            </a:lvl4pPr>
            <a:lvl5pPr algn="l" defTabSz="914400" rtl="0" eaLnBrk="1" latinLnBrk="0" hangingPunct="1">
              <a:spcBef>
                <a:spcPts val="0"/>
              </a:spcBef>
              <a:spcAft>
                <a:spcPts val="300"/>
              </a:spcAft>
              <a:buFont typeface="Arial" pitchFamily="34" charset="0"/>
              <a:defRPr lang="en-GB" sz="1000" kern="1200" dirty="0" smtClean="0">
                <a:solidFill>
                  <a:schemeClr val="tx1"/>
                </a:solidFill>
                <a:latin typeface="+mn-lt"/>
                <a:ea typeface="+mj-ea"/>
                <a:cs typeface="+mj-cs"/>
              </a:defRPr>
            </a:lvl5pPr>
            <a:lvl6pPr>
              <a:defRPr sz="16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Slide Number Placeholder 9"/>
          <p:cNvSpPr>
            <a:spLocks noGrp="1"/>
          </p:cNvSpPr>
          <p:nvPr>
            <p:ph type="sldNum" sz="quarter" idx="10"/>
          </p:nvPr>
        </p:nvSpPr>
        <p:spPr/>
        <p:txBody>
          <a:bodyPr/>
          <a:lstStyle>
            <a:lvl1pPr>
              <a:defRPr smtClean="0"/>
            </a:lvl1pPr>
          </a:lstStyle>
          <a:p>
            <a:pPr>
              <a:defRPr/>
            </a:pPr>
            <a:fld id="{CBFCCCA4-E638-439E-A098-D912B4788AD2}" type="slidenum">
              <a:rPr lang="en-US"/>
              <a:pPr>
                <a:defRPr/>
              </a:pPr>
              <a:t>‹#›</a:t>
            </a:fld>
            <a:endParaRPr lang="en-US"/>
          </a:p>
        </p:txBody>
      </p:sp>
      <p:sp>
        <p:nvSpPr>
          <p:cNvPr id="7" name="Footer Placeholder 10"/>
          <p:cNvSpPr>
            <a:spLocks noGrp="1"/>
          </p:cNvSpPr>
          <p:nvPr>
            <p:ph type="ftr" sz="quarter" idx="11"/>
          </p:nvPr>
        </p:nvSpPr>
        <p:spPr/>
        <p:txBody>
          <a:bodyPr/>
          <a:lstStyle>
            <a:lvl1pPr>
              <a:defRPr smtClean="0"/>
            </a:lvl1pPr>
          </a:lstStyle>
          <a:p>
            <a:pPr>
              <a:defRPr/>
            </a:pPr>
            <a:r>
              <a:rPr lang="en-US" smtClean="0"/>
              <a:t>Stockholm Stadshus - Rapportering av den operativa effektiviteten</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loitte Titel 1">
    <p:bg>
      <p:bgPr>
        <a:solidFill>
          <a:schemeClr val="bg1"/>
        </a:solidFill>
        <a:effectLst/>
      </p:bgPr>
    </p:bg>
    <p:spTree>
      <p:nvGrpSpPr>
        <p:cNvPr id="1" name=""/>
        <p:cNvGrpSpPr/>
        <p:nvPr/>
      </p:nvGrpSpPr>
      <p:grpSpPr>
        <a:xfrm>
          <a:off x="0" y="0"/>
          <a:ext cx="0" cy="0"/>
          <a:chOff x="0" y="0"/>
          <a:chExt cx="0" cy="0"/>
        </a:xfrm>
      </p:grpSpPr>
      <p:pic>
        <p:nvPicPr>
          <p:cNvPr id="4" name="Picture 5" descr="DEL_PRI_RGB"/>
          <p:cNvPicPr>
            <a:picLocks noChangeArrowheads="1"/>
          </p:cNvPicPr>
          <p:nvPr/>
        </p:nvPicPr>
        <p:blipFill>
          <a:blip r:embed="rId2" cstate="print"/>
          <a:srcRect l="7785" t="27351" r="9871" b="25598"/>
          <a:stretch>
            <a:fillRect/>
          </a:stretch>
        </p:blipFill>
        <p:spPr bwMode="auto">
          <a:xfrm>
            <a:off x="315913" y="287338"/>
            <a:ext cx="2346325" cy="533400"/>
          </a:xfrm>
          <a:prstGeom prst="rect">
            <a:avLst/>
          </a:prstGeom>
          <a:noFill/>
          <a:ln w="9525">
            <a:noFill/>
            <a:miter lim="800000"/>
            <a:headEnd/>
            <a:tailEnd/>
          </a:ln>
        </p:spPr>
      </p:pic>
      <p:sp>
        <p:nvSpPr>
          <p:cNvPr id="120835" name="Title Placeholder 1"/>
          <p:cNvSpPr>
            <a:spLocks noGrp="1"/>
          </p:cNvSpPr>
          <p:nvPr>
            <p:ph type="ctrTitle" hasCustomPrompt="1"/>
          </p:nvPr>
        </p:nvSpPr>
        <p:spPr>
          <a:xfrm>
            <a:off x="1257300" y="3271838"/>
            <a:ext cx="4397375" cy="1335087"/>
          </a:xfrm>
        </p:spPr>
        <p:txBody>
          <a:bodyPr/>
          <a:lstStyle>
            <a:lvl1pPr>
              <a:lnSpc>
                <a:spcPts val="3600"/>
              </a:lnSpc>
              <a:defRPr sz="3600" b="0" smtClean="0">
                <a:latin typeface="Times New Roman" pitchFamily="18" charset="0"/>
              </a:defRPr>
            </a:lvl1pPr>
          </a:lstStyle>
          <a:p>
            <a:r>
              <a:rPr lang="en-GB" dirty="0" smtClean="0"/>
              <a:t>Title – Times New Roman 36pt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endParaRPr lang="en-US" dirty="0" smtClean="0"/>
          </a:p>
        </p:txBody>
      </p:sp>
      <p:sp>
        <p:nvSpPr>
          <p:cNvPr id="9" name="Text Placeholder 2"/>
          <p:cNvSpPr>
            <a:spLocks noGrp="1"/>
          </p:cNvSpPr>
          <p:nvPr>
            <p:ph type="subTitle" idx="1" hasCustomPrompt="1"/>
          </p:nvPr>
        </p:nvSpPr>
        <p:spPr>
          <a:xfrm>
            <a:off x="357057" y="6834187"/>
            <a:ext cx="6480000" cy="432000"/>
          </a:xfrm>
          <a:prstGeom prst="rect">
            <a:avLst/>
          </a:prstGeom>
        </p:spPr>
        <p:txBody>
          <a:bodyPr/>
          <a:lstStyle>
            <a:lvl1pPr marL="0" indent="0">
              <a:lnSpc>
                <a:spcPts val="2225"/>
              </a:lnSpc>
              <a:buNone/>
              <a:defRPr sz="1800" b="1" smtClean="0"/>
            </a:lvl1pPr>
          </a:lstStyle>
          <a:p>
            <a:r>
              <a:rPr lang="sv-SE" dirty="0" err="1" smtClean="0"/>
              <a:t>Subtitle</a:t>
            </a:r>
            <a:r>
              <a:rPr lang="sv-SE" dirty="0" smtClean="0"/>
              <a:t> – Arial 18 pt</a:t>
            </a:r>
            <a:endParaRPr smtClean="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loitte Bullet">
    <p:spTree>
      <p:nvGrpSpPr>
        <p:cNvPr id="1" name=""/>
        <p:cNvGrpSpPr/>
        <p:nvPr/>
      </p:nvGrpSpPr>
      <p:grpSpPr>
        <a:xfrm>
          <a:off x="0" y="0"/>
          <a:ext cx="0" cy="0"/>
          <a:chOff x="0" y="0"/>
          <a:chExt cx="0" cy="0"/>
        </a:xfrm>
      </p:grpSpPr>
      <p:sp>
        <p:nvSpPr>
          <p:cNvPr id="3" name="Platshållare för bildnummer 2"/>
          <p:cNvSpPr>
            <a:spLocks noGrp="1"/>
          </p:cNvSpPr>
          <p:nvPr>
            <p:ph type="sldNum" sz="quarter" idx="10"/>
          </p:nvPr>
        </p:nvSpPr>
        <p:spPr/>
        <p:txBody>
          <a:bodyPr/>
          <a:lstStyle/>
          <a:p>
            <a:fld id="{ECCF43F3-8288-4C47-91D1-D6C60528C40B}" type="slidenum">
              <a:rPr lang="en-US" smtClean="0"/>
              <a:pPr/>
              <a:t>‹#›</a:t>
            </a:fld>
            <a:endParaRPr lang="en-US"/>
          </a:p>
        </p:txBody>
      </p:sp>
      <p:sp>
        <p:nvSpPr>
          <p:cNvPr id="4" name="Platshållare för sidfot 3"/>
          <p:cNvSpPr>
            <a:spLocks noGrp="1"/>
          </p:cNvSpPr>
          <p:nvPr>
            <p:ph type="ftr" sz="quarter" idx="11"/>
          </p:nvPr>
        </p:nvSpPr>
        <p:spPr/>
        <p:txBody>
          <a:bodyPr/>
          <a:lstStyle/>
          <a:p>
            <a:r>
              <a:rPr lang="en-US" smtClean="0"/>
              <a:t>Stockholm Stadshus - Rapportering av den operativa effektiviteten</a:t>
            </a:r>
            <a:endParaRPr lang="en-US"/>
          </a:p>
        </p:txBody>
      </p:sp>
      <p:sp>
        <p:nvSpPr>
          <p:cNvPr id="11" name="Rubrik 10"/>
          <p:cNvSpPr>
            <a:spLocks noGrp="1"/>
          </p:cNvSpPr>
          <p:nvPr>
            <p:ph type="title" hasCustomPrompt="1"/>
          </p:nvPr>
        </p:nvSpPr>
        <p:spPr/>
        <p:txBody>
          <a:bodyPr/>
          <a:lstStyle/>
          <a:p>
            <a:r>
              <a:rPr lang="en-US" dirty="0" smtClean="0"/>
              <a:t>Slide title – Arial Bold 26pt</a:t>
            </a:r>
            <a:endParaRPr lang="sv-SE" dirty="0"/>
          </a:p>
        </p:txBody>
      </p:sp>
      <p:sp>
        <p:nvSpPr>
          <p:cNvPr id="16" name="Platshållare för innehåll 12"/>
          <p:cNvSpPr>
            <a:spLocks noGrp="1"/>
          </p:cNvSpPr>
          <p:nvPr>
            <p:ph sz="quarter" idx="12" hasCustomPrompt="1"/>
          </p:nvPr>
        </p:nvSpPr>
        <p:spPr>
          <a:xfrm>
            <a:off x="450850" y="1255712"/>
            <a:ext cx="9294052" cy="5703116"/>
          </a:xfrm>
        </p:spPr>
        <p:txBody>
          <a:bodyPr/>
          <a:lstStyle>
            <a:lvl1pPr>
              <a:defRPr/>
            </a:lvl1pPr>
          </a:lstStyle>
          <a:p>
            <a:pPr lvl="0"/>
            <a:r>
              <a:rPr lang="en-US" dirty="0" smtClean="0"/>
              <a:t>Example of first level bullet (Arial 24pt) </a:t>
            </a:r>
            <a:endParaRPr lang="sv-SE" dirty="0" smtClean="0"/>
          </a:p>
          <a:p>
            <a:pPr lvl="2"/>
            <a:r>
              <a:rPr lang="sv-SE" dirty="0" smtClean="0"/>
              <a:t>Nivå två</a:t>
            </a:r>
          </a:p>
          <a:p>
            <a:pPr lvl="3"/>
            <a:r>
              <a:rPr lang="sv-SE" dirty="0" smtClean="0"/>
              <a:t>Nivå tre</a:t>
            </a:r>
          </a:p>
          <a:p>
            <a:pPr lvl="4"/>
            <a:r>
              <a:rPr lang="sv-SE" dirty="0" smtClean="0"/>
              <a:t>Nivå fyra</a:t>
            </a:r>
          </a:p>
          <a:p>
            <a:pPr lvl="5"/>
            <a:r>
              <a:rPr lang="sv-SE" dirty="0" smtClean="0"/>
              <a:t>Nivå fem</a:t>
            </a:r>
            <a:endParaRPr lang="sv-SE" dirty="0"/>
          </a:p>
        </p:txBody>
      </p:sp>
      <p:sp>
        <p:nvSpPr>
          <p:cNvPr id="6" name="Rectangle 5"/>
          <p:cNvSpPr>
            <a:spLocks noChangeArrowheads="1"/>
          </p:cNvSpPr>
          <p:nvPr userDrawn="1"/>
        </p:nvSpPr>
        <p:spPr bwMode="auto">
          <a:xfrm>
            <a:off x="7038975" y="74295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chemeClr val="tx2"/>
                </a:solidFill>
                <a:latin typeface="Arial" charset="0"/>
                <a:cs typeface="Arial" charset="0"/>
              </a:rPr>
              <a:t>© </a:t>
            </a:r>
            <a:r>
              <a:rPr lang="en-US" sz="800" dirty="0" smtClean="0">
                <a:solidFill>
                  <a:schemeClr val="tx2"/>
                </a:solidFill>
                <a:latin typeface="Arial" charset="0"/>
                <a:cs typeface="Arial" charset="0"/>
              </a:rPr>
              <a:t>2011 </a:t>
            </a:r>
            <a:r>
              <a:rPr lang="en-US" sz="800" dirty="0">
                <a:solidFill>
                  <a:schemeClr val="tx2"/>
                </a:solidFill>
                <a:latin typeface="Arial" charset="0"/>
                <a:cs typeface="Arial" charset="0"/>
              </a:rPr>
              <a:t>Deloitte AB</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loitte Rubrik">
    <p:spTree>
      <p:nvGrpSpPr>
        <p:cNvPr id="1" name=""/>
        <p:cNvGrpSpPr/>
        <p:nvPr/>
      </p:nvGrpSpPr>
      <p:grpSpPr>
        <a:xfrm>
          <a:off x="0" y="0"/>
          <a:ext cx="0" cy="0"/>
          <a:chOff x="0" y="0"/>
          <a:chExt cx="0" cy="0"/>
        </a:xfrm>
      </p:grpSpPr>
      <p:sp>
        <p:nvSpPr>
          <p:cNvPr id="3" name="Platshållare för bildnummer 2"/>
          <p:cNvSpPr>
            <a:spLocks noGrp="1"/>
          </p:cNvSpPr>
          <p:nvPr>
            <p:ph type="sldNum" sz="quarter" idx="10"/>
          </p:nvPr>
        </p:nvSpPr>
        <p:spPr/>
        <p:txBody>
          <a:bodyPr/>
          <a:lstStyle/>
          <a:p>
            <a:fld id="{ECCF43F3-8288-4C47-91D1-D6C60528C40B}" type="slidenum">
              <a:rPr lang="en-US" smtClean="0"/>
              <a:pPr/>
              <a:t>‹#›</a:t>
            </a:fld>
            <a:endParaRPr lang="en-US"/>
          </a:p>
        </p:txBody>
      </p:sp>
      <p:sp>
        <p:nvSpPr>
          <p:cNvPr id="4" name="Platshållare för sidfot 3"/>
          <p:cNvSpPr>
            <a:spLocks noGrp="1"/>
          </p:cNvSpPr>
          <p:nvPr>
            <p:ph type="ftr" sz="quarter" idx="11"/>
          </p:nvPr>
        </p:nvSpPr>
        <p:spPr/>
        <p:txBody>
          <a:bodyPr/>
          <a:lstStyle/>
          <a:p>
            <a:r>
              <a:rPr lang="en-US" smtClean="0"/>
              <a:t>Stockholm Stadshus - Rapportering av den operativa effektiviteten</a:t>
            </a:r>
            <a:endParaRPr lang="en-US"/>
          </a:p>
        </p:txBody>
      </p:sp>
      <p:sp>
        <p:nvSpPr>
          <p:cNvPr id="11" name="Rubrik 10"/>
          <p:cNvSpPr>
            <a:spLocks noGrp="1"/>
          </p:cNvSpPr>
          <p:nvPr>
            <p:ph type="title" hasCustomPrompt="1"/>
          </p:nvPr>
        </p:nvSpPr>
        <p:spPr/>
        <p:txBody>
          <a:bodyPr/>
          <a:lstStyle/>
          <a:p>
            <a:r>
              <a:rPr lang="en-US" dirty="0" smtClean="0"/>
              <a:t>Slide title – Arial Bold 26pt</a:t>
            </a:r>
            <a:endParaRPr lang="sv-SE" dirty="0"/>
          </a:p>
        </p:txBody>
      </p:sp>
      <p:sp>
        <p:nvSpPr>
          <p:cNvPr id="6" name="Rectangle 5"/>
          <p:cNvSpPr>
            <a:spLocks noChangeArrowheads="1"/>
          </p:cNvSpPr>
          <p:nvPr userDrawn="1"/>
        </p:nvSpPr>
        <p:spPr bwMode="auto">
          <a:xfrm>
            <a:off x="7038975" y="74295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chemeClr val="tx2"/>
                </a:solidFill>
                <a:latin typeface="Arial" charset="0"/>
                <a:cs typeface="Arial" charset="0"/>
              </a:rPr>
              <a:t>© </a:t>
            </a:r>
            <a:r>
              <a:rPr lang="en-US" sz="800" dirty="0" smtClean="0">
                <a:solidFill>
                  <a:schemeClr val="tx2"/>
                </a:solidFill>
                <a:latin typeface="Arial" charset="0"/>
                <a:cs typeface="Arial" charset="0"/>
              </a:rPr>
              <a:t>2011 </a:t>
            </a:r>
            <a:r>
              <a:rPr lang="en-US" sz="800" dirty="0">
                <a:solidFill>
                  <a:schemeClr val="tx2"/>
                </a:solidFill>
                <a:latin typeface="Arial" charset="0"/>
                <a:cs typeface="Arial" charset="0"/>
              </a:rPr>
              <a:t>Deloitte AB</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Slide Number Placeholder 2"/>
          <p:cNvSpPr>
            <a:spLocks noGrp="1"/>
          </p:cNvSpPr>
          <p:nvPr>
            <p:ph type="sldNum" sz="quarter" idx="10"/>
          </p:nvPr>
        </p:nvSpPr>
        <p:spPr/>
        <p:txBody>
          <a:bodyPr/>
          <a:lstStyle/>
          <a:p>
            <a:fld id="{ECCF43F3-8288-4C47-91D1-D6C60528C40B}" type="slidenum">
              <a:rPr lang="en-US" smtClean="0"/>
              <a:pPr/>
              <a:t>‹#›</a:t>
            </a:fld>
            <a:endParaRPr lang="en-US"/>
          </a:p>
        </p:txBody>
      </p:sp>
      <p:sp>
        <p:nvSpPr>
          <p:cNvPr id="4" name="Footer Placeholder 3"/>
          <p:cNvSpPr>
            <a:spLocks noGrp="1"/>
          </p:cNvSpPr>
          <p:nvPr>
            <p:ph type="ftr" sz="quarter" idx="11"/>
          </p:nvPr>
        </p:nvSpPr>
        <p:spPr/>
        <p:txBody>
          <a:bodyPr/>
          <a:lstStyle/>
          <a:p>
            <a:r>
              <a:rPr lang="en-US" smtClean="0"/>
              <a:t>Stockholm Stadshus - Rapportering av den operativa effektiviteten</a:t>
            </a:r>
            <a:endParaRPr lang="en-US"/>
          </a:p>
        </p:txBody>
      </p:sp>
      <p:sp>
        <p:nvSpPr>
          <p:cNvPr id="5" name="Platshållare för innehåll 12"/>
          <p:cNvSpPr>
            <a:spLocks noGrp="1"/>
          </p:cNvSpPr>
          <p:nvPr>
            <p:ph sz="quarter" idx="12" hasCustomPrompt="1"/>
          </p:nvPr>
        </p:nvSpPr>
        <p:spPr>
          <a:xfrm>
            <a:off x="450850" y="1255712"/>
            <a:ext cx="4401236" cy="5703116"/>
          </a:xfrm>
        </p:spPr>
        <p:txBody>
          <a:bodyPr/>
          <a:lstStyle>
            <a:lvl1pPr>
              <a:defRPr sz="2000"/>
            </a:lvl1pPr>
            <a:lvl3pPr>
              <a:defRPr sz="1600"/>
            </a:lvl3pPr>
            <a:lvl4pPr>
              <a:defRPr sz="1400"/>
            </a:lvl4pPr>
            <a:lvl5pPr>
              <a:defRPr sz="1400"/>
            </a:lvl5pPr>
            <a:lvl6pPr>
              <a:defRPr sz="1400"/>
            </a:lvl6pPr>
          </a:lstStyle>
          <a:p>
            <a:pPr lvl="0"/>
            <a:r>
              <a:rPr lang="en-US" dirty="0" smtClean="0"/>
              <a:t>Example of first level bullet (Arial 20pt) </a:t>
            </a:r>
            <a:endParaRPr lang="sv-SE" dirty="0" smtClean="0"/>
          </a:p>
          <a:p>
            <a:pPr lvl="2"/>
            <a:r>
              <a:rPr lang="sv-SE" dirty="0" smtClean="0"/>
              <a:t>Nivå två</a:t>
            </a:r>
          </a:p>
          <a:p>
            <a:pPr lvl="3"/>
            <a:r>
              <a:rPr lang="sv-SE" dirty="0" smtClean="0"/>
              <a:t>Nivå tre</a:t>
            </a:r>
          </a:p>
          <a:p>
            <a:pPr lvl="4"/>
            <a:r>
              <a:rPr lang="sv-SE" dirty="0" smtClean="0"/>
              <a:t>Nivå fyra</a:t>
            </a:r>
          </a:p>
          <a:p>
            <a:pPr lvl="5"/>
            <a:r>
              <a:rPr lang="sv-SE" dirty="0" smtClean="0"/>
              <a:t>Nivå fem</a:t>
            </a:r>
            <a:endParaRPr lang="sv-SE" dirty="0"/>
          </a:p>
        </p:txBody>
      </p:sp>
      <p:sp>
        <p:nvSpPr>
          <p:cNvPr id="6" name="Platshållare för innehåll 12"/>
          <p:cNvSpPr>
            <a:spLocks noGrp="1"/>
          </p:cNvSpPr>
          <p:nvPr>
            <p:ph sz="quarter" idx="13" hasCustomPrompt="1"/>
          </p:nvPr>
        </p:nvSpPr>
        <p:spPr>
          <a:xfrm>
            <a:off x="5222789" y="1255713"/>
            <a:ext cx="4374900" cy="5703116"/>
          </a:xfrm>
        </p:spPr>
        <p:txBody>
          <a:bodyPr/>
          <a:lstStyle>
            <a:lvl1pPr>
              <a:defRPr sz="2000"/>
            </a:lvl1pPr>
            <a:lvl3pPr>
              <a:defRPr sz="1600"/>
            </a:lvl3pPr>
            <a:lvl4pPr>
              <a:defRPr sz="1400"/>
            </a:lvl4pPr>
            <a:lvl5pPr>
              <a:defRPr sz="1400"/>
            </a:lvl5pPr>
            <a:lvl6pPr>
              <a:defRPr sz="1400"/>
            </a:lvl6pPr>
          </a:lstStyle>
          <a:p>
            <a:pPr lvl="0"/>
            <a:r>
              <a:rPr lang="en-US" dirty="0" smtClean="0"/>
              <a:t>Example of first level bullet (Arial 20pt) </a:t>
            </a:r>
            <a:endParaRPr lang="sv-SE" dirty="0" smtClean="0"/>
          </a:p>
          <a:p>
            <a:pPr lvl="2"/>
            <a:r>
              <a:rPr lang="sv-SE" dirty="0" smtClean="0"/>
              <a:t>Nivå två</a:t>
            </a:r>
          </a:p>
          <a:p>
            <a:pPr lvl="3"/>
            <a:r>
              <a:rPr lang="sv-SE" dirty="0" smtClean="0"/>
              <a:t>Nivå tre</a:t>
            </a:r>
          </a:p>
          <a:p>
            <a:pPr lvl="4"/>
            <a:r>
              <a:rPr lang="sv-SE" dirty="0" smtClean="0"/>
              <a:t>Nivå fyra</a:t>
            </a:r>
          </a:p>
          <a:p>
            <a:pPr lvl="5"/>
            <a:r>
              <a:rPr lang="sv-SE" dirty="0" smtClean="0"/>
              <a:t>Nivå fem</a:t>
            </a:r>
            <a:endParaRPr lang="sv-SE" dirty="0"/>
          </a:p>
        </p:txBody>
      </p:sp>
      <p:sp>
        <p:nvSpPr>
          <p:cNvPr id="7" name="Rectangle 6"/>
          <p:cNvSpPr>
            <a:spLocks noChangeArrowheads="1"/>
          </p:cNvSpPr>
          <p:nvPr userDrawn="1"/>
        </p:nvSpPr>
        <p:spPr bwMode="auto">
          <a:xfrm>
            <a:off x="7038975" y="74295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chemeClr val="tx2"/>
                </a:solidFill>
                <a:latin typeface="Arial" charset="0"/>
                <a:cs typeface="Arial" charset="0"/>
              </a:rPr>
              <a:t>© </a:t>
            </a:r>
            <a:r>
              <a:rPr lang="en-US" sz="800" dirty="0" smtClean="0">
                <a:solidFill>
                  <a:schemeClr val="tx2"/>
                </a:solidFill>
                <a:latin typeface="Arial" charset="0"/>
                <a:cs typeface="Arial" charset="0"/>
              </a:rPr>
              <a:t>2011 </a:t>
            </a:r>
            <a:r>
              <a:rPr lang="en-US" sz="800" dirty="0">
                <a:solidFill>
                  <a:schemeClr val="tx2"/>
                </a:solidFill>
                <a:latin typeface="Arial" charset="0"/>
                <a:cs typeface="Arial" charset="0"/>
              </a:rPr>
              <a:t>Deloitte AB</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Deloitte Divider 1">
    <p:bg>
      <p:bgPr>
        <a:solidFill>
          <a:schemeClr val="tx2"/>
        </a:solidFill>
        <a:effectLst/>
      </p:bgPr>
    </p:bg>
    <p:spTree>
      <p:nvGrpSpPr>
        <p:cNvPr id="1" name=""/>
        <p:cNvGrpSpPr/>
        <p:nvPr/>
      </p:nvGrpSpPr>
      <p:grpSpPr>
        <a:xfrm>
          <a:off x="0" y="0"/>
          <a:ext cx="0" cy="0"/>
          <a:chOff x="0" y="0"/>
          <a:chExt cx="0" cy="0"/>
        </a:xfrm>
      </p:grpSpPr>
      <p:sp>
        <p:nvSpPr>
          <p:cNvPr id="148482" name="Title Placeholder 1"/>
          <p:cNvSpPr>
            <a:spLocks noGrp="1"/>
          </p:cNvSpPr>
          <p:nvPr>
            <p:ph type="ctrTitle" hasCustomPrompt="1"/>
          </p:nvPr>
        </p:nvSpPr>
        <p:spPr>
          <a:xfrm>
            <a:off x="1257300" y="3027363"/>
            <a:ext cx="6724650" cy="1279525"/>
          </a:xfrm>
        </p:spPr>
        <p:txBody>
          <a:bodyPr/>
          <a:lstStyle>
            <a:lvl1pPr>
              <a:lnSpc>
                <a:spcPts val="5200"/>
              </a:lnSpc>
              <a:defRPr sz="5200" b="0">
                <a:solidFill>
                  <a:schemeClr val="bg2"/>
                </a:solidFill>
                <a:latin typeface="Times New Roman" pitchFamily="18" charset="0"/>
              </a:defRPr>
            </a:lvl1pPr>
          </a:lstStyle>
          <a:p>
            <a:r>
              <a:rPr lang="en-GB" dirty="0" smtClean="0"/>
              <a:t>Divider – Times New Roman 52pt</a:t>
            </a:r>
            <a:endParaRPr lang="en-US" dirty="0"/>
          </a:p>
        </p:txBody>
      </p:sp>
      <p:sp>
        <p:nvSpPr>
          <p:cNvPr id="3" name="Slide Number Placeholder 9"/>
          <p:cNvSpPr>
            <a:spLocks noGrp="1"/>
          </p:cNvSpPr>
          <p:nvPr>
            <p:ph type="sldNum" sz="quarter" idx="10"/>
          </p:nvPr>
        </p:nvSpPr>
        <p:spPr>
          <a:xfrm>
            <a:off x="457200" y="7405688"/>
            <a:ext cx="311150" cy="179387"/>
          </a:xfrm>
        </p:spPr>
        <p:txBody>
          <a:bodyPr/>
          <a:lstStyle>
            <a:lvl1pPr>
              <a:lnSpc>
                <a:spcPts val="1338"/>
              </a:lnSpc>
              <a:defRPr>
                <a:solidFill>
                  <a:schemeClr val="bg2"/>
                </a:solidFill>
              </a:defRPr>
            </a:lvl1pPr>
          </a:lstStyle>
          <a:p>
            <a:fld id="{8183AD44-6347-4F45-B43F-A7FCC7610E72}" type="slidenum">
              <a:rPr lang="en-US"/>
              <a:pPr/>
              <a:t>‹#›</a:t>
            </a:fld>
            <a:endParaRPr lang="en-US"/>
          </a:p>
        </p:txBody>
      </p:sp>
      <p:sp>
        <p:nvSpPr>
          <p:cNvPr id="4" name="Footer Placeholder 10"/>
          <p:cNvSpPr>
            <a:spLocks noGrp="1"/>
          </p:cNvSpPr>
          <p:nvPr>
            <p:ph type="ftr" sz="quarter" idx="11"/>
          </p:nvPr>
        </p:nvSpPr>
        <p:spPr>
          <a:xfrm>
            <a:off x="847725" y="7405688"/>
            <a:ext cx="4749800" cy="179387"/>
          </a:xfrm>
        </p:spPr>
        <p:txBody>
          <a:bodyPr/>
          <a:lstStyle>
            <a:lvl1pPr>
              <a:lnSpc>
                <a:spcPts val="1338"/>
              </a:lnSpc>
              <a:defRPr>
                <a:solidFill>
                  <a:schemeClr val="bg2"/>
                </a:solidFill>
              </a:defRPr>
            </a:lvl1pPr>
          </a:lstStyle>
          <a:p>
            <a:r>
              <a:rPr lang="en-US" smtClean="0"/>
              <a:t>Stockholm Stadshus - Rapportering av den operativa effektiviteten</a:t>
            </a:r>
            <a:endParaRPr lang="en-US"/>
          </a:p>
        </p:txBody>
      </p:sp>
      <p:sp>
        <p:nvSpPr>
          <p:cNvPr id="5" name="Rectangle 4"/>
          <p:cNvSpPr>
            <a:spLocks noChangeArrowheads="1"/>
          </p:cNvSpPr>
          <p:nvPr userDrawn="1"/>
        </p:nvSpPr>
        <p:spPr bwMode="auto">
          <a:xfrm>
            <a:off x="7038975" y="74295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chemeClr val="bg1"/>
                </a:solidFill>
                <a:latin typeface="Arial" charset="0"/>
                <a:cs typeface="Arial" charset="0"/>
              </a:rPr>
              <a:t>© </a:t>
            </a:r>
            <a:r>
              <a:rPr lang="en-US" sz="800" dirty="0" smtClean="0">
                <a:solidFill>
                  <a:schemeClr val="bg1"/>
                </a:solidFill>
                <a:latin typeface="Arial" charset="0"/>
                <a:cs typeface="Arial" charset="0"/>
              </a:rPr>
              <a:t>2011 </a:t>
            </a:r>
            <a:r>
              <a:rPr lang="en-US" sz="800" dirty="0">
                <a:solidFill>
                  <a:schemeClr val="bg1"/>
                </a:solidFill>
                <a:latin typeface="Arial" charset="0"/>
                <a:cs typeface="Arial" charset="0"/>
              </a:rPr>
              <a:t>Deloitte AB</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reserve="1">
  <p:cSld name="Deloitte Divider 2">
    <p:bg>
      <p:bgPr>
        <a:solidFill>
          <a:srgbClr val="00A1DE"/>
        </a:solidFill>
        <a:effectLst/>
      </p:bgPr>
    </p:bg>
    <p:spTree>
      <p:nvGrpSpPr>
        <p:cNvPr id="1" name=""/>
        <p:cNvGrpSpPr/>
        <p:nvPr/>
      </p:nvGrpSpPr>
      <p:grpSpPr>
        <a:xfrm>
          <a:off x="0" y="0"/>
          <a:ext cx="0" cy="0"/>
          <a:chOff x="0" y="0"/>
          <a:chExt cx="0" cy="0"/>
        </a:xfrm>
      </p:grpSpPr>
      <p:sp>
        <p:nvSpPr>
          <p:cNvPr id="148482" name="Title Placeholder 1"/>
          <p:cNvSpPr>
            <a:spLocks noGrp="1"/>
          </p:cNvSpPr>
          <p:nvPr>
            <p:ph type="ctrTitle" hasCustomPrompt="1"/>
          </p:nvPr>
        </p:nvSpPr>
        <p:spPr>
          <a:xfrm>
            <a:off x="1257300" y="3027363"/>
            <a:ext cx="6724650" cy="1279525"/>
          </a:xfrm>
        </p:spPr>
        <p:txBody>
          <a:bodyPr/>
          <a:lstStyle>
            <a:lvl1pPr>
              <a:lnSpc>
                <a:spcPts val="5200"/>
              </a:lnSpc>
              <a:defRPr sz="5200" b="0">
                <a:solidFill>
                  <a:schemeClr val="bg2"/>
                </a:solidFill>
                <a:latin typeface="Times New Roman" pitchFamily="18" charset="0"/>
              </a:defRPr>
            </a:lvl1pPr>
          </a:lstStyle>
          <a:p>
            <a:r>
              <a:rPr lang="en-GB" dirty="0" smtClean="0"/>
              <a:t>Divider – Times New Roman 52pt</a:t>
            </a:r>
            <a:endParaRPr lang="en-US" dirty="0"/>
          </a:p>
        </p:txBody>
      </p:sp>
      <p:sp>
        <p:nvSpPr>
          <p:cNvPr id="3" name="Slide Number Placeholder 9"/>
          <p:cNvSpPr>
            <a:spLocks noGrp="1"/>
          </p:cNvSpPr>
          <p:nvPr>
            <p:ph type="sldNum" sz="quarter" idx="10"/>
          </p:nvPr>
        </p:nvSpPr>
        <p:spPr>
          <a:xfrm>
            <a:off x="457200" y="7405688"/>
            <a:ext cx="311150" cy="179387"/>
          </a:xfrm>
        </p:spPr>
        <p:txBody>
          <a:bodyPr/>
          <a:lstStyle>
            <a:lvl1pPr>
              <a:lnSpc>
                <a:spcPts val="1338"/>
              </a:lnSpc>
              <a:defRPr>
                <a:solidFill>
                  <a:schemeClr val="bg2"/>
                </a:solidFill>
              </a:defRPr>
            </a:lvl1pPr>
          </a:lstStyle>
          <a:p>
            <a:fld id="{8183AD44-6347-4F45-B43F-A7FCC7610E72}" type="slidenum">
              <a:rPr lang="en-US"/>
              <a:pPr/>
              <a:t>‹#›</a:t>
            </a:fld>
            <a:endParaRPr lang="en-US"/>
          </a:p>
        </p:txBody>
      </p:sp>
      <p:sp>
        <p:nvSpPr>
          <p:cNvPr id="4" name="Footer Placeholder 10"/>
          <p:cNvSpPr>
            <a:spLocks noGrp="1"/>
          </p:cNvSpPr>
          <p:nvPr>
            <p:ph type="ftr" sz="quarter" idx="11"/>
          </p:nvPr>
        </p:nvSpPr>
        <p:spPr>
          <a:xfrm>
            <a:off x="847725" y="7405688"/>
            <a:ext cx="4749800" cy="179387"/>
          </a:xfrm>
        </p:spPr>
        <p:txBody>
          <a:bodyPr/>
          <a:lstStyle>
            <a:lvl1pPr>
              <a:lnSpc>
                <a:spcPts val="1338"/>
              </a:lnSpc>
              <a:defRPr>
                <a:solidFill>
                  <a:schemeClr val="bg2"/>
                </a:solidFill>
              </a:defRPr>
            </a:lvl1pPr>
          </a:lstStyle>
          <a:p>
            <a:r>
              <a:rPr lang="en-US" smtClean="0"/>
              <a:t>Stockholm Stadshus - Rapportering av den operativa effektiviteten</a:t>
            </a:r>
            <a:endParaRPr lang="en-US"/>
          </a:p>
        </p:txBody>
      </p:sp>
      <p:sp>
        <p:nvSpPr>
          <p:cNvPr id="5" name="Rectangle 4"/>
          <p:cNvSpPr>
            <a:spLocks noChangeArrowheads="1"/>
          </p:cNvSpPr>
          <p:nvPr userDrawn="1"/>
        </p:nvSpPr>
        <p:spPr bwMode="auto">
          <a:xfrm>
            <a:off x="7038975" y="74295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chemeClr val="bg1"/>
                </a:solidFill>
                <a:latin typeface="Arial" charset="0"/>
                <a:cs typeface="Arial" charset="0"/>
              </a:rPr>
              <a:t>© </a:t>
            </a:r>
            <a:r>
              <a:rPr lang="en-US" sz="800" dirty="0" smtClean="0">
                <a:solidFill>
                  <a:schemeClr val="bg1"/>
                </a:solidFill>
                <a:latin typeface="Arial" charset="0"/>
                <a:cs typeface="Arial" charset="0"/>
              </a:rPr>
              <a:t>2011 </a:t>
            </a:r>
            <a:r>
              <a:rPr lang="en-US" sz="800" dirty="0">
                <a:solidFill>
                  <a:schemeClr val="bg1"/>
                </a:solidFill>
                <a:latin typeface="Arial" charset="0"/>
                <a:cs typeface="Arial" charset="0"/>
              </a:rPr>
              <a:t>Deloitte AB</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Deloitte Divider 3">
    <p:bg>
      <p:bgPr>
        <a:solidFill>
          <a:srgbClr val="72C7E7"/>
        </a:solidFill>
        <a:effectLst/>
      </p:bgPr>
    </p:bg>
    <p:spTree>
      <p:nvGrpSpPr>
        <p:cNvPr id="1" name=""/>
        <p:cNvGrpSpPr/>
        <p:nvPr/>
      </p:nvGrpSpPr>
      <p:grpSpPr>
        <a:xfrm>
          <a:off x="0" y="0"/>
          <a:ext cx="0" cy="0"/>
          <a:chOff x="0" y="0"/>
          <a:chExt cx="0" cy="0"/>
        </a:xfrm>
      </p:grpSpPr>
      <p:sp>
        <p:nvSpPr>
          <p:cNvPr id="148482" name="Title Placeholder 1"/>
          <p:cNvSpPr>
            <a:spLocks noGrp="1"/>
          </p:cNvSpPr>
          <p:nvPr>
            <p:ph type="ctrTitle" hasCustomPrompt="1"/>
          </p:nvPr>
        </p:nvSpPr>
        <p:spPr>
          <a:xfrm>
            <a:off x="1257300" y="3027363"/>
            <a:ext cx="6724650" cy="1279525"/>
          </a:xfrm>
        </p:spPr>
        <p:txBody>
          <a:bodyPr/>
          <a:lstStyle>
            <a:lvl1pPr>
              <a:lnSpc>
                <a:spcPts val="5200"/>
              </a:lnSpc>
              <a:defRPr sz="5200" b="0">
                <a:solidFill>
                  <a:schemeClr val="bg2"/>
                </a:solidFill>
                <a:latin typeface="Times New Roman" pitchFamily="18" charset="0"/>
              </a:defRPr>
            </a:lvl1pPr>
          </a:lstStyle>
          <a:p>
            <a:r>
              <a:rPr lang="en-GB" dirty="0" smtClean="0"/>
              <a:t>Divider – Times New Roman 52pt</a:t>
            </a:r>
            <a:endParaRPr lang="en-US" dirty="0"/>
          </a:p>
        </p:txBody>
      </p:sp>
      <p:sp>
        <p:nvSpPr>
          <p:cNvPr id="3" name="Slide Number Placeholder 9"/>
          <p:cNvSpPr>
            <a:spLocks noGrp="1"/>
          </p:cNvSpPr>
          <p:nvPr>
            <p:ph type="sldNum" sz="quarter" idx="10"/>
          </p:nvPr>
        </p:nvSpPr>
        <p:spPr>
          <a:xfrm>
            <a:off x="457200" y="7405688"/>
            <a:ext cx="311150" cy="179387"/>
          </a:xfrm>
        </p:spPr>
        <p:txBody>
          <a:bodyPr/>
          <a:lstStyle>
            <a:lvl1pPr>
              <a:lnSpc>
                <a:spcPts val="1338"/>
              </a:lnSpc>
              <a:defRPr>
                <a:solidFill>
                  <a:schemeClr val="bg2"/>
                </a:solidFill>
              </a:defRPr>
            </a:lvl1pPr>
          </a:lstStyle>
          <a:p>
            <a:fld id="{8183AD44-6347-4F45-B43F-A7FCC7610E72}" type="slidenum">
              <a:rPr lang="en-US"/>
              <a:pPr/>
              <a:t>‹#›</a:t>
            </a:fld>
            <a:endParaRPr lang="en-US"/>
          </a:p>
        </p:txBody>
      </p:sp>
      <p:sp>
        <p:nvSpPr>
          <p:cNvPr id="4" name="Footer Placeholder 10"/>
          <p:cNvSpPr>
            <a:spLocks noGrp="1"/>
          </p:cNvSpPr>
          <p:nvPr>
            <p:ph type="ftr" sz="quarter" idx="11"/>
          </p:nvPr>
        </p:nvSpPr>
        <p:spPr>
          <a:xfrm>
            <a:off x="847725" y="7405688"/>
            <a:ext cx="4749800" cy="179387"/>
          </a:xfrm>
        </p:spPr>
        <p:txBody>
          <a:bodyPr/>
          <a:lstStyle>
            <a:lvl1pPr>
              <a:lnSpc>
                <a:spcPts val="1338"/>
              </a:lnSpc>
              <a:defRPr>
                <a:solidFill>
                  <a:schemeClr val="bg2"/>
                </a:solidFill>
              </a:defRPr>
            </a:lvl1pPr>
          </a:lstStyle>
          <a:p>
            <a:r>
              <a:rPr lang="en-US" smtClean="0"/>
              <a:t>Stockholm Stadshus - Rapportering av den operativa effektiviteten</a:t>
            </a:r>
            <a:endParaRPr lang="en-US"/>
          </a:p>
        </p:txBody>
      </p:sp>
      <p:sp>
        <p:nvSpPr>
          <p:cNvPr id="5" name="Rectangle 4"/>
          <p:cNvSpPr>
            <a:spLocks noChangeArrowheads="1"/>
          </p:cNvSpPr>
          <p:nvPr userDrawn="1"/>
        </p:nvSpPr>
        <p:spPr bwMode="auto">
          <a:xfrm>
            <a:off x="7038975" y="74295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chemeClr val="bg1"/>
                </a:solidFill>
                <a:latin typeface="Arial" charset="0"/>
                <a:cs typeface="Arial" charset="0"/>
              </a:rPr>
              <a:t>© </a:t>
            </a:r>
            <a:r>
              <a:rPr lang="en-US" sz="800" dirty="0" smtClean="0">
                <a:solidFill>
                  <a:schemeClr val="bg1"/>
                </a:solidFill>
                <a:latin typeface="Arial" charset="0"/>
                <a:cs typeface="Arial" charset="0"/>
              </a:rPr>
              <a:t>2011 </a:t>
            </a:r>
            <a:r>
              <a:rPr lang="en-US" sz="800" dirty="0">
                <a:solidFill>
                  <a:schemeClr val="bg1"/>
                </a:solidFill>
                <a:latin typeface="Arial" charset="0"/>
                <a:cs typeface="Arial" charset="0"/>
              </a:rPr>
              <a:t>Deloitte AB</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Deloitte Divider 4">
    <p:bg>
      <p:bgPr>
        <a:solidFill>
          <a:srgbClr val="A4D400"/>
        </a:solidFill>
        <a:effectLst/>
      </p:bgPr>
    </p:bg>
    <p:spTree>
      <p:nvGrpSpPr>
        <p:cNvPr id="1" name=""/>
        <p:cNvGrpSpPr/>
        <p:nvPr/>
      </p:nvGrpSpPr>
      <p:grpSpPr>
        <a:xfrm>
          <a:off x="0" y="0"/>
          <a:ext cx="0" cy="0"/>
          <a:chOff x="0" y="0"/>
          <a:chExt cx="0" cy="0"/>
        </a:xfrm>
      </p:grpSpPr>
      <p:sp>
        <p:nvSpPr>
          <p:cNvPr id="148482" name="Title Placeholder 1"/>
          <p:cNvSpPr>
            <a:spLocks noGrp="1"/>
          </p:cNvSpPr>
          <p:nvPr>
            <p:ph type="ctrTitle" hasCustomPrompt="1"/>
          </p:nvPr>
        </p:nvSpPr>
        <p:spPr>
          <a:xfrm>
            <a:off x="1257300" y="3027363"/>
            <a:ext cx="6724650" cy="1279525"/>
          </a:xfrm>
        </p:spPr>
        <p:txBody>
          <a:bodyPr/>
          <a:lstStyle>
            <a:lvl1pPr>
              <a:lnSpc>
                <a:spcPts val="5200"/>
              </a:lnSpc>
              <a:defRPr sz="5200" b="0">
                <a:solidFill>
                  <a:schemeClr val="bg2"/>
                </a:solidFill>
                <a:latin typeface="Times New Roman" pitchFamily="18" charset="0"/>
              </a:defRPr>
            </a:lvl1pPr>
          </a:lstStyle>
          <a:p>
            <a:r>
              <a:rPr lang="en-GB" dirty="0" smtClean="0"/>
              <a:t>Divider – Times New Roman 52pt</a:t>
            </a:r>
            <a:endParaRPr lang="en-US" dirty="0"/>
          </a:p>
        </p:txBody>
      </p:sp>
      <p:sp>
        <p:nvSpPr>
          <p:cNvPr id="3" name="Slide Number Placeholder 9"/>
          <p:cNvSpPr>
            <a:spLocks noGrp="1"/>
          </p:cNvSpPr>
          <p:nvPr>
            <p:ph type="sldNum" sz="quarter" idx="10"/>
          </p:nvPr>
        </p:nvSpPr>
        <p:spPr>
          <a:xfrm>
            <a:off x="457200" y="7405688"/>
            <a:ext cx="311150" cy="179387"/>
          </a:xfrm>
        </p:spPr>
        <p:txBody>
          <a:bodyPr/>
          <a:lstStyle>
            <a:lvl1pPr>
              <a:lnSpc>
                <a:spcPts val="1338"/>
              </a:lnSpc>
              <a:defRPr>
                <a:solidFill>
                  <a:schemeClr val="bg2"/>
                </a:solidFill>
              </a:defRPr>
            </a:lvl1pPr>
          </a:lstStyle>
          <a:p>
            <a:fld id="{8183AD44-6347-4F45-B43F-A7FCC7610E72}" type="slidenum">
              <a:rPr lang="en-US"/>
              <a:pPr/>
              <a:t>‹#›</a:t>
            </a:fld>
            <a:endParaRPr lang="en-US"/>
          </a:p>
        </p:txBody>
      </p:sp>
      <p:sp>
        <p:nvSpPr>
          <p:cNvPr id="4" name="Footer Placeholder 10"/>
          <p:cNvSpPr>
            <a:spLocks noGrp="1"/>
          </p:cNvSpPr>
          <p:nvPr>
            <p:ph type="ftr" sz="quarter" idx="11"/>
          </p:nvPr>
        </p:nvSpPr>
        <p:spPr>
          <a:xfrm>
            <a:off x="847725" y="7405688"/>
            <a:ext cx="4749800" cy="179387"/>
          </a:xfrm>
        </p:spPr>
        <p:txBody>
          <a:bodyPr/>
          <a:lstStyle>
            <a:lvl1pPr>
              <a:lnSpc>
                <a:spcPts val="1338"/>
              </a:lnSpc>
              <a:defRPr>
                <a:solidFill>
                  <a:schemeClr val="bg2"/>
                </a:solidFill>
              </a:defRPr>
            </a:lvl1pPr>
          </a:lstStyle>
          <a:p>
            <a:r>
              <a:rPr lang="en-US" smtClean="0"/>
              <a:t>Stockholm Stadshus - Rapportering av den operativa effektiviteten</a:t>
            </a:r>
            <a:endParaRPr lang="en-US"/>
          </a:p>
        </p:txBody>
      </p:sp>
      <p:sp>
        <p:nvSpPr>
          <p:cNvPr id="5" name="Rectangle 4"/>
          <p:cNvSpPr>
            <a:spLocks noChangeArrowheads="1"/>
          </p:cNvSpPr>
          <p:nvPr userDrawn="1"/>
        </p:nvSpPr>
        <p:spPr bwMode="auto">
          <a:xfrm>
            <a:off x="7038975" y="7429500"/>
            <a:ext cx="2544763" cy="163513"/>
          </a:xfrm>
          <a:prstGeom prst="rect">
            <a:avLst/>
          </a:prstGeom>
          <a:noFill/>
          <a:ln w="25400" algn="ctr">
            <a:noFill/>
            <a:miter lim="800000"/>
            <a:headEnd/>
            <a:tailEnd/>
          </a:ln>
        </p:spPr>
        <p:txBody>
          <a:bodyPr lIns="0" tIns="0" rIns="0" bIns="0"/>
          <a:lstStyle/>
          <a:p>
            <a:pPr algn="r" defTabSz="1019175">
              <a:lnSpc>
                <a:spcPts val="1200"/>
              </a:lnSpc>
              <a:defRPr/>
            </a:pPr>
            <a:r>
              <a:rPr lang="en-US" sz="800" dirty="0">
                <a:solidFill>
                  <a:schemeClr val="bg1"/>
                </a:solidFill>
                <a:latin typeface="Arial" charset="0"/>
                <a:cs typeface="Arial" charset="0"/>
              </a:rPr>
              <a:t>© </a:t>
            </a:r>
            <a:r>
              <a:rPr lang="en-US" sz="800" dirty="0" smtClean="0">
                <a:solidFill>
                  <a:schemeClr val="bg1"/>
                </a:solidFill>
                <a:latin typeface="Arial" charset="0"/>
                <a:cs typeface="Arial" charset="0"/>
              </a:rPr>
              <a:t>2011 </a:t>
            </a:r>
            <a:r>
              <a:rPr lang="en-US" sz="800" dirty="0">
                <a:solidFill>
                  <a:schemeClr val="bg1"/>
                </a:solidFill>
                <a:latin typeface="Arial" charset="0"/>
                <a:cs typeface="Arial" charset="0"/>
              </a:rPr>
              <a:t>Deloitte AB</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218" name="Title Placeholder 1"/>
          <p:cNvSpPr>
            <a:spLocks noGrp="1"/>
          </p:cNvSpPr>
          <p:nvPr>
            <p:ph type="title"/>
          </p:nvPr>
        </p:nvSpPr>
        <p:spPr bwMode="auto">
          <a:xfrm>
            <a:off x="449263" y="396875"/>
            <a:ext cx="9266237" cy="7143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smtClean="0"/>
              <a:t>Slide title – Arial Bold 26pt</a:t>
            </a:r>
            <a:br>
              <a:rPr lang="en-US" dirty="0" smtClean="0"/>
            </a:br>
            <a:endParaRPr lang="en-US" dirty="0" smtClean="0"/>
          </a:p>
        </p:txBody>
      </p:sp>
      <p:sp>
        <p:nvSpPr>
          <p:cNvPr id="7" name="Slide Number Placeholder 9"/>
          <p:cNvSpPr>
            <a:spLocks noGrp="1"/>
          </p:cNvSpPr>
          <p:nvPr>
            <p:ph type="sldNum" sz="quarter" idx="4"/>
          </p:nvPr>
        </p:nvSpPr>
        <p:spPr>
          <a:xfrm>
            <a:off x="457200" y="7429500"/>
            <a:ext cx="311150" cy="163513"/>
          </a:xfrm>
          <a:prstGeom prst="rect">
            <a:avLst/>
          </a:prstGeom>
        </p:spPr>
        <p:txBody>
          <a:bodyPr vert="horz" wrap="square" lIns="0" tIns="0" rIns="0" bIns="0" numCol="1" anchor="t" anchorCtr="0" compatLnSpc="1">
            <a:prstTxWarp prst="textNoShape">
              <a:avLst/>
            </a:prstTxWarp>
            <a:noAutofit/>
          </a:bodyPr>
          <a:lstStyle>
            <a:lvl1pPr>
              <a:lnSpc>
                <a:spcPts val="1200"/>
              </a:lnSpc>
              <a:defRPr sz="1000" b="1">
                <a:solidFill>
                  <a:schemeClr val="tx2"/>
                </a:solidFill>
              </a:defRPr>
            </a:lvl1pPr>
          </a:lstStyle>
          <a:p>
            <a:fld id="{ECCF43F3-8288-4C47-91D1-D6C60528C40B}" type="slidenum">
              <a:rPr lang="en-US"/>
              <a:pPr/>
              <a:t>‹#›</a:t>
            </a:fld>
            <a:endParaRPr lang="en-US"/>
          </a:p>
        </p:txBody>
      </p:sp>
      <p:sp>
        <p:nvSpPr>
          <p:cNvPr id="10" name="Footer Placeholder 10"/>
          <p:cNvSpPr>
            <a:spLocks noGrp="1"/>
          </p:cNvSpPr>
          <p:nvPr>
            <p:ph type="ftr" sz="quarter" idx="3"/>
          </p:nvPr>
        </p:nvSpPr>
        <p:spPr>
          <a:xfrm>
            <a:off x="849313" y="7429500"/>
            <a:ext cx="4749800" cy="163513"/>
          </a:xfrm>
          <a:prstGeom prst="rect">
            <a:avLst/>
          </a:prstGeom>
        </p:spPr>
        <p:txBody>
          <a:bodyPr vert="horz" wrap="square" lIns="0" tIns="0" rIns="0" bIns="0" numCol="1" anchor="t" anchorCtr="0" compatLnSpc="1">
            <a:prstTxWarp prst="textNoShape">
              <a:avLst/>
            </a:prstTxWarp>
            <a:noAutofit/>
          </a:bodyPr>
          <a:lstStyle>
            <a:lvl1pPr>
              <a:lnSpc>
                <a:spcPts val="1200"/>
              </a:lnSpc>
              <a:defRPr sz="1000">
                <a:solidFill>
                  <a:schemeClr val="tx2"/>
                </a:solidFill>
              </a:defRPr>
            </a:lvl1pPr>
          </a:lstStyle>
          <a:p>
            <a:r>
              <a:rPr lang="en-US" smtClean="0"/>
              <a:t>Stockholm Stadshus - Rapportering av den operativa effektiviteten</a:t>
            </a:r>
            <a:endParaRPr lang="en-US"/>
          </a:p>
        </p:txBody>
      </p:sp>
      <p:sp>
        <p:nvSpPr>
          <p:cNvPr id="12" name="Platshållare för text 11"/>
          <p:cNvSpPr>
            <a:spLocks noGrp="1"/>
          </p:cNvSpPr>
          <p:nvPr>
            <p:ph type="body" idx="1"/>
          </p:nvPr>
        </p:nvSpPr>
        <p:spPr>
          <a:xfrm>
            <a:off x="449262" y="1243013"/>
            <a:ext cx="9266237" cy="5700712"/>
          </a:xfrm>
          <a:prstGeom prst="rect">
            <a:avLst/>
          </a:prstGeom>
        </p:spPr>
        <p:txBody>
          <a:bodyPr vert="horz" lIns="91440" tIns="45720" rIns="91440" bIns="45720" rtlCol="0">
            <a:normAutofit/>
          </a:bodyPr>
          <a:lstStyle/>
          <a:p>
            <a:pPr lvl="0"/>
            <a:r>
              <a:rPr lang="en-US" dirty="0" smtClean="0"/>
              <a:t>Example of level one text (Arial 24pt)</a:t>
            </a:r>
            <a:endParaRPr lang="sv-SE" dirty="0" smtClean="0"/>
          </a:p>
          <a:p>
            <a:pPr lvl="2"/>
            <a:r>
              <a:rPr lang="sv-SE" dirty="0" smtClean="0"/>
              <a:t>Nivå två</a:t>
            </a:r>
          </a:p>
          <a:p>
            <a:pPr lvl="3"/>
            <a:r>
              <a:rPr lang="sv-SE" dirty="0" smtClean="0"/>
              <a:t>Nivå tre</a:t>
            </a:r>
          </a:p>
          <a:p>
            <a:pPr lvl="4"/>
            <a:r>
              <a:rPr lang="sv-SE" dirty="0" smtClean="0"/>
              <a:t>Nivå fyra</a:t>
            </a:r>
          </a:p>
          <a:p>
            <a:pPr lvl="5"/>
            <a:r>
              <a:rPr lang="sv-SE" dirty="0" smtClean="0"/>
              <a:t>Nivå fem</a:t>
            </a:r>
            <a:endParaRPr lang="sv-SE" dirty="0"/>
          </a:p>
        </p:txBody>
      </p:sp>
    </p:spTree>
  </p:cSld>
  <p:clrMap bg1="lt1" tx1="dk1" bg2="lt2" tx2="dk2" accent1="accent1" accent2="accent2" accent3="accent3" accent4="accent4" accent5="accent5" accent6="accent6" hlink="hlink" folHlink="folHlink"/>
  <p:sldLayoutIdLst>
    <p:sldLayoutId id="2147483902" r:id="rId1"/>
    <p:sldLayoutId id="2147483923" r:id="rId2"/>
    <p:sldLayoutId id="2147483910" r:id="rId3"/>
    <p:sldLayoutId id="2147483921" r:id="rId4"/>
    <p:sldLayoutId id="2147483922" r:id="rId5"/>
    <p:sldLayoutId id="2147483913" r:id="rId6"/>
    <p:sldLayoutId id="2147483915" r:id="rId7"/>
    <p:sldLayoutId id="2147483916" r:id="rId8"/>
    <p:sldLayoutId id="2147483914" r:id="rId9"/>
    <p:sldLayoutId id="2147483917" r:id="rId10"/>
    <p:sldLayoutId id="2147483909" r:id="rId11"/>
    <p:sldLayoutId id="2147483924" r:id="rId12"/>
  </p:sldLayoutIdLst>
  <p:hf hdr="0" dt="0"/>
  <p:txStyles>
    <p:titleStyle>
      <a:lvl1pPr algn="l" defTabSz="1019175" rtl="0" eaLnBrk="1" fontAlgn="base" hangingPunct="1">
        <a:lnSpc>
          <a:spcPts val="2600"/>
        </a:lnSpc>
        <a:spcBef>
          <a:spcPct val="0"/>
        </a:spcBef>
        <a:spcAft>
          <a:spcPct val="0"/>
        </a:spcAft>
        <a:defRPr sz="2600" b="1" kern="1200">
          <a:solidFill>
            <a:schemeClr val="tx2"/>
          </a:solidFill>
          <a:latin typeface="+mj-lt"/>
          <a:ea typeface="+mj-ea"/>
          <a:cs typeface="+mj-cs"/>
        </a:defRPr>
      </a:lvl1pPr>
      <a:lvl2pPr algn="l" defTabSz="1019175" rtl="0" eaLnBrk="1" fontAlgn="base" hangingPunct="1">
        <a:lnSpc>
          <a:spcPts val="3400"/>
        </a:lnSpc>
        <a:spcBef>
          <a:spcPct val="0"/>
        </a:spcBef>
        <a:spcAft>
          <a:spcPct val="0"/>
        </a:spcAft>
        <a:defRPr sz="2600" b="1">
          <a:solidFill>
            <a:schemeClr val="tx2"/>
          </a:solidFill>
          <a:latin typeface="Arial" charset="0"/>
        </a:defRPr>
      </a:lvl2pPr>
      <a:lvl3pPr algn="l" defTabSz="1019175" rtl="0" eaLnBrk="1" fontAlgn="base" hangingPunct="1">
        <a:lnSpc>
          <a:spcPts val="3400"/>
        </a:lnSpc>
        <a:spcBef>
          <a:spcPct val="0"/>
        </a:spcBef>
        <a:spcAft>
          <a:spcPct val="0"/>
        </a:spcAft>
        <a:defRPr sz="2600" b="1">
          <a:solidFill>
            <a:schemeClr val="tx2"/>
          </a:solidFill>
          <a:latin typeface="Arial" charset="0"/>
        </a:defRPr>
      </a:lvl3pPr>
      <a:lvl4pPr algn="l" defTabSz="1019175" rtl="0" eaLnBrk="1" fontAlgn="base" hangingPunct="1">
        <a:lnSpc>
          <a:spcPts val="3400"/>
        </a:lnSpc>
        <a:spcBef>
          <a:spcPct val="0"/>
        </a:spcBef>
        <a:spcAft>
          <a:spcPct val="0"/>
        </a:spcAft>
        <a:defRPr sz="2600" b="1">
          <a:solidFill>
            <a:schemeClr val="tx2"/>
          </a:solidFill>
          <a:latin typeface="Arial" charset="0"/>
        </a:defRPr>
      </a:lvl4pPr>
      <a:lvl5pPr algn="l" defTabSz="1019175" rtl="0" eaLnBrk="1" fontAlgn="base" hangingPunct="1">
        <a:lnSpc>
          <a:spcPts val="3400"/>
        </a:lnSpc>
        <a:spcBef>
          <a:spcPct val="0"/>
        </a:spcBef>
        <a:spcAft>
          <a:spcPct val="0"/>
        </a:spcAft>
        <a:defRPr sz="2600" b="1">
          <a:solidFill>
            <a:schemeClr val="tx2"/>
          </a:solidFill>
          <a:latin typeface="Arial" charset="0"/>
        </a:defRPr>
      </a:lvl5pPr>
      <a:lvl6pPr marL="457200" algn="l" rtl="0" eaLnBrk="1" fontAlgn="base" hangingPunct="1">
        <a:spcBef>
          <a:spcPct val="0"/>
        </a:spcBef>
        <a:spcAft>
          <a:spcPct val="0"/>
        </a:spcAft>
        <a:defRPr sz="2400" b="1">
          <a:solidFill>
            <a:schemeClr val="accent1"/>
          </a:solidFill>
          <a:latin typeface="Arial" charset="0"/>
        </a:defRPr>
      </a:lvl6pPr>
      <a:lvl7pPr marL="914400" algn="l" rtl="0" eaLnBrk="1" fontAlgn="base" hangingPunct="1">
        <a:spcBef>
          <a:spcPct val="0"/>
        </a:spcBef>
        <a:spcAft>
          <a:spcPct val="0"/>
        </a:spcAft>
        <a:defRPr sz="2400" b="1">
          <a:solidFill>
            <a:schemeClr val="accent1"/>
          </a:solidFill>
          <a:latin typeface="Arial" charset="0"/>
        </a:defRPr>
      </a:lvl7pPr>
      <a:lvl8pPr marL="1371600" algn="l" rtl="0" eaLnBrk="1" fontAlgn="base" hangingPunct="1">
        <a:spcBef>
          <a:spcPct val="0"/>
        </a:spcBef>
        <a:spcAft>
          <a:spcPct val="0"/>
        </a:spcAft>
        <a:defRPr sz="2400" b="1">
          <a:solidFill>
            <a:schemeClr val="accent1"/>
          </a:solidFill>
          <a:latin typeface="Arial" charset="0"/>
        </a:defRPr>
      </a:lvl8pPr>
      <a:lvl9pPr marL="1828800" algn="l" rtl="0" eaLnBrk="1" fontAlgn="base" hangingPunct="1">
        <a:spcBef>
          <a:spcPct val="0"/>
        </a:spcBef>
        <a:spcAft>
          <a:spcPct val="0"/>
        </a:spcAft>
        <a:defRPr sz="2400" b="1">
          <a:solidFill>
            <a:schemeClr val="accent1"/>
          </a:solidFill>
          <a:latin typeface="Arial" charset="0"/>
        </a:defRPr>
      </a:lvl9pPr>
    </p:titleStyle>
    <p:bodyStyle>
      <a:lvl1pPr marL="185738" marR="0" indent="-185738"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baseline="0" dirty="0">
          <a:solidFill>
            <a:schemeClr val="tx2"/>
          </a:solidFill>
          <a:latin typeface="+mn-lt"/>
          <a:ea typeface="+mn-ea"/>
          <a:cs typeface="+mn-cs"/>
        </a:defRPr>
      </a:lvl1pPr>
      <a:lvl2pPr marL="185738" marR="0" indent="-185738"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dirty="0">
          <a:solidFill>
            <a:schemeClr val="tx2"/>
          </a:solidFill>
          <a:latin typeface="+mn-lt"/>
          <a:ea typeface="+mj-ea"/>
          <a:cs typeface="+mj-cs"/>
        </a:defRPr>
      </a:lvl2pPr>
      <a:lvl3pPr marL="398463" marR="0" indent="-195263"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dirty="0" smtClean="0">
          <a:solidFill>
            <a:srgbClr val="002776"/>
          </a:solidFill>
          <a:latin typeface="+mn-lt"/>
          <a:ea typeface="+mj-ea"/>
          <a:cs typeface="+mj-cs"/>
        </a:defRPr>
      </a:lvl3pPr>
      <a:lvl4pPr marL="601663" marR="0" indent="-203200" algn="l" defTabSz="1019175" rtl="0" eaLnBrk="1" fontAlgn="base" latinLnBrk="0" hangingPunct="1">
        <a:lnSpc>
          <a:spcPct val="100000"/>
        </a:lnSpc>
        <a:spcBef>
          <a:spcPct val="0"/>
        </a:spcBef>
        <a:spcAft>
          <a:spcPts val="600"/>
        </a:spcAft>
        <a:buClrTx/>
        <a:buSzTx/>
        <a:buFont typeface="Arial" pitchFamily="34" charset="0"/>
        <a:buChar char="•"/>
        <a:tabLst/>
        <a:defRPr lang="en-US" sz="2000" kern="1200" dirty="0">
          <a:solidFill>
            <a:schemeClr val="tx2"/>
          </a:solidFill>
          <a:latin typeface="+mn-lt"/>
          <a:ea typeface="+mj-ea"/>
          <a:cs typeface="+mj-cs"/>
        </a:defRPr>
      </a:lvl4pPr>
      <a:lvl5pPr marL="793750" marR="0" indent="-192088" algn="l" defTabSz="1019175" rtl="0" eaLnBrk="1" fontAlgn="base" latinLnBrk="0" hangingPunct="1">
        <a:lnSpc>
          <a:spcPct val="100000"/>
        </a:lnSpc>
        <a:spcBef>
          <a:spcPct val="0"/>
        </a:spcBef>
        <a:spcAft>
          <a:spcPts val="600"/>
        </a:spcAft>
        <a:buClrTx/>
        <a:buSzTx/>
        <a:buFont typeface="Arial" pitchFamily="34" charset="0"/>
        <a:buChar char="‒"/>
        <a:tabLst/>
        <a:defRPr lang="en-GB" sz="2000" kern="1200" dirty="0">
          <a:solidFill>
            <a:schemeClr val="tx2"/>
          </a:solidFill>
          <a:latin typeface="+mn-lt"/>
          <a:ea typeface="+mj-ea"/>
          <a:cs typeface="+mj-cs"/>
        </a:defRPr>
      </a:lvl5pPr>
      <a:lvl6pPr marL="895350" indent="-182563" algn="l" defTabSz="914400" rtl="0" eaLnBrk="1" latinLnBrk="0" hangingPunct="1">
        <a:spcBef>
          <a:spcPts val="0"/>
        </a:spcBef>
        <a:spcAft>
          <a:spcPts val="300"/>
        </a:spcAft>
        <a:buFont typeface="Arial" pitchFamily="34" charset="0"/>
        <a:buChar char="•"/>
        <a:defRPr sz="1600" kern="1200" baseline="0">
          <a:solidFill>
            <a:schemeClr val="accent1"/>
          </a:solidFill>
          <a:latin typeface="+mn-lt"/>
          <a:ea typeface="+mn-ea"/>
          <a:cs typeface="+mn-cs"/>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3.xml"/><Relationship Id="rId4" Type="http://schemas.openxmlformats.org/officeDocument/2006/relationships/chart" Target="../charts/chart6.xml"/></Relationships>
</file>

<file path=ppt/slides/_rels/slide1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3.xml"/><Relationship Id="rId4" Type="http://schemas.openxmlformats.org/officeDocument/2006/relationships/chart" Target="../charts/chart9.xml"/></Relationships>
</file>

<file path=ppt/slides/_rels/slide17.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3.xml"/><Relationship Id="rId4" Type="http://schemas.openxmlformats.org/officeDocument/2006/relationships/chart" Target="../charts/chart12.xml"/></Relationships>
</file>

<file path=ppt/slides/_rels/slide18.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3.xml"/><Relationship Id="rId4" Type="http://schemas.openxmlformats.org/officeDocument/2006/relationships/chart" Target="../charts/chart15.xml"/></Relationships>
</file>

<file path=ppt/slides/_rels/slide19.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3.xml"/><Relationship Id="rId4" Type="http://schemas.openxmlformats.org/officeDocument/2006/relationships/chart" Target="../charts/char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chart" Target="../charts/chart19.xml"/><Relationship Id="rId1" Type="http://schemas.openxmlformats.org/officeDocument/2006/relationships/slideLayout" Target="../slideLayouts/slideLayout3.xml"/><Relationship Id="rId4" Type="http://schemas.openxmlformats.org/officeDocument/2006/relationships/chart" Target="../charts/chart21.xml"/></Relationships>
</file>

<file path=ppt/slides/_rels/slide21.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chart" Target="../charts/chart22.xml"/><Relationship Id="rId1" Type="http://schemas.openxmlformats.org/officeDocument/2006/relationships/slideLayout" Target="../slideLayouts/slideLayout3.xml"/><Relationship Id="rId4" Type="http://schemas.openxmlformats.org/officeDocument/2006/relationships/chart" Target="../charts/chart24.xml"/></Relationships>
</file>

<file path=ppt/slides/_rels/slide22.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chart" Target="../charts/chart25.xml"/><Relationship Id="rId1" Type="http://schemas.openxmlformats.org/officeDocument/2006/relationships/slideLayout" Target="../slideLayouts/slideLayout3.xml"/><Relationship Id="rId4" Type="http://schemas.openxmlformats.org/officeDocument/2006/relationships/chart" Target="../charts/chart27.xml"/></Relationships>
</file>

<file path=ppt/slides/_rels/slide23.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chart" Target="../charts/chart28.xml"/><Relationship Id="rId1" Type="http://schemas.openxmlformats.org/officeDocument/2006/relationships/slideLayout" Target="../slideLayouts/slideLayout3.xml"/><Relationship Id="rId4" Type="http://schemas.openxmlformats.org/officeDocument/2006/relationships/chart" Target="../charts/chart30.xml"/></Relationships>
</file>

<file path=ppt/slides/_rels/slide24.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chart" Target="../charts/chart31.xml"/><Relationship Id="rId1" Type="http://schemas.openxmlformats.org/officeDocument/2006/relationships/slideLayout" Target="../slideLayouts/slideLayout3.xml"/><Relationship Id="rId4" Type="http://schemas.openxmlformats.org/officeDocument/2006/relationships/chart" Target="../charts/chart33.xml"/></Relationships>
</file>

<file path=ppt/slides/_rels/slide25.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chart" Target="../charts/chart34.xml"/><Relationship Id="rId1" Type="http://schemas.openxmlformats.org/officeDocument/2006/relationships/slideLayout" Target="../slideLayouts/slideLayout3.xml"/><Relationship Id="rId4" Type="http://schemas.openxmlformats.org/officeDocument/2006/relationships/chart" Target="../charts/chart36.xml"/></Relationships>
</file>

<file path=ppt/slides/_rels/slide26.xml.rels><?xml version="1.0" encoding="UTF-8" standalone="yes"?>
<Relationships xmlns="http://schemas.openxmlformats.org/package/2006/relationships"><Relationship Id="rId3" Type="http://schemas.openxmlformats.org/officeDocument/2006/relationships/chart" Target="../charts/chart38.xml"/><Relationship Id="rId2" Type="http://schemas.openxmlformats.org/officeDocument/2006/relationships/chart" Target="../charts/chart37.xml"/><Relationship Id="rId1" Type="http://schemas.openxmlformats.org/officeDocument/2006/relationships/slideLayout" Target="../slideLayouts/slideLayout3.xml"/><Relationship Id="rId4" Type="http://schemas.openxmlformats.org/officeDocument/2006/relationships/chart" Target="../charts/chart39.xml"/></Relationships>
</file>

<file path=ppt/slides/_rels/slide27.xml.rels><?xml version="1.0" encoding="UTF-8" standalone="yes"?>
<Relationships xmlns="http://schemas.openxmlformats.org/package/2006/relationships"><Relationship Id="rId3" Type="http://schemas.openxmlformats.org/officeDocument/2006/relationships/chart" Target="../charts/chart41.xml"/><Relationship Id="rId2" Type="http://schemas.openxmlformats.org/officeDocument/2006/relationships/chart" Target="../charts/chart40.xml"/><Relationship Id="rId1" Type="http://schemas.openxmlformats.org/officeDocument/2006/relationships/slideLayout" Target="../slideLayouts/slideLayout3.xml"/><Relationship Id="rId4" Type="http://schemas.openxmlformats.org/officeDocument/2006/relationships/chart" Target="../charts/chart42.xml"/></Relationships>
</file>

<file path=ppt/slides/_rels/slide28.xml.rels><?xml version="1.0" encoding="UTF-8" standalone="yes"?>
<Relationships xmlns="http://schemas.openxmlformats.org/package/2006/relationships"><Relationship Id="rId3" Type="http://schemas.openxmlformats.org/officeDocument/2006/relationships/chart" Target="../charts/chart43.xml"/><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chart" Target="../charts/chart45.xml"/><Relationship Id="rId4" Type="http://schemas.openxmlformats.org/officeDocument/2006/relationships/chart" Target="../charts/chart44.xml"/></Relationships>
</file>

<file path=ppt/slides/_rels/slide29.xml.rels><?xml version="1.0" encoding="UTF-8" standalone="yes"?>
<Relationships xmlns="http://schemas.openxmlformats.org/package/2006/relationships"><Relationship Id="rId3" Type="http://schemas.openxmlformats.org/officeDocument/2006/relationships/chart" Target="../charts/chart47.xml"/><Relationship Id="rId2" Type="http://schemas.openxmlformats.org/officeDocument/2006/relationships/chart" Target="../charts/chart46.xml"/><Relationship Id="rId1" Type="http://schemas.openxmlformats.org/officeDocument/2006/relationships/slideLayout" Target="../slideLayouts/slideLayout3.xml"/><Relationship Id="rId4" Type="http://schemas.openxmlformats.org/officeDocument/2006/relationships/chart" Target="../charts/chart4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chart" Target="../charts/chart50.xml"/><Relationship Id="rId2" Type="http://schemas.openxmlformats.org/officeDocument/2006/relationships/chart" Target="../charts/chart49.xml"/><Relationship Id="rId1" Type="http://schemas.openxmlformats.org/officeDocument/2006/relationships/slideLayout" Target="../slideLayouts/slideLayout3.xml"/><Relationship Id="rId4" Type="http://schemas.openxmlformats.org/officeDocument/2006/relationships/chart" Target="../charts/chart51.xml"/></Relationships>
</file>

<file path=ppt/slides/_rels/slide31.xml.rels><?xml version="1.0" encoding="UTF-8" standalone="yes"?>
<Relationships xmlns="http://schemas.openxmlformats.org/package/2006/relationships"><Relationship Id="rId3" Type="http://schemas.openxmlformats.org/officeDocument/2006/relationships/chart" Target="../charts/chart53.xml"/><Relationship Id="rId2" Type="http://schemas.openxmlformats.org/officeDocument/2006/relationships/chart" Target="../charts/chart52.xml"/><Relationship Id="rId1" Type="http://schemas.openxmlformats.org/officeDocument/2006/relationships/slideLayout" Target="../slideLayouts/slideLayout3.xml"/><Relationship Id="rId4" Type="http://schemas.openxmlformats.org/officeDocument/2006/relationships/chart" Target="../charts/chart5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1.xml"/><Relationship Id="rId4" Type="http://schemas.openxmlformats.org/officeDocument/2006/relationships/hyperlink" Target="http://www.deloitte.com/about"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ubrik 1"/>
          <p:cNvSpPr>
            <a:spLocks noGrp="1"/>
          </p:cNvSpPr>
          <p:nvPr>
            <p:ph type="ctrTitle"/>
          </p:nvPr>
        </p:nvSpPr>
        <p:spPr>
          <a:xfrm>
            <a:off x="254000" y="3271838"/>
            <a:ext cx="5710238" cy="1335087"/>
          </a:xfrm>
        </p:spPr>
        <p:txBody>
          <a:bodyPr/>
          <a:lstStyle/>
          <a:p>
            <a:pPr eaLnBrk="1" hangingPunct="1"/>
            <a:r>
              <a:rPr lang="sv-SE" dirty="0"/>
              <a:t>Stockholm Stadshus AB</a:t>
            </a:r>
            <a:r>
              <a:rPr lang="sv-SE" dirty="0">
                <a:solidFill>
                  <a:srgbClr val="002776"/>
                </a:solidFill>
              </a:rPr>
              <a:t/>
            </a:r>
            <a:br>
              <a:rPr lang="sv-SE" dirty="0">
                <a:solidFill>
                  <a:srgbClr val="002776"/>
                </a:solidFill>
              </a:rPr>
            </a:br>
            <a:r>
              <a:rPr lang="sv-SE" dirty="0">
                <a:solidFill>
                  <a:schemeClr val="accent2"/>
                </a:solidFill>
              </a:rPr>
              <a:t>Rapportering av den operativa effektiviteten</a:t>
            </a:r>
            <a:br>
              <a:rPr lang="sv-SE" dirty="0">
                <a:solidFill>
                  <a:schemeClr val="accent2"/>
                </a:solidFill>
              </a:rPr>
            </a:br>
            <a:endParaRPr lang="sv-SE" dirty="0">
              <a:solidFill>
                <a:schemeClr val="accent2"/>
              </a:solidFill>
            </a:endParaRPr>
          </a:p>
        </p:txBody>
      </p:sp>
      <p:pic>
        <p:nvPicPr>
          <p:cNvPr id="1331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42300" y="65088"/>
            <a:ext cx="1398588" cy="139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66700" y="6381750"/>
            <a:ext cx="3790950" cy="584775"/>
          </a:xfrm>
          <a:prstGeom prst="rect">
            <a:avLst/>
          </a:prstGeom>
          <a:noFill/>
        </p:spPr>
        <p:txBody>
          <a:bodyPr wrap="square" rtlCol="0">
            <a:spAutoFit/>
          </a:bodyPr>
          <a:lstStyle/>
          <a:p>
            <a:r>
              <a:rPr lang="sv-SE" sz="1600" b="1" dirty="0">
                <a:solidFill>
                  <a:schemeClr val="tx2"/>
                </a:solidFill>
                <a:latin typeface="Arial" charset="0"/>
                <a:cs typeface="Arial" charset="0"/>
              </a:rPr>
              <a:t>Lars </a:t>
            </a:r>
            <a:r>
              <a:rPr lang="sv-SE" sz="1600" b="1" dirty="0" err="1">
                <a:solidFill>
                  <a:schemeClr val="tx2"/>
                </a:solidFill>
                <a:latin typeface="Arial" charset="0"/>
                <a:cs typeface="Arial" charset="0"/>
              </a:rPr>
              <a:t>Egenäs</a:t>
            </a:r>
            <a:endParaRPr lang="sv-SE" sz="1600" b="1" dirty="0">
              <a:solidFill>
                <a:schemeClr val="tx2"/>
              </a:solidFill>
              <a:latin typeface="Arial" charset="0"/>
              <a:cs typeface="Arial" charset="0"/>
            </a:endParaRPr>
          </a:p>
          <a:p>
            <a:r>
              <a:rPr lang="sv-SE" sz="1600" b="1" dirty="0">
                <a:solidFill>
                  <a:schemeClr val="tx2"/>
                </a:solidFill>
                <a:latin typeface="Arial" charset="0"/>
                <a:cs typeface="Arial" charset="0"/>
              </a:rPr>
              <a:t>Torbjörn Westman</a:t>
            </a:r>
          </a:p>
        </p:txBody>
      </p:sp>
    </p:spTree>
    <p:extLst>
      <p:ext uri="{BB962C8B-B14F-4D97-AF65-F5344CB8AC3E}">
        <p14:creationId xmlns:p14="http://schemas.microsoft.com/office/powerpoint/2010/main" val="731164104"/>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ECCF43F3-8288-4C47-91D1-D6C60528C40B}" type="slidenum">
              <a:rPr lang="en-US" smtClean="0"/>
              <a:pPr/>
              <a:t>10</a:t>
            </a:fld>
            <a:endParaRPr lang="en-US"/>
          </a:p>
        </p:txBody>
      </p:sp>
      <p:sp>
        <p:nvSpPr>
          <p:cNvPr id="3" name="Footer Placeholder 2"/>
          <p:cNvSpPr>
            <a:spLocks noGrp="1"/>
          </p:cNvSpPr>
          <p:nvPr>
            <p:ph type="ftr" sz="quarter" idx="11"/>
          </p:nvPr>
        </p:nvSpPr>
        <p:spPr/>
        <p:txBody>
          <a:bodyPr/>
          <a:lstStyle/>
          <a:p>
            <a:r>
              <a:rPr lang="en-US" smtClean="0"/>
              <a:t>Stockholm Stadshus - Rapportering av den operativa effektiviteten</a:t>
            </a:r>
            <a:endParaRPr lang="en-US"/>
          </a:p>
        </p:txBody>
      </p:sp>
      <p:graphicFrame>
        <p:nvGraphicFramePr>
          <p:cNvPr id="6" name="Chart 5"/>
          <p:cNvGraphicFramePr>
            <a:graphicFrameLocks/>
          </p:cNvGraphicFramePr>
          <p:nvPr>
            <p:extLst>
              <p:ext uri="{D42A27DB-BD31-4B8C-83A1-F6EECF244321}">
                <p14:modId xmlns:p14="http://schemas.microsoft.com/office/powerpoint/2010/main" val="2189244017"/>
              </p:ext>
            </p:extLst>
          </p:nvPr>
        </p:nvGraphicFramePr>
        <p:xfrm>
          <a:off x="371475" y="1447800"/>
          <a:ext cx="9239250" cy="5438775"/>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5"/>
          <p:cNvSpPr txBox="1">
            <a:spLocks noChangeArrowheads="1"/>
          </p:cNvSpPr>
          <p:nvPr/>
        </p:nvSpPr>
        <p:spPr bwMode="auto">
          <a:xfrm>
            <a:off x="371475" y="334963"/>
            <a:ext cx="9518650" cy="1877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019175" eaLnBrk="0" hangingPunct="0">
              <a:defRPr sz="2000">
                <a:solidFill>
                  <a:schemeClr val="tx1"/>
                </a:solidFill>
                <a:latin typeface="Arial" charset="0"/>
                <a:cs typeface="Arial" charset="0"/>
              </a:defRPr>
            </a:lvl1pPr>
            <a:lvl2pPr marL="742950" indent="-285750" defTabSz="1019175" eaLnBrk="0" hangingPunct="0">
              <a:defRPr sz="2000">
                <a:solidFill>
                  <a:schemeClr val="tx1"/>
                </a:solidFill>
                <a:latin typeface="Arial" charset="0"/>
                <a:cs typeface="Arial" charset="0"/>
              </a:defRPr>
            </a:lvl2pPr>
            <a:lvl3pPr marL="1143000" indent="-228600" defTabSz="1019175" eaLnBrk="0" hangingPunct="0">
              <a:defRPr sz="2000">
                <a:solidFill>
                  <a:schemeClr val="tx1"/>
                </a:solidFill>
                <a:latin typeface="Arial" charset="0"/>
                <a:cs typeface="Arial" charset="0"/>
              </a:defRPr>
            </a:lvl3pPr>
            <a:lvl4pPr marL="1600200" indent="-228600" defTabSz="1019175" eaLnBrk="0" hangingPunct="0">
              <a:defRPr sz="2000">
                <a:solidFill>
                  <a:schemeClr val="tx1"/>
                </a:solidFill>
                <a:latin typeface="Arial" charset="0"/>
                <a:cs typeface="Arial" charset="0"/>
              </a:defRPr>
            </a:lvl4pPr>
            <a:lvl5pPr marL="2057400" indent="-228600" defTabSz="1019175" eaLnBrk="0" hangingPunct="0">
              <a:defRPr sz="2000">
                <a:solidFill>
                  <a:schemeClr val="tx1"/>
                </a:solidFill>
                <a:latin typeface="Arial" charset="0"/>
                <a:cs typeface="Arial" charset="0"/>
              </a:defRPr>
            </a:lvl5pPr>
            <a:lvl6pPr marL="2514600" indent="-228600" defTabSz="1019175" eaLnBrk="0" fontAlgn="base" hangingPunct="0">
              <a:spcBef>
                <a:spcPct val="0"/>
              </a:spcBef>
              <a:spcAft>
                <a:spcPct val="0"/>
              </a:spcAft>
              <a:defRPr sz="2000">
                <a:solidFill>
                  <a:schemeClr val="tx1"/>
                </a:solidFill>
                <a:latin typeface="Arial" charset="0"/>
                <a:cs typeface="Arial" charset="0"/>
              </a:defRPr>
            </a:lvl6pPr>
            <a:lvl7pPr marL="2971800" indent="-228600" defTabSz="1019175" eaLnBrk="0" fontAlgn="base" hangingPunct="0">
              <a:spcBef>
                <a:spcPct val="0"/>
              </a:spcBef>
              <a:spcAft>
                <a:spcPct val="0"/>
              </a:spcAft>
              <a:defRPr sz="2000">
                <a:solidFill>
                  <a:schemeClr val="tx1"/>
                </a:solidFill>
                <a:latin typeface="Arial" charset="0"/>
                <a:cs typeface="Arial" charset="0"/>
              </a:defRPr>
            </a:lvl7pPr>
            <a:lvl8pPr marL="3429000" indent="-228600" defTabSz="1019175" eaLnBrk="0" fontAlgn="base" hangingPunct="0">
              <a:spcBef>
                <a:spcPct val="0"/>
              </a:spcBef>
              <a:spcAft>
                <a:spcPct val="0"/>
              </a:spcAft>
              <a:defRPr sz="2000">
                <a:solidFill>
                  <a:schemeClr val="tx1"/>
                </a:solidFill>
                <a:latin typeface="Arial" charset="0"/>
                <a:cs typeface="Arial" charset="0"/>
              </a:defRPr>
            </a:lvl8pPr>
            <a:lvl9pPr marL="3886200" indent="-228600" defTabSz="1019175" eaLnBrk="0" fontAlgn="base" hangingPunct="0">
              <a:spcBef>
                <a:spcPct val="0"/>
              </a:spcBef>
              <a:spcAft>
                <a:spcPct val="0"/>
              </a:spcAft>
              <a:defRPr sz="2000">
                <a:solidFill>
                  <a:schemeClr val="tx1"/>
                </a:solidFill>
                <a:latin typeface="Arial" charset="0"/>
                <a:cs typeface="Arial" charset="0"/>
              </a:defRPr>
            </a:lvl9pPr>
          </a:lstStyle>
          <a:p>
            <a:pPr eaLnBrk="1" hangingPunct="1">
              <a:spcAft>
                <a:spcPts val="300"/>
              </a:spcAft>
            </a:pPr>
            <a:r>
              <a:rPr lang="sv-SE" sz="1600" b="1" dirty="0" smtClean="0">
                <a:solidFill>
                  <a:schemeClr val="tx2"/>
                </a:solidFill>
              </a:rPr>
              <a:t>3.1 Förändring av Administrativa- och Indirekta produktionskostnader i relation till intäkter</a:t>
            </a:r>
            <a:endParaRPr lang="sv-SE" sz="1600" b="1" dirty="0">
              <a:solidFill>
                <a:schemeClr val="tx2"/>
              </a:solidFill>
            </a:endParaRPr>
          </a:p>
          <a:p>
            <a:pPr eaLnBrk="1" hangingPunct="1">
              <a:spcAft>
                <a:spcPts val="300"/>
              </a:spcAft>
            </a:pPr>
            <a:r>
              <a:rPr lang="sv-SE" sz="1400" dirty="0" smtClean="0">
                <a:solidFill>
                  <a:schemeClr val="tx2"/>
                </a:solidFill>
              </a:rPr>
              <a:t>Diagrammet </a:t>
            </a:r>
            <a:r>
              <a:rPr lang="sv-SE" sz="1400" dirty="0">
                <a:solidFill>
                  <a:schemeClr val="tx2"/>
                </a:solidFill>
              </a:rPr>
              <a:t>visar hur index för </a:t>
            </a:r>
            <a:r>
              <a:rPr lang="sv-SE" sz="1400" dirty="0" smtClean="0">
                <a:solidFill>
                  <a:schemeClr val="tx2"/>
                </a:solidFill>
              </a:rPr>
              <a:t>de Administrativa- och Indirekta produktionskostnaderna har </a:t>
            </a:r>
            <a:r>
              <a:rPr lang="sv-SE" sz="1400" dirty="0">
                <a:solidFill>
                  <a:schemeClr val="tx2"/>
                </a:solidFill>
              </a:rPr>
              <a:t>utvecklats från </a:t>
            </a:r>
            <a:r>
              <a:rPr lang="sv-SE" sz="1400" dirty="0" smtClean="0">
                <a:solidFill>
                  <a:schemeClr val="tx2"/>
                </a:solidFill>
              </a:rPr>
              <a:t>2009 </a:t>
            </a:r>
            <a:r>
              <a:rPr lang="sv-SE" sz="1400" dirty="0">
                <a:solidFill>
                  <a:schemeClr val="tx2"/>
                </a:solidFill>
              </a:rPr>
              <a:t>till </a:t>
            </a:r>
            <a:r>
              <a:rPr lang="sv-SE" sz="1400" dirty="0" smtClean="0">
                <a:solidFill>
                  <a:schemeClr val="tx2"/>
                </a:solidFill>
              </a:rPr>
              <a:t>2010 i relation till bolagets intäkter. Ett minskat index indikerar på en minskning av nämnda kostnader i relation till intäkten.</a:t>
            </a:r>
            <a:endParaRPr lang="sv-SE" sz="1600" dirty="0">
              <a:solidFill>
                <a:schemeClr val="tx2"/>
              </a:solidFill>
            </a:endParaRPr>
          </a:p>
          <a:p>
            <a:pPr eaLnBrk="1" hangingPunct="1">
              <a:spcAft>
                <a:spcPts val="300"/>
              </a:spcAft>
            </a:pPr>
            <a:endParaRPr lang="sv-SE" sz="1600" dirty="0">
              <a:solidFill>
                <a:schemeClr val="tx2"/>
              </a:solidFill>
            </a:endParaRPr>
          </a:p>
          <a:p>
            <a:pPr eaLnBrk="1" hangingPunct="1">
              <a:spcAft>
                <a:spcPts val="300"/>
              </a:spcAft>
            </a:pPr>
            <a:endParaRPr lang="sv-SE" sz="1600" dirty="0">
              <a:solidFill>
                <a:schemeClr val="tx2"/>
              </a:solidFill>
            </a:endParaRPr>
          </a:p>
          <a:p>
            <a:pPr eaLnBrk="1" hangingPunct="1"/>
            <a:endParaRPr lang="sv-SE" sz="1600" dirty="0">
              <a:solidFill>
                <a:srgbClr val="002060"/>
              </a:solidFill>
            </a:endParaRPr>
          </a:p>
        </p:txBody>
      </p:sp>
      <p:sp>
        <p:nvSpPr>
          <p:cNvPr id="11" name="TextBox 10"/>
          <p:cNvSpPr txBox="1"/>
          <p:nvPr/>
        </p:nvSpPr>
        <p:spPr>
          <a:xfrm>
            <a:off x="485774" y="1320998"/>
            <a:ext cx="3400426" cy="615553"/>
          </a:xfrm>
          <a:prstGeom prst="rect">
            <a:avLst/>
          </a:prstGeom>
          <a:noFill/>
        </p:spPr>
        <p:txBody>
          <a:bodyPr wrap="square" rtlCol="0">
            <a:spAutoFit/>
          </a:bodyPr>
          <a:lstStyle/>
          <a:p>
            <a:r>
              <a:rPr lang="el-GR" sz="1400" dirty="0">
                <a:solidFill>
                  <a:srgbClr val="A4D400"/>
                </a:solidFill>
              </a:rPr>
              <a:t>Δ</a:t>
            </a:r>
            <a:r>
              <a:rPr lang="sv-SE" sz="1400" dirty="0">
                <a:solidFill>
                  <a:srgbClr val="A4D400"/>
                </a:solidFill>
              </a:rPr>
              <a:t> KPI 1: Andel av Intäkter </a:t>
            </a:r>
          </a:p>
          <a:p>
            <a:endParaRPr lang="sv-SE" dirty="0"/>
          </a:p>
        </p:txBody>
      </p:sp>
    </p:spTree>
    <p:extLst>
      <p:ext uri="{BB962C8B-B14F-4D97-AF65-F5344CB8AC3E}">
        <p14:creationId xmlns:p14="http://schemas.microsoft.com/office/powerpoint/2010/main" val="3510201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1"/>
          <p:cNvSpPr>
            <a:spLocks noGrp="1"/>
          </p:cNvSpPr>
          <p:nvPr>
            <p:ph type="sldNum" sz="quarter" idx="4294967295"/>
          </p:nvPr>
        </p:nvSpPr>
        <p:spPr bwMode="auto">
          <a:xfrm>
            <a:off x="457200" y="7429500"/>
            <a:ext cx="311150" cy="163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fld id="{2C80F2F7-D770-45B0-9A13-1F9A5E77C30C}" type="slidenum">
              <a:rPr lang="en-US" sz="1000" smtClean="0">
                <a:solidFill>
                  <a:schemeClr val="tx2"/>
                </a:solidFill>
              </a:rPr>
              <a:pPr eaLnBrk="1" hangingPunct="1"/>
              <a:t>11</a:t>
            </a:fld>
            <a:endParaRPr lang="en-US" sz="1000" smtClean="0">
              <a:solidFill>
                <a:schemeClr val="tx2"/>
              </a:solidFill>
            </a:endParaRPr>
          </a:p>
        </p:txBody>
      </p:sp>
      <p:sp>
        <p:nvSpPr>
          <p:cNvPr id="21507" name="Footer Placeholder 2"/>
          <p:cNvSpPr>
            <a:spLocks noGrp="1"/>
          </p:cNvSpPr>
          <p:nvPr>
            <p:ph type="ftr" sz="quarter" idx="4294967295"/>
          </p:nvPr>
        </p:nvSpPr>
        <p:spPr bwMode="auto">
          <a:xfrm>
            <a:off x="849313" y="7429500"/>
            <a:ext cx="4749800" cy="163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r>
              <a:rPr lang="sv-SE" sz="1000" smtClean="0">
                <a:solidFill>
                  <a:schemeClr val="tx2"/>
                </a:solidFill>
              </a:rPr>
              <a:t>Stockholm Stadshus - Rapportering av den operativa effektiviteten</a:t>
            </a:r>
            <a:endParaRPr lang="en-US" sz="1000" smtClean="0">
              <a:solidFill>
                <a:schemeClr val="tx2"/>
              </a:solidFill>
            </a:endParaRPr>
          </a:p>
        </p:txBody>
      </p:sp>
      <p:sp>
        <p:nvSpPr>
          <p:cNvPr id="21508" name="TextBox 5"/>
          <p:cNvSpPr txBox="1">
            <a:spLocks noChangeArrowheads="1"/>
          </p:cNvSpPr>
          <p:nvPr/>
        </p:nvSpPr>
        <p:spPr bwMode="auto">
          <a:xfrm>
            <a:off x="371475" y="295275"/>
            <a:ext cx="9518650" cy="1661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019175" eaLnBrk="0" hangingPunct="0">
              <a:defRPr sz="2000">
                <a:solidFill>
                  <a:schemeClr val="tx1"/>
                </a:solidFill>
                <a:latin typeface="Arial" charset="0"/>
                <a:cs typeface="Arial" charset="0"/>
              </a:defRPr>
            </a:lvl1pPr>
            <a:lvl2pPr marL="742950" indent="-285750" defTabSz="1019175" eaLnBrk="0" hangingPunct="0">
              <a:defRPr sz="2000">
                <a:solidFill>
                  <a:schemeClr val="tx1"/>
                </a:solidFill>
                <a:latin typeface="Arial" charset="0"/>
                <a:cs typeface="Arial" charset="0"/>
              </a:defRPr>
            </a:lvl2pPr>
            <a:lvl3pPr marL="1143000" indent="-228600" defTabSz="1019175" eaLnBrk="0" hangingPunct="0">
              <a:defRPr sz="2000">
                <a:solidFill>
                  <a:schemeClr val="tx1"/>
                </a:solidFill>
                <a:latin typeface="Arial" charset="0"/>
                <a:cs typeface="Arial" charset="0"/>
              </a:defRPr>
            </a:lvl3pPr>
            <a:lvl4pPr marL="1600200" indent="-228600" defTabSz="1019175" eaLnBrk="0" hangingPunct="0">
              <a:defRPr sz="2000">
                <a:solidFill>
                  <a:schemeClr val="tx1"/>
                </a:solidFill>
                <a:latin typeface="Arial" charset="0"/>
                <a:cs typeface="Arial" charset="0"/>
              </a:defRPr>
            </a:lvl4pPr>
            <a:lvl5pPr marL="2057400" indent="-228600" defTabSz="1019175" eaLnBrk="0" hangingPunct="0">
              <a:defRPr sz="2000">
                <a:solidFill>
                  <a:schemeClr val="tx1"/>
                </a:solidFill>
                <a:latin typeface="Arial" charset="0"/>
                <a:cs typeface="Arial" charset="0"/>
              </a:defRPr>
            </a:lvl5pPr>
            <a:lvl6pPr marL="2514600" indent="-228600" defTabSz="1019175" eaLnBrk="0" fontAlgn="base" hangingPunct="0">
              <a:spcBef>
                <a:spcPct val="0"/>
              </a:spcBef>
              <a:spcAft>
                <a:spcPct val="0"/>
              </a:spcAft>
              <a:defRPr sz="2000">
                <a:solidFill>
                  <a:schemeClr val="tx1"/>
                </a:solidFill>
                <a:latin typeface="Arial" charset="0"/>
                <a:cs typeface="Arial" charset="0"/>
              </a:defRPr>
            </a:lvl6pPr>
            <a:lvl7pPr marL="2971800" indent="-228600" defTabSz="1019175" eaLnBrk="0" fontAlgn="base" hangingPunct="0">
              <a:spcBef>
                <a:spcPct val="0"/>
              </a:spcBef>
              <a:spcAft>
                <a:spcPct val="0"/>
              </a:spcAft>
              <a:defRPr sz="2000">
                <a:solidFill>
                  <a:schemeClr val="tx1"/>
                </a:solidFill>
                <a:latin typeface="Arial" charset="0"/>
                <a:cs typeface="Arial" charset="0"/>
              </a:defRPr>
            </a:lvl7pPr>
            <a:lvl8pPr marL="3429000" indent="-228600" defTabSz="1019175" eaLnBrk="0" fontAlgn="base" hangingPunct="0">
              <a:spcBef>
                <a:spcPct val="0"/>
              </a:spcBef>
              <a:spcAft>
                <a:spcPct val="0"/>
              </a:spcAft>
              <a:defRPr sz="2000">
                <a:solidFill>
                  <a:schemeClr val="tx1"/>
                </a:solidFill>
                <a:latin typeface="Arial" charset="0"/>
                <a:cs typeface="Arial" charset="0"/>
              </a:defRPr>
            </a:lvl8pPr>
            <a:lvl9pPr marL="3886200" indent="-228600" defTabSz="1019175" eaLnBrk="0" fontAlgn="base" hangingPunct="0">
              <a:spcBef>
                <a:spcPct val="0"/>
              </a:spcBef>
              <a:spcAft>
                <a:spcPct val="0"/>
              </a:spcAft>
              <a:defRPr sz="2000">
                <a:solidFill>
                  <a:schemeClr val="tx1"/>
                </a:solidFill>
                <a:latin typeface="Arial" charset="0"/>
                <a:cs typeface="Arial" charset="0"/>
              </a:defRPr>
            </a:lvl9pPr>
          </a:lstStyle>
          <a:p>
            <a:pPr eaLnBrk="1" hangingPunct="1">
              <a:spcAft>
                <a:spcPts val="300"/>
              </a:spcAft>
            </a:pPr>
            <a:r>
              <a:rPr lang="sv-SE" sz="1600" b="1" dirty="0" smtClean="0">
                <a:solidFill>
                  <a:schemeClr val="tx2"/>
                </a:solidFill>
              </a:rPr>
              <a:t>3.2 Förändring </a:t>
            </a:r>
            <a:r>
              <a:rPr lang="sv-SE" sz="1600" b="1" dirty="0">
                <a:solidFill>
                  <a:schemeClr val="tx2"/>
                </a:solidFill>
              </a:rPr>
              <a:t>av administrativa- och indirekta </a:t>
            </a:r>
            <a:r>
              <a:rPr lang="sv-SE" sz="1600" b="1" dirty="0" smtClean="0">
                <a:solidFill>
                  <a:schemeClr val="tx2"/>
                </a:solidFill>
              </a:rPr>
              <a:t>produktionskostnader i absoluta tal</a:t>
            </a:r>
            <a:endParaRPr lang="sv-SE" sz="1600" b="1" dirty="0">
              <a:solidFill>
                <a:schemeClr val="tx2"/>
              </a:solidFill>
            </a:endParaRPr>
          </a:p>
          <a:p>
            <a:pPr eaLnBrk="1" hangingPunct="1">
              <a:spcAft>
                <a:spcPts val="300"/>
              </a:spcAft>
            </a:pPr>
            <a:r>
              <a:rPr lang="sv-SE" sz="1400" dirty="0">
                <a:solidFill>
                  <a:schemeClr val="tx2"/>
                </a:solidFill>
              </a:rPr>
              <a:t>Diagrammet visar hur index för de Administrativa- och Indirekta produktionskostnaderna har utvecklats från 2009 till 2010 i </a:t>
            </a:r>
            <a:r>
              <a:rPr lang="sv-SE" sz="1400" dirty="0" smtClean="0">
                <a:solidFill>
                  <a:schemeClr val="tx2"/>
                </a:solidFill>
              </a:rPr>
              <a:t>absoluta tal. </a:t>
            </a:r>
            <a:r>
              <a:rPr lang="sv-SE" sz="1400" dirty="0">
                <a:solidFill>
                  <a:schemeClr val="tx2"/>
                </a:solidFill>
              </a:rPr>
              <a:t>Ett minskat index indikerar på en minskning av nämnda </a:t>
            </a:r>
            <a:r>
              <a:rPr lang="sv-SE" sz="1400" dirty="0" smtClean="0">
                <a:solidFill>
                  <a:schemeClr val="tx2"/>
                </a:solidFill>
              </a:rPr>
              <a:t>kostnader.</a:t>
            </a:r>
            <a:endParaRPr lang="sv-SE" sz="1600" dirty="0">
              <a:solidFill>
                <a:schemeClr val="tx2"/>
              </a:solidFill>
            </a:endParaRPr>
          </a:p>
          <a:p>
            <a:pPr eaLnBrk="1" hangingPunct="1">
              <a:spcAft>
                <a:spcPts val="300"/>
              </a:spcAft>
            </a:pPr>
            <a:endParaRPr lang="sv-SE" sz="1600" dirty="0">
              <a:solidFill>
                <a:schemeClr val="tx2"/>
              </a:solidFill>
            </a:endParaRPr>
          </a:p>
          <a:p>
            <a:pPr eaLnBrk="1" hangingPunct="1">
              <a:spcAft>
                <a:spcPts val="300"/>
              </a:spcAft>
            </a:pPr>
            <a:endParaRPr lang="sv-SE" sz="1600" dirty="0">
              <a:solidFill>
                <a:schemeClr val="tx2"/>
              </a:solidFill>
            </a:endParaRPr>
          </a:p>
          <a:p>
            <a:pPr eaLnBrk="1" hangingPunct="1"/>
            <a:endParaRPr lang="sv-SE" sz="1600" dirty="0">
              <a:solidFill>
                <a:srgbClr val="002060"/>
              </a:solidFill>
            </a:endParaRPr>
          </a:p>
        </p:txBody>
      </p:sp>
      <p:graphicFrame>
        <p:nvGraphicFramePr>
          <p:cNvPr id="6" name="Chart 5"/>
          <p:cNvGraphicFramePr>
            <a:graphicFrameLocks/>
          </p:cNvGraphicFramePr>
          <p:nvPr>
            <p:extLst>
              <p:ext uri="{D42A27DB-BD31-4B8C-83A1-F6EECF244321}">
                <p14:modId xmlns:p14="http://schemas.microsoft.com/office/powerpoint/2010/main" val="4182289827"/>
              </p:ext>
            </p:extLst>
          </p:nvPr>
        </p:nvGraphicFramePr>
        <p:xfrm>
          <a:off x="221715" y="1202471"/>
          <a:ext cx="9341708" cy="58746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634372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ECCF43F3-8288-4C47-91D1-D6C60528C40B}" type="slidenum">
              <a:rPr lang="en-US" smtClean="0"/>
              <a:pPr/>
              <a:t>12</a:t>
            </a:fld>
            <a:endParaRPr lang="en-US"/>
          </a:p>
        </p:txBody>
      </p:sp>
      <p:sp>
        <p:nvSpPr>
          <p:cNvPr id="3" name="Footer Placeholder 2"/>
          <p:cNvSpPr>
            <a:spLocks noGrp="1"/>
          </p:cNvSpPr>
          <p:nvPr>
            <p:ph type="ftr" sz="quarter" idx="11"/>
          </p:nvPr>
        </p:nvSpPr>
        <p:spPr/>
        <p:txBody>
          <a:bodyPr/>
          <a:lstStyle/>
          <a:p>
            <a:r>
              <a:rPr lang="en-US" smtClean="0"/>
              <a:t>Stockholm Stadshus - Rapportering av den operativa effektiviteten</a:t>
            </a:r>
            <a:endParaRPr lang="en-US"/>
          </a:p>
        </p:txBody>
      </p:sp>
      <p:sp>
        <p:nvSpPr>
          <p:cNvPr id="8" name="TextBox 5"/>
          <p:cNvSpPr txBox="1">
            <a:spLocks noChangeArrowheads="1"/>
          </p:cNvSpPr>
          <p:nvPr/>
        </p:nvSpPr>
        <p:spPr bwMode="auto">
          <a:xfrm>
            <a:off x="390524" y="49213"/>
            <a:ext cx="9625966"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1019175" eaLnBrk="0" hangingPunct="0">
              <a:defRPr sz="2000">
                <a:solidFill>
                  <a:schemeClr val="tx1"/>
                </a:solidFill>
                <a:latin typeface="Arial" charset="0"/>
                <a:cs typeface="Arial" charset="0"/>
              </a:defRPr>
            </a:lvl1pPr>
            <a:lvl2pPr marL="742950" indent="-285750" defTabSz="1019175" eaLnBrk="0" hangingPunct="0">
              <a:defRPr sz="2000">
                <a:solidFill>
                  <a:schemeClr val="tx1"/>
                </a:solidFill>
                <a:latin typeface="Arial" charset="0"/>
                <a:cs typeface="Arial" charset="0"/>
              </a:defRPr>
            </a:lvl2pPr>
            <a:lvl3pPr marL="1143000" indent="-228600" defTabSz="1019175" eaLnBrk="0" hangingPunct="0">
              <a:defRPr sz="2000">
                <a:solidFill>
                  <a:schemeClr val="tx1"/>
                </a:solidFill>
                <a:latin typeface="Arial" charset="0"/>
                <a:cs typeface="Arial" charset="0"/>
              </a:defRPr>
            </a:lvl3pPr>
            <a:lvl4pPr marL="1600200" indent="-228600" defTabSz="1019175" eaLnBrk="0" hangingPunct="0">
              <a:defRPr sz="2000">
                <a:solidFill>
                  <a:schemeClr val="tx1"/>
                </a:solidFill>
                <a:latin typeface="Arial" charset="0"/>
                <a:cs typeface="Arial" charset="0"/>
              </a:defRPr>
            </a:lvl4pPr>
            <a:lvl5pPr marL="2057400" indent="-228600" defTabSz="1019175" eaLnBrk="0" hangingPunct="0">
              <a:defRPr sz="2000">
                <a:solidFill>
                  <a:schemeClr val="tx1"/>
                </a:solidFill>
                <a:latin typeface="Arial" charset="0"/>
                <a:cs typeface="Arial" charset="0"/>
              </a:defRPr>
            </a:lvl5pPr>
            <a:lvl6pPr marL="2514600" indent="-228600" defTabSz="1019175" eaLnBrk="0" fontAlgn="base" hangingPunct="0">
              <a:spcBef>
                <a:spcPct val="0"/>
              </a:spcBef>
              <a:spcAft>
                <a:spcPct val="0"/>
              </a:spcAft>
              <a:defRPr sz="2000">
                <a:solidFill>
                  <a:schemeClr val="tx1"/>
                </a:solidFill>
                <a:latin typeface="Arial" charset="0"/>
                <a:cs typeface="Arial" charset="0"/>
              </a:defRPr>
            </a:lvl6pPr>
            <a:lvl7pPr marL="2971800" indent="-228600" defTabSz="1019175" eaLnBrk="0" fontAlgn="base" hangingPunct="0">
              <a:spcBef>
                <a:spcPct val="0"/>
              </a:spcBef>
              <a:spcAft>
                <a:spcPct val="0"/>
              </a:spcAft>
              <a:defRPr sz="2000">
                <a:solidFill>
                  <a:schemeClr val="tx1"/>
                </a:solidFill>
                <a:latin typeface="Arial" charset="0"/>
                <a:cs typeface="Arial" charset="0"/>
              </a:defRPr>
            </a:lvl7pPr>
            <a:lvl8pPr marL="3429000" indent="-228600" defTabSz="1019175" eaLnBrk="0" fontAlgn="base" hangingPunct="0">
              <a:spcBef>
                <a:spcPct val="0"/>
              </a:spcBef>
              <a:spcAft>
                <a:spcPct val="0"/>
              </a:spcAft>
              <a:defRPr sz="2000">
                <a:solidFill>
                  <a:schemeClr val="tx1"/>
                </a:solidFill>
                <a:latin typeface="Arial" charset="0"/>
                <a:cs typeface="Arial" charset="0"/>
              </a:defRPr>
            </a:lvl8pPr>
            <a:lvl9pPr marL="3886200" indent="-228600" defTabSz="1019175" eaLnBrk="0" fontAlgn="base" hangingPunct="0">
              <a:spcBef>
                <a:spcPct val="0"/>
              </a:spcBef>
              <a:spcAft>
                <a:spcPct val="0"/>
              </a:spcAft>
              <a:defRPr sz="2000">
                <a:solidFill>
                  <a:schemeClr val="tx1"/>
                </a:solidFill>
                <a:latin typeface="Arial" charset="0"/>
                <a:cs typeface="Arial" charset="0"/>
              </a:defRPr>
            </a:lvl9pPr>
          </a:lstStyle>
          <a:p>
            <a:pPr eaLnBrk="1" hangingPunct="1">
              <a:spcAft>
                <a:spcPts val="300"/>
              </a:spcAft>
            </a:pPr>
            <a:r>
              <a:rPr lang="sv-SE" sz="1600" b="1" dirty="0" smtClean="0">
                <a:solidFill>
                  <a:schemeClr val="tx2"/>
                </a:solidFill>
              </a:rPr>
              <a:t>3.3 Förändring av Administrativa- och Indirekta produktionskostnader i relation till operativ kostnad</a:t>
            </a:r>
            <a:endParaRPr lang="sv-SE" sz="1600" b="1" dirty="0">
              <a:solidFill>
                <a:schemeClr val="tx2"/>
              </a:solidFill>
            </a:endParaRPr>
          </a:p>
          <a:p>
            <a:pPr eaLnBrk="1" hangingPunct="1">
              <a:spcAft>
                <a:spcPts val="300"/>
              </a:spcAft>
            </a:pPr>
            <a:r>
              <a:rPr lang="sv-SE" sz="1400" dirty="0" smtClean="0">
                <a:solidFill>
                  <a:schemeClr val="tx2"/>
                </a:solidFill>
              </a:rPr>
              <a:t>Diagrammet </a:t>
            </a:r>
            <a:r>
              <a:rPr lang="sv-SE" sz="1400" dirty="0">
                <a:solidFill>
                  <a:schemeClr val="tx2"/>
                </a:solidFill>
              </a:rPr>
              <a:t>visar hur index för </a:t>
            </a:r>
            <a:r>
              <a:rPr lang="sv-SE" sz="1400" dirty="0" smtClean="0">
                <a:solidFill>
                  <a:schemeClr val="tx2"/>
                </a:solidFill>
              </a:rPr>
              <a:t>de Administrativa- och Indirekta produktionskostnaderna har </a:t>
            </a:r>
            <a:r>
              <a:rPr lang="sv-SE" sz="1400" dirty="0">
                <a:solidFill>
                  <a:schemeClr val="tx2"/>
                </a:solidFill>
              </a:rPr>
              <a:t>utvecklats från </a:t>
            </a:r>
            <a:r>
              <a:rPr lang="sv-SE" sz="1400" dirty="0" smtClean="0">
                <a:solidFill>
                  <a:schemeClr val="tx2"/>
                </a:solidFill>
              </a:rPr>
              <a:t>2009 </a:t>
            </a:r>
            <a:r>
              <a:rPr lang="sv-SE" sz="1400" dirty="0">
                <a:solidFill>
                  <a:schemeClr val="tx2"/>
                </a:solidFill>
              </a:rPr>
              <a:t>till </a:t>
            </a:r>
            <a:r>
              <a:rPr lang="sv-SE" sz="1400" dirty="0" smtClean="0">
                <a:solidFill>
                  <a:schemeClr val="tx2"/>
                </a:solidFill>
              </a:rPr>
              <a:t>2010 i relation till bolagets operativa kostnad. Ett minskat index indikerar på en minskning av nämnda kostnader i relation till operativ kostnad. Diagrammet finns med för jämförelse mot tidigare rapporter som använt detta nyckeltal.</a:t>
            </a:r>
            <a:endParaRPr lang="sv-SE" sz="1600" dirty="0">
              <a:solidFill>
                <a:schemeClr val="tx2"/>
              </a:solidFill>
            </a:endParaRPr>
          </a:p>
          <a:p>
            <a:pPr eaLnBrk="1" hangingPunct="1">
              <a:spcAft>
                <a:spcPts val="300"/>
              </a:spcAft>
            </a:pPr>
            <a:endParaRPr lang="sv-SE" sz="1600" dirty="0">
              <a:solidFill>
                <a:schemeClr val="tx2"/>
              </a:solidFill>
            </a:endParaRPr>
          </a:p>
          <a:p>
            <a:pPr eaLnBrk="1" hangingPunct="1">
              <a:spcAft>
                <a:spcPts val="300"/>
              </a:spcAft>
            </a:pPr>
            <a:endParaRPr lang="sv-SE" sz="1600" dirty="0">
              <a:solidFill>
                <a:schemeClr val="tx2"/>
              </a:solidFill>
            </a:endParaRPr>
          </a:p>
          <a:p>
            <a:pPr eaLnBrk="1" hangingPunct="1"/>
            <a:endParaRPr lang="sv-SE" sz="1600" dirty="0">
              <a:solidFill>
                <a:srgbClr val="002060"/>
              </a:solidFill>
            </a:endParaRPr>
          </a:p>
        </p:txBody>
      </p:sp>
      <p:grpSp>
        <p:nvGrpSpPr>
          <p:cNvPr id="13" name="Group 12"/>
          <p:cNvGrpSpPr/>
          <p:nvPr/>
        </p:nvGrpSpPr>
        <p:grpSpPr>
          <a:xfrm>
            <a:off x="228599" y="1320592"/>
            <a:ext cx="9572626" cy="5823158"/>
            <a:chOff x="298132" y="1511092"/>
            <a:chExt cx="8934449" cy="5381625"/>
          </a:xfrm>
        </p:grpSpPr>
        <p:graphicFrame>
          <p:nvGraphicFramePr>
            <p:cNvPr id="7" name="Chart 6"/>
            <p:cNvGraphicFramePr>
              <a:graphicFrameLocks/>
            </p:cNvGraphicFramePr>
            <p:nvPr>
              <p:extLst>
                <p:ext uri="{D42A27DB-BD31-4B8C-83A1-F6EECF244321}">
                  <p14:modId xmlns:p14="http://schemas.microsoft.com/office/powerpoint/2010/main" val="2049552161"/>
                </p:ext>
              </p:extLst>
            </p:nvPr>
          </p:nvGraphicFramePr>
          <p:xfrm>
            <a:off x="298132" y="1511092"/>
            <a:ext cx="8934449" cy="5381625"/>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Box 11"/>
            <p:cNvSpPr txBox="1"/>
            <p:nvPr/>
          </p:nvSpPr>
          <p:spPr>
            <a:xfrm>
              <a:off x="451862" y="1568760"/>
              <a:ext cx="4241482" cy="523220"/>
            </a:xfrm>
            <a:prstGeom prst="rect">
              <a:avLst/>
            </a:prstGeom>
            <a:noFill/>
          </p:spPr>
          <p:txBody>
            <a:bodyPr wrap="square" rtlCol="0">
              <a:spAutoFit/>
            </a:bodyPr>
            <a:lstStyle/>
            <a:p>
              <a:r>
                <a:rPr lang="el-GR" sz="1400" dirty="0">
                  <a:solidFill>
                    <a:schemeClr val="accent2"/>
                  </a:solidFill>
                </a:rPr>
                <a:t>Δ</a:t>
              </a:r>
              <a:r>
                <a:rPr lang="sv-SE" sz="1400" dirty="0">
                  <a:solidFill>
                    <a:schemeClr val="accent2"/>
                  </a:solidFill>
                </a:rPr>
                <a:t> Andel av Operativ Kostnad </a:t>
              </a:r>
            </a:p>
            <a:p>
              <a:endParaRPr lang="sv-SE" sz="1400" dirty="0"/>
            </a:p>
          </p:txBody>
        </p:sp>
      </p:grpSp>
    </p:spTree>
    <p:extLst>
      <p:ext uri="{BB962C8B-B14F-4D97-AF65-F5344CB8AC3E}">
        <p14:creationId xmlns:p14="http://schemas.microsoft.com/office/powerpoint/2010/main" val="16409728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1"/>
          <p:cNvSpPr>
            <a:spLocks noGrp="1"/>
          </p:cNvSpPr>
          <p:nvPr>
            <p:ph type="sldNum" sz="quarter" idx="4294967295"/>
          </p:nvPr>
        </p:nvSpPr>
        <p:spPr bwMode="auto">
          <a:xfrm>
            <a:off x="457199" y="7429501"/>
            <a:ext cx="407773" cy="14519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fld id="{8BDCF008-6EAF-4283-A15D-E228DA7E1D0B}" type="slidenum">
              <a:rPr lang="en-US" sz="1000" smtClean="0">
                <a:solidFill>
                  <a:schemeClr val="tx2"/>
                </a:solidFill>
              </a:rPr>
              <a:pPr eaLnBrk="1" hangingPunct="1"/>
              <a:t>13</a:t>
            </a:fld>
            <a:endParaRPr lang="en-US" sz="1000" dirty="0" smtClean="0">
              <a:solidFill>
                <a:schemeClr val="tx2"/>
              </a:solidFill>
            </a:endParaRPr>
          </a:p>
        </p:txBody>
      </p:sp>
      <p:sp>
        <p:nvSpPr>
          <p:cNvPr id="24579" name="Footer Placeholder 2"/>
          <p:cNvSpPr>
            <a:spLocks noGrp="1"/>
          </p:cNvSpPr>
          <p:nvPr>
            <p:ph type="ftr" sz="quarter" idx="4294967295"/>
          </p:nvPr>
        </p:nvSpPr>
        <p:spPr bwMode="auto">
          <a:xfrm>
            <a:off x="849313" y="7429500"/>
            <a:ext cx="4749800" cy="163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r>
              <a:rPr lang="sv-SE" sz="1000" smtClean="0">
                <a:solidFill>
                  <a:schemeClr val="tx2"/>
                </a:solidFill>
              </a:rPr>
              <a:t>Stockholm Stadshus - Rapportering av den operativa effektiviteten</a:t>
            </a:r>
            <a:endParaRPr lang="en-US" sz="1000" dirty="0" smtClean="0">
              <a:solidFill>
                <a:schemeClr val="tx2"/>
              </a:solidFill>
            </a:endParaRPr>
          </a:p>
        </p:txBody>
      </p:sp>
      <p:sp>
        <p:nvSpPr>
          <p:cNvPr id="24580" name="Title 3"/>
          <p:cNvSpPr>
            <a:spLocks noGrp="1"/>
          </p:cNvSpPr>
          <p:nvPr>
            <p:ph type="title"/>
          </p:nvPr>
        </p:nvSpPr>
        <p:spPr/>
        <p:txBody>
          <a:bodyPr/>
          <a:lstStyle/>
          <a:p>
            <a:pPr eaLnBrk="1" hangingPunct="1"/>
            <a:r>
              <a:rPr lang="sv-SE" sz="2000" dirty="0">
                <a:solidFill>
                  <a:srgbClr val="002060"/>
                </a:solidFill>
                <a:ea typeface="+mn-ea"/>
                <a:cs typeface="Arial" pitchFamily="34" charset="0"/>
              </a:rPr>
              <a:t>4. Förklaring till rapportdetaljer</a:t>
            </a:r>
          </a:p>
        </p:txBody>
      </p:sp>
      <p:sp>
        <p:nvSpPr>
          <p:cNvPr id="5" name="Content Placeholder 2"/>
          <p:cNvSpPr>
            <a:spLocks noGrp="1"/>
          </p:cNvSpPr>
          <p:nvPr>
            <p:ph sz="quarter" idx="12"/>
          </p:nvPr>
        </p:nvSpPr>
        <p:spPr>
          <a:xfrm>
            <a:off x="361950" y="850900"/>
            <a:ext cx="9328150" cy="6426200"/>
          </a:xfrm>
        </p:spPr>
        <p:txBody>
          <a:bodyPr>
            <a:normAutofit lnSpcReduction="10000"/>
          </a:bodyPr>
          <a:lstStyle/>
          <a:p>
            <a:pPr marL="0" indent="0" eaLnBrk="1" hangingPunct="1">
              <a:buFont typeface="Arial" charset="0"/>
              <a:buNone/>
              <a:defRPr/>
            </a:pPr>
            <a:r>
              <a:rPr lang="sv-SE" sz="1600" b="1" dirty="0" smtClean="0"/>
              <a:t>Huvuddiagram (centrerat)</a:t>
            </a:r>
          </a:p>
          <a:p>
            <a:pPr marL="0" indent="0" eaLnBrk="1" hangingPunct="1">
              <a:buFont typeface="Arial" charset="0"/>
              <a:buNone/>
              <a:defRPr/>
            </a:pPr>
            <a:r>
              <a:rPr lang="sv-SE" sz="1600" i="1" dirty="0" smtClean="0"/>
              <a:t>Syftet med diagrammet är att läsaren ska kunna skapa sig en snabb överblick över hur bolaget har arbetat med minska sina administrativa- och indirekta produktionskostnader.</a:t>
            </a:r>
          </a:p>
          <a:p>
            <a:pPr marL="0" indent="0" eaLnBrk="1" hangingPunct="1">
              <a:buFont typeface="Arial" charset="0"/>
              <a:buNone/>
              <a:defRPr/>
            </a:pPr>
            <a:endParaRPr lang="sv-SE" sz="1600" i="1" dirty="0"/>
          </a:p>
          <a:p>
            <a:pPr marL="0" indent="0" eaLnBrk="1" hangingPunct="1">
              <a:buFont typeface="Arial" charset="0"/>
              <a:buNone/>
              <a:defRPr/>
            </a:pPr>
            <a:r>
              <a:rPr lang="sv-SE" sz="1600" dirty="0" smtClean="0"/>
              <a:t>I denna figur visas de administrativa- och indirekta kostnaderna i två olika grafer, en där nämnda kostnader visas i relation till bolagets intäkter och en där utveckling av kostnaderna i absoluta tal redovisas.</a:t>
            </a:r>
            <a:endParaRPr lang="sv-SE" sz="1600" dirty="0"/>
          </a:p>
          <a:p>
            <a:pPr eaLnBrk="1" hangingPunct="1">
              <a:defRPr/>
            </a:pPr>
            <a:endParaRPr lang="sv-SE" sz="1900" dirty="0"/>
          </a:p>
          <a:p>
            <a:pPr marL="0" indent="0" eaLnBrk="1" hangingPunct="1">
              <a:buFont typeface="Arial" charset="0"/>
              <a:buNone/>
              <a:defRPr/>
            </a:pPr>
            <a:r>
              <a:rPr lang="sv-SE" sz="1600" b="1" dirty="0" smtClean="0"/>
              <a:t>Övre del-diagram</a:t>
            </a:r>
          </a:p>
          <a:p>
            <a:pPr marL="0" indent="0" eaLnBrk="1" hangingPunct="1">
              <a:buFont typeface="Arial" charset="0"/>
              <a:buNone/>
              <a:defRPr/>
            </a:pPr>
            <a:r>
              <a:rPr lang="sv-SE" sz="1600" i="1" dirty="0" smtClean="0"/>
              <a:t>Syftet med diagrammet är att läsaren ska kunna skilja på utvecklingen för de administrativa kostnaderna och de indirekta produktionskostnaderna.</a:t>
            </a:r>
          </a:p>
          <a:p>
            <a:pPr marL="0" indent="0" eaLnBrk="1" hangingPunct="1">
              <a:buFont typeface="Arial" charset="0"/>
              <a:buNone/>
              <a:defRPr/>
            </a:pPr>
            <a:endParaRPr lang="sv-SE" sz="1600" i="1" dirty="0"/>
          </a:p>
          <a:p>
            <a:pPr marL="0" indent="0" eaLnBrk="1" hangingPunct="1">
              <a:buFont typeface="Arial" charset="0"/>
              <a:buNone/>
              <a:defRPr/>
            </a:pPr>
            <a:r>
              <a:rPr lang="sv-SE" sz="1600" dirty="0" smtClean="0"/>
              <a:t>Denna figur är en uppdelning av de administrativa- och indirekta kostnaderna i relation till intäkterna. Här redovisas tre grafer:	</a:t>
            </a:r>
          </a:p>
          <a:p>
            <a:pPr eaLnBrk="1" hangingPunct="1">
              <a:defRPr/>
            </a:pPr>
            <a:r>
              <a:rPr lang="sv-SE" sz="1600" dirty="0" smtClean="0"/>
              <a:t>Administrativa- och indirekta kostnader i relation till intäkter (samma graf som i huvuddiagram)</a:t>
            </a:r>
          </a:p>
          <a:p>
            <a:pPr eaLnBrk="1" hangingPunct="1">
              <a:defRPr/>
            </a:pPr>
            <a:r>
              <a:rPr lang="sv-SE" sz="1600" dirty="0" smtClean="0"/>
              <a:t>Administrativa kostnader i relation till intäkter </a:t>
            </a:r>
          </a:p>
          <a:p>
            <a:pPr eaLnBrk="1" hangingPunct="1">
              <a:defRPr/>
            </a:pPr>
            <a:r>
              <a:rPr lang="sv-SE" sz="1600" dirty="0" smtClean="0"/>
              <a:t>Indirekta produktionskostnader i relation till intäkter</a:t>
            </a:r>
            <a:endParaRPr lang="sv-SE" sz="1600" dirty="0"/>
          </a:p>
          <a:p>
            <a:pPr eaLnBrk="1" hangingPunct="1">
              <a:defRPr/>
            </a:pPr>
            <a:endParaRPr lang="sv-SE" sz="1900" dirty="0"/>
          </a:p>
          <a:p>
            <a:pPr marL="0" indent="0" eaLnBrk="1" hangingPunct="1">
              <a:buFont typeface="Arial" charset="0"/>
              <a:buNone/>
              <a:defRPr/>
            </a:pPr>
            <a:r>
              <a:rPr lang="sv-SE" sz="1600" b="1" dirty="0" smtClean="0"/>
              <a:t>Nedre del-diagram</a:t>
            </a:r>
          </a:p>
          <a:p>
            <a:pPr marL="0" indent="0" eaLnBrk="1" hangingPunct="1">
              <a:buFont typeface="Arial" charset="0"/>
              <a:buNone/>
              <a:defRPr/>
            </a:pPr>
            <a:r>
              <a:rPr lang="sv-SE" sz="1600" i="1" dirty="0" smtClean="0"/>
              <a:t>Syftet med diagrammet är att läsaren ska kunna utläsa hur kostnaderna generellt utvecklats i bolaget.</a:t>
            </a:r>
            <a:endParaRPr lang="sv-SE" sz="1600" i="1" dirty="0"/>
          </a:p>
          <a:p>
            <a:pPr marL="0" indent="0" eaLnBrk="1" hangingPunct="1">
              <a:buFont typeface="Arial" charset="0"/>
              <a:buNone/>
              <a:defRPr/>
            </a:pPr>
            <a:endParaRPr lang="sv-SE" sz="1600" b="1" dirty="0"/>
          </a:p>
          <a:p>
            <a:pPr marL="0" indent="0" eaLnBrk="1" hangingPunct="1">
              <a:buFont typeface="Arial" charset="0"/>
              <a:buNone/>
              <a:defRPr/>
            </a:pPr>
            <a:r>
              <a:rPr lang="sv-SE" sz="1600" dirty="0" smtClean="0"/>
              <a:t>Figuren visar de administrativa- och indirekta produktionskostnaderna i absoluta tal tillsammans med de totala operativa kostnaderna i absoluta tal.</a:t>
            </a:r>
            <a:endParaRPr lang="sv-SE" sz="1600" dirty="0"/>
          </a:p>
          <a:p>
            <a:pPr marL="0" indent="0">
              <a:buFont typeface="Arial" charset="0"/>
              <a:buNone/>
              <a:defRPr/>
            </a:pPr>
            <a:endParaRPr lang="sv-SE" dirty="0"/>
          </a:p>
        </p:txBody>
      </p:sp>
    </p:spTree>
    <p:extLst>
      <p:ext uri="{BB962C8B-B14F-4D97-AF65-F5344CB8AC3E}">
        <p14:creationId xmlns:p14="http://schemas.microsoft.com/office/powerpoint/2010/main" val="5896431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1"/>
          <p:cNvSpPr>
            <a:spLocks noGrp="1"/>
          </p:cNvSpPr>
          <p:nvPr>
            <p:ph type="sldNum" sz="quarter" idx="4294967295"/>
          </p:nvPr>
        </p:nvSpPr>
        <p:spPr bwMode="auto">
          <a:xfrm>
            <a:off x="457200" y="7429500"/>
            <a:ext cx="395416" cy="1822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fld id="{010A280F-D1D2-4B3B-9E85-FCDECF70CA76}" type="slidenum">
              <a:rPr lang="en-US" sz="1000" smtClean="0">
                <a:solidFill>
                  <a:schemeClr val="tx2"/>
                </a:solidFill>
              </a:rPr>
              <a:pPr eaLnBrk="1" hangingPunct="1"/>
              <a:t>14</a:t>
            </a:fld>
            <a:endParaRPr lang="en-US" sz="1000" smtClean="0">
              <a:solidFill>
                <a:schemeClr val="tx2"/>
              </a:solidFill>
            </a:endParaRPr>
          </a:p>
        </p:txBody>
      </p:sp>
      <p:sp>
        <p:nvSpPr>
          <p:cNvPr id="22531" name="Footer Placeholder 2"/>
          <p:cNvSpPr>
            <a:spLocks noGrp="1"/>
          </p:cNvSpPr>
          <p:nvPr>
            <p:ph type="ftr" sz="quarter" idx="4294967295"/>
          </p:nvPr>
        </p:nvSpPr>
        <p:spPr bwMode="auto">
          <a:xfrm>
            <a:off x="849313" y="7429500"/>
            <a:ext cx="4749800" cy="163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r>
              <a:rPr lang="sv-SE" sz="1000" smtClean="0">
                <a:solidFill>
                  <a:schemeClr val="tx2"/>
                </a:solidFill>
              </a:rPr>
              <a:t>Stockholm Stadshus - Rapportering av den operativa effektiviteten</a:t>
            </a:r>
            <a:endParaRPr lang="en-US" sz="1000" smtClean="0">
              <a:solidFill>
                <a:schemeClr val="tx2"/>
              </a:solidFill>
            </a:endParaRPr>
          </a:p>
        </p:txBody>
      </p:sp>
      <p:sp>
        <p:nvSpPr>
          <p:cNvPr id="4" name="Title 3"/>
          <p:cNvSpPr>
            <a:spLocks noGrp="1"/>
          </p:cNvSpPr>
          <p:nvPr>
            <p:ph type="title"/>
          </p:nvPr>
        </p:nvSpPr>
        <p:spPr/>
        <p:txBody>
          <a:bodyPr/>
          <a:lstStyle/>
          <a:p>
            <a:pPr eaLnBrk="1" hangingPunct="1">
              <a:defRPr/>
            </a:pPr>
            <a:r>
              <a:rPr lang="sv-SE" sz="2000" dirty="0">
                <a:solidFill>
                  <a:srgbClr val="002060"/>
                </a:solidFill>
                <a:ea typeface="+mn-ea"/>
                <a:cs typeface="Arial" pitchFamily="34" charset="0"/>
              </a:rPr>
              <a:t>4</a:t>
            </a:r>
            <a:r>
              <a:rPr lang="sv-SE" sz="2000" dirty="0" smtClean="0">
                <a:solidFill>
                  <a:srgbClr val="002060"/>
                </a:solidFill>
                <a:ea typeface="+mn-ea"/>
                <a:cs typeface="Arial" pitchFamily="34" charset="0"/>
              </a:rPr>
              <a:t>. Bolagsspecifikationer					</a:t>
            </a:r>
            <a:endParaRPr lang="sv-SE" sz="2000" dirty="0" smtClean="0">
              <a:solidFill>
                <a:srgbClr val="92D400"/>
              </a:solidFill>
              <a:ea typeface="+mn-ea"/>
              <a:cs typeface="Arial" pitchFamily="34" charset="0"/>
            </a:endParaRPr>
          </a:p>
        </p:txBody>
      </p:sp>
      <p:sp>
        <p:nvSpPr>
          <p:cNvPr id="6" name="TextBox 5"/>
          <p:cNvSpPr txBox="1"/>
          <p:nvPr/>
        </p:nvSpPr>
        <p:spPr>
          <a:xfrm>
            <a:off x="371475" y="875531"/>
            <a:ext cx="9356725" cy="2331407"/>
          </a:xfrm>
          <a:prstGeom prst="rect">
            <a:avLst/>
          </a:prstGeom>
          <a:noFill/>
          <a:ln>
            <a:noFill/>
          </a:ln>
        </p:spPr>
        <p:txBody>
          <a:bodyPr>
            <a:spAutoFit/>
          </a:bodyPr>
          <a:lstStyle/>
          <a:p>
            <a:pPr defTabSz="1019175">
              <a:spcAft>
                <a:spcPts val="300"/>
              </a:spcAft>
              <a:defRPr/>
            </a:pPr>
            <a:r>
              <a:rPr lang="sv-SE" sz="1600" dirty="0">
                <a:solidFill>
                  <a:schemeClr val="tx2"/>
                </a:solidFill>
              </a:rPr>
              <a:t>7</a:t>
            </a:r>
            <a:r>
              <a:rPr lang="sv-SE" sz="1600" dirty="0" smtClean="0">
                <a:solidFill>
                  <a:schemeClr val="tx2"/>
                </a:solidFill>
                <a:latin typeface="Arial" pitchFamily="34" charset="0"/>
                <a:cs typeface="Arial" pitchFamily="34" charset="0"/>
              </a:rPr>
              <a:t> </a:t>
            </a:r>
            <a:r>
              <a:rPr lang="sv-SE" sz="1600" dirty="0">
                <a:solidFill>
                  <a:schemeClr val="tx2"/>
                </a:solidFill>
                <a:latin typeface="Arial" pitchFamily="34" charset="0"/>
                <a:cs typeface="Arial" pitchFamily="34" charset="0"/>
              </a:rPr>
              <a:t>bolag har nyckeltal som visar på </a:t>
            </a:r>
            <a:r>
              <a:rPr lang="sv-SE" sz="1600" b="1" dirty="0">
                <a:solidFill>
                  <a:schemeClr val="tx2"/>
                </a:solidFill>
                <a:latin typeface="Arial" pitchFamily="34" charset="0"/>
                <a:cs typeface="Arial" pitchFamily="34" charset="0"/>
              </a:rPr>
              <a:t>minskade administrativa- och indirekta </a:t>
            </a:r>
            <a:r>
              <a:rPr lang="sv-SE" sz="1600" b="1" dirty="0" smtClean="0">
                <a:solidFill>
                  <a:schemeClr val="tx2"/>
                </a:solidFill>
                <a:latin typeface="Arial" pitchFamily="34" charset="0"/>
                <a:cs typeface="Arial" pitchFamily="34" charset="0"/>
              </a:rPr>
              <a:t>produktionskostnader</a:t>
            </a:r>
            <a:r>
              <a:rPr lang="sv-SE" sz="1600" dirty="0" smtClean="0">
                <a:solidFill>
                  <a:schemeClr val="tx2"/>
                </a:solidFill>
                <a:latin typeface="Arial" pitchFamily="34" charset="0"/>
                <a:cs typeface="Arial" pitchFamily="34" charset="0"/>
              </a:rPr>
              <a:t>:</a:t>
            </a:r>
            <a:endParaRPr lang="sv-SE" sz="1600" dirty="0">
              <a:solidFill>
                <a:schemeClr val="tx2"/>
              </a:solidFill>
              <a:latin typeface="Arial" pitchFamily="34" charset="0"/>
              <a:cs typeface="Arial" pitchFamily="34" charset="0"/>
            </a:endParaRPr>
          </a:p>
          <a:p>
            <a:pPr marL="185738" indent="-185738" defTabSz="1019175">
              <a:spcAft>
                <a:spcPts val="300"/>
              </a:spcAft>
              <a:buFont typeface="Arial" pitchFamily="34" charset="0"/>
              <a:buChar char="•"/>
              <a:defRPr/>
            </a:pPr>
            <a:r>
              <a:rPr lang="sv-SE" sz="1600" dirty="0" smtClean="0">
                <a:solidFill>
                  <a:schemeClr val="tx2"/>
                </a:solidFill>
                <a:latin typeface="Arial" pitchFamily="34" charset="0"/>
                <a:cs typeface="Arial" pitchFamily="34" charset="0"/>
              </a:rPr>
              <a:t>Svenska Bostäder</a:t>
            </a:r>
          </a:p>
          <a:p>
            <a:pPr marL="185738" indent="-185738" defTabSz="1019175">
              <a:spcAft>
                <a:spcPts val="300"/>
              </a:spcAft>
              <a:buFont typeface="Arial" pitchFamily="34" charset="0"/>
              <a:buChar char="•"/>
              <a:defRPr/>
            </a:pPr>
            <a:r>
              <a:rPr lang="sv-SE" sz="1600" dirty="0" err="1" smtClean="0">
                <a:solidFill>
                  <a:schemeClr val="tx2"/>
                </a:solidFill>
              </a:rPr>
              <a:t>Micasa</a:t>
            </a:r>
            <a:r>
              <a:rPr lang="sv-SE" sz="1600" dirty="0" smtClean="0">
                <a:solidFill>
                  <a:schemeClr val="tx2"/>
                </a:solidFill>
              </a:rPr>
              <a:t> Fastigheter</a:t>
            </a:r>
          </a:p>
          <a:p>
            <a:pPr marL="185738" indent="-185738" defTabSz="1019175">
              <a:spcAft>
                <a:spcPts val="300"/>
              </a:spcAft>
              <a:buFont typeface="Arial" pitchFamily="34" charset="0"/>
              <a:buChar char="•"/>
              <a:defRPr/>
            </a:pPr>
            <a:r>
              <a:rPr lang="sv-SE" sz="1600" dirty="0" smtClean="0">
                <a:solidFill>
                  <a:schemeClr val="tx2"/>
                </a:solidFill>
                <a:latin typeface="Arial" pitchFamily="34" charset="0"/>
                <a:cs typeface="Arial" pitchFamily="34" charset="0"/>
              </a:rPr>
              <a:t>S:t Erik Markutveckling</a:t>
            </a:r>
          </a:p>
          <a:p>
            <a:pPr marL="185738" indent="-185738" defTabSz="1019175">
              <a:spcAft>
                <a:spcPts val="300"/>
              </a:spcAft>
              <a:buFont typeface="Arial" pitchFamily="34" charset="0"/>
              <a:buChar char="•"/>
              <a:defRPr/>
            </a:pPr>
            <a:r>
              <a:rPr lang="sv-SE" sz="1600" dirty="0" smtClean="0">
                <a:solidFill>
                  <a:schemeClr val="tx2"/>
                </a:solidFill>
              </a:rPr>
              <a:t>Stockholms Hamnar</a:t>
            </a:r>
            <a:endParaRPr lang="sv-SE" sz="1600" dirty="0">
              <a:solidFill>
                <a:schemeClr val="tx2"/>
              </a:solidFill>
              <a:latin typeface="Arial" pitchFamily="34" charset="0"/>
              <a:cs typeface="Arial" pitchFamily="34" charset="0"/>
            </a:endParaRPr>
          </a:p>
          <a:p>
            <a:pPr marL="185738" indent="-185738" defTabSz="1019175">
              <a:spcAft>
                <a:spcPts val="300"/>
              </a:spcAft>
              <a:buFont typeface="Arial" pitchFamily="34" charset="0"/>
              <a:buChar char="•"/>
              <a:defRPr/>
            </a:pPr>
            <a:r>
              <a:rPr lang="sv-SE" sz="1600" dirty="0" smtClean="0">
                <a:solidFill>
                  <a:schemeClr val="tx2"/>
                </a:solidFill>
                <a:latin typeface="Arial" pitchFamily="34" charset="0"/>
                <a:cs typeface="Arial" pitchFamily="34" charset="0"/>
              </a:rPr>
              <a:t>USK</a:t>
            </a:r>
          </a:p>
          <a:p>
            <a:pPr marL="185738" indent="-185738" defTabSz="1019175">
              <a:spcAft>
                <a:spcPts val="300"/>
              </a:spcAft>
              <a:buFont typeface="Arial" pitchFamily="34" charset="0"/>
              <a:buChar char="•"/>
              <a:defRPr/>
            </a:pPr>
            <a:r>
              <a:rPr lang="sv-SE" sz="1600" dirty="0" smtClean="0">
                <a:solidFill>
                  <a:schemeClr val="tx2"/>
                </a:solidFill>
              </a:rPr>
              <a:t>Stockholm Business Region</a:t>
            </a:r>
          </a:p>
          <a:p>
            <a:pPr marL="185738" indent="-185738" defTabSz="1019175">
              <a:spcAft>
                <a:spcPts val="300"/>
              </a:spcAft>
              <a:buFont typeface="Arial" pitchFamily="34" charset="0"/>
              <a:buChar char="•"/>
              <a:defRPr/>
            </a:pPr>
            <a:r>
              <a:rPr lang="sv-SE" sz="1600" dirty="0" smtClean="0">
                <a:solidFill>
                  <a:schemeClr val="tx2"/>
                </a:solidFill>
                <a:latin typeface="Arial" pitchFamily="34" charset="0"/>
                <a:cs typeface="Arial" pitchFamily="34" charset="0"/>
              </a:rPr>
              <a:t>S:t Erik Livförsäkring (Endast ett redovisat nyckeltal)</a:t>
            </a:r>
            <a:endParaRPr lang="sv-SE" sz="1600" dirty="0">
              <a:solidFill>
                <a:schemeClr val="tx2"/>
              </a:solidFill>
              <a:latin typeface="Arial" pitchFamily="34" charset="0"/>
              <a:cs typeface="Arial" pitchFamily="34" charset="0"/>
            </a:endParaRPr>
          </a:p>
        </p:txBody>
      </p:sp>
      <p:grpSp>
        <p:nvGrpSpPr>
          <p:cNvPr id="22534" name="Group 8"/>
          <p:cNvGrpSpPr>
            <a:grpSpLocks/>
          </p:cNvGrpSpPr>
          <p:nvPr/>
        </p:nvGrpSpPr>
        <p:grpSpPr bwMode="auto">
          <a:xfrm>
            <a:off x="6680200" y="1547448"/>
            <a:ext cx="889000" cy="889000"/>
            <a:chOff x="6616702" y="1955802"/>
            <a:chExt cx="888997" cy="888997"/>
          </a:xfrm>
        </p:grpSpPr>
        <p:sp>
          <p:nvSpPr>
            <p:cNvPr id="7" name="Oval 6"/>
            <p:cNvSpPr>
              <a:spLocks noChangeAspect="1"/>
            </p:cNvSpPr>
            <p:nvPr/>
          </p:nvSpPr>
          <p:spPr>
            <a:xfrm>
              <a:off x="6616702" y="1955802"/>
              <a:ext cx="888997" cy="888997"/>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8" name="Down Arrow 7"/>
            <p:cNvSpPr/>
            <p:nvPr/>
          </p:nvSpPr>
          <p:spPr>
            <a:xfrm rot="18050567">
              <a:off x="6881884" y="2087104"/>
              <a:ext cx="422363" cy="645336"/>
            </a:xfrm>
            <a:prstGeom prst="downArrow">
              <a:avLst/>
            </a:prstGeom>
            <a:solidFill>
              <a:srgbClr val="3C8A2E"/>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grpSp>
      <p:sp>
        <p:nvSpPr>
          <p:cNvPr id="11" name="TextBox 10"/>
          <p:cNvSpPr txBox="1"/>
          <p:nvPr/>
        </p:nvSpPr>
        <p:spPr>
          <a:xfrm>
            <a:off x="409575" y="3418430"/>
            <a:ext cx="9382125" cy="1477328"/>
          </a:xfrm>
          <a:prstGeom prst="rect">
            <a:avLst/>
          </a:prstGeom>
          <a:noFill/>
          <a:ln>
            <a:noFill/>
          </a:ln>
        </p:spPr>
        <p:txBody>
          <a:bodyPr>
            <a:spAutoFit/>
          </a:bodyPr>
          <a:lstStyle/>
          <a:p>
            <a:pPr defTabSz="1019175">
              <a:spcAft>
                <a:spcPts val="300"/>
              </a:spcAft>
              <a:defRPr/>
            </a:pPr>
            <a:r>
              <a:rPr lang="sv-SE" sz="1600" dirty="0">
                <a:solidFill>
                  <a:schemeClr val="tx2"/>
                </a:solidFill>
                <a:latin typeface="Arial" pitchFamily="34" charset="0"/>
                <a:cs typeface="Arial" pitchFamily="34" charset="0"/>
              </a:rPr>
              <a:t>4 bolag har nyckeltal som visar på </a:t>
            </a:r>
            <a:r>
              <a:rPr lang="sv-SE" sz="1600" b="1" dirty="0">
                <a:solidFill>
                  <a:schemeClr val="tx2"/>
                </a:solidFill>
                <a:latin typeface="Arial" pitchFamily="34" charset="0"/>
                <a:cs typeface="Arial" pitchFamily="34" charset="0"/>
              </a:rPr>
              <a:t>ökade administrativa- och indirekta </a:t>
            </a:r>
            <a:r>
              <a:rPr lang="sv-SE" sz="1600" b="1" dirty="0" smtClean="0">
                <a:solidFill>
                  <a:schemeClr val="tx2"/>
                </a:solidFill>
                <a:latin typeface="Arial" pitchFamily="34" charset="0"/>
                <a:cs typeface="Arial" pitchFamily="34" charset="0"/>
              </a:rPr>
              <a:t>produktionskostnader:</a:t>
            </a:r>
            <a:endParaRPr lang="sv-SE" sz="1600" dirty="0" smtClean="0">
              <a:solidFill>
                <a:schemeClr val="tx2"/>
              </a:solidFill>
              <a:latin typeface="Arial" pitchFamily="34" charset="0"/>
              <a:cs typeface="Arial" pitchFamily="34" charset="0"/>
            </a:endParaRPr>
          </a:p>
          <a:p>
            <a:pPr marL="185738" indent="-185738" defTabSz="1019175">
              <a:spcAft>
                <a:spcPts val="300"/>
              </a:spcAft>
              <a:buFont typeface="Arial" pitchFamily="34" charset="0"/>
              <a:buChar char="•"/>
              <a:defRPr/>
            </a:pPr>
            <a:r>
              <a:rPr lang="sv-SE" sz="1600" dirty="0" err="1" smtClean="0">
                <a:solidFill>
                  <a:schemeClr val="tx2"/>
                </a:solidFill>
                <a:latin typeface="Arial" pitchFamily="34" charset="0"/>
                <a:cs typeface="Arial" pitchFamily="34" charset="0"/>
              </a:rPr>
              <a:t>Stockholmshem</a:t>
            </a:r>
            <a:endParaRPr lang="sv-SE" sz="1600" dirty="0" smtClean="0">
              <a:solidFill>
                <a:schemeClr val="tx2"/>
              </a:solidFill>
              <a:latin typeface="Arial" pitchFamily="34" charset="0"/>
              <a:cs typeface="Arial" pitchFamily="34" charset="0"/>
            </a:endParaRPr>
          </a:p>
          <a:p>
            <a:pPr marL="185738" indent="-185738" defTabSz="1019175">
              <a:spcAft>
                <a:spcPts val="300"/>
              </a:spcAft>
              <a:buFont typeface="Arial" pitchFamily="34" charset="0"/>
              <a:buChar char="•"/>
              <a:defRPr/>
            </a:pPr>
            <a:r>
              <a:rPr lang="sv-SE" sz="1600" dirty="0" smtClean="0">
                <a:solidFill>
                  <a:schemeClr val="tx2"/>
                </a:solidFill>
              </a:rPr>
              <a:t>Skolfastigheter (SISAB)</a:t>
            </a:r>
          </a:p>
          <a:p>
            <a:pPr marL="185738" indent="-185738" defTabSz="1019175">
              <a:spcAft>
                <a:spcPts val="300"/>
              </a:spcAft>
              <a:buFont typeface="Arial" pitchFamily="34" charset="0"/>
              <a:buChar char="•"/>
              <a:defRPr/>
            </a:pPr>
            <a:r>
              <a:rPr lang="sv-SE" sz="1600" dirty="0" smtClean="0">
                <a:solidFill>
                  <a:schemeClr val="tx2"/>
                </a:solidFill>
                <a:latin typeface="Arial" pitchFamily="34" charset="0"/>
                <a:cs typeface="Arial" pitchFamily="34" charset="0"/>
              </a:rPr>
              <a:t>Bostadsförmedlingen</a:t>
            </a:r>
          </a:p>
          <a:p>
            <a:pPr marL="185738" indent="-185738" defTabSz="1019175">
              <a:spcAft>
                <a:spcPts val="300"/>
              </a:spcAft>
              <a:buFont typeface="Arial" pitchFamily="34" charset="0"/>
              <a:buChar char="•"/>
              <a:defRPr/>
            </a:pPr>
            <a:r>
              <a:rPr lang="sv-SE" sz="1600" dirty="0" smtClean="0">
                <a:solidFill>
                  <a:schemeClr val="tx2"/>
                </a:solidFill>
              </a:rPr>
              <a:t>S:t Erik Försäkring</a:t>
            </a:r>
            <a:endParaRPr lang="sv-SE" sz="1600" dirty="0">
              <a:solidFill>
                <a:srgbClr val="002060"/>
              </a:solidFill>
              <a:latin typeface="Arial" pitchFamily="34" charset="0"/>
              <a:cs typeface="Arial" pitchFamily="34" charset="0"/>
            </a:endParaRPr>
          </a:p>
        </p:txBody>
      </p:sp>
      <p:grpSp>
        <p:nvGrpSpPr>
          <p:cNvPr id="22537" name="Group 16"/>
          <p:cNvGrpSpPr>
            <a:grpSpLocks/>
          </p:cNvGrpSpPr>
          <p:nvPr/>
        </p:nvGrpSpPr>
        <p:grpSpPr bwMode="auto">
          <a:xfrm>
            <a:off x="6731000" y="3953688"/>
            <a:ext cx="901700" cy="901700"/>
            <a:chOff x="6731002" y="5219906"/>
            <a:chExt cx="901698" cy="901698"/>
          </a:xfrm>
        </p:grpSpPr>
        <p:sp>
          <p:nvSpPr>
            <p:cNvPr id="15" name="Oval 14"/>
            <p:cNvSpPr>
              <a:spLocks noChangeAspect="1"/>
            </p:cNvSpPr>
            <p:nvPr/>
          </p:nvSpPr>
          <p:spPr>
            <a:xfrm>
              <a:off x="6731002" y="5219906"/>
              <a:ext cx="901698" cy="901698"/>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6" name="Down Arrow 15"/>
            <p:cNvSpPr/>
            <p:nvPr/>
          </p:nvSpPr>
          <p:spPr>
            <a:xfrm rot="14224922">
              <a:off x="6989692" y="5388282"/>
              <a:ext cx="399081" cy="549560"/>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grpSp>
      <p:sp>
        <p:nvSpPr>
          <p:cNvPr id="14" name="TextBox 13"/>
          <p:cNvSpPr txBox="1"/>
          <p:nvPr/>
        </p:nvSpPr>
        <p:spPr>
          <a:xfrm>
            <a:off x="409575" y="5325971"/>
            <a:ext cx="9518650" cy="2046714"/>
          </a:xfrm>
          <a:prstGeom prst="rect">
            <a:avLst/>
          </a:prstGeom>
          <a:noFill/>
          <a:ln>
            <a:noFill/>
          </a:ln>
        </p:spPr>
        <p:txBody>
          <a:bodyPr>
            <a:spAutoFit/>
          </a:bodyPr>
          <a:lstStyle/>
          <a:p>
            <a:pPr defTabSz="1019175">
              <a:spcAft>
                <a:spcPts val="300"/>
              </a:spcAft>
              <a:defRPr/>
            </a:pPr>
            <a:r>
              <a:rPr lang="sv-SE" sz="1600" dirty="0">
                <a:solidFill>
                  <a:schemeClr val="tx2"/>
                </a:solidFill>
              </a:rPr>
              <a:t>6</a:t>
            </a:r>
            <a:r>
              <a:rPr lang="sv-SE" sz="1600" dirty="0" smtClean="0">
                <a:solidFill>
                  <a:schemeClr val="tx2"/>
                </a:solidFill>
                <a:latin typeface="Arial" pitchFamily="34" charset="0"/>
                <a:cs typeface="Arial" pitchFamily="34" charset="0"/>
              </a:rPr>
              <a:t> </a:t>
            </a:r>
            <a:r>
              <a:rPr lang="sv-SE" sz="1600" dirty="0">
                <a:solidFill>
                  <a:schemeClr val="tx2"/>
                </a:solidFill>
                <a:latin typeface="Arial" pitchFamily="34" charset="0"/>
                <a:cs typeface="Arial" pitchFamily="34" charset="0"/>
              </a:rPr>
              <a:t>bolag har </a:t>
            </a:r>
            <a:r>
              <a:rPr lang="sv-SE" sz="1600" b="1" dirty="0">
                <a:solidFill>
                  <a:schemeClr val="tx2"/>
                </a:solidFill>
                <a:latin typeface="Arial" pitchFamily="34" charset="0"/>
                <a:cs typeface="Arial" pitchFamily="34" charset="0"/>
              </a:rPr>
              <a:t>nyckeltal som är </a:t>
            </a:r>
            <a:r>
              <a:rPr lang="sv-SE" sz="1600" b="1" dirty="0" smtClean="0">
                <a:solidFill>
                  <a:schemeClr val="tx2"/>
                </a:solidFill>
                <a:latin typeface="Arial" pitchFamily="34" charset="0"/>
                <a:cs typeface="Arial" pitchFamily="34" charset="0"/>
              </a:rPr>
              <a:t>motstridiga eller små förändringar i nyckeltal från föregående år</a:t>
            </a:r>
            <a:r>
              <a:rPr lang="sv-SE" sz="1600" dirty="0" smtClean="0">
                <a:solidFill>
                  <a:schemeClr val="tx2"/>
                </a:solidFill>
                <a:latin typeface="Arial" pitchFamily="34" charset="0"/>
                <a:cs typeface="Arial" pitchFamily="34" charset="0"/>
              </a:rPr>
              <a:t>:</a:t>
            </a:r>
            <a:endParaRPr lang="sv-SE" sz="1600" dirty="0">
              <a:solidFill>
                <a:schemeClr val="tx2"/>
              </a:solidFill>
              <a:latin typeface="Arial" pitchFamily="34" charset="0"/>
              <a:cs typeface="Arial" pitchFamily="34" charset="0"/>
            </a:endParaRPr>
          </a:p>
          <a:p>
            <a:pPr marL="185738" indent="-185738" defTabSz="1019175">
              <a:spcAft>
                <a:spcPts val="300"/>
              </a:spcAft>
              <a:buFont typeface="Arial" pitchFamily="34" charset="0"/>
              <a:buChar char="•"/>
              <a:defRPr/>
            </a:pPr>
            <a:r>
              <a:rPr lang="sv-SE" sz="1600" dirty="0" smtClean="0">
                <a:solidFill>
                  <a:schemeClr val="tx2"/>
                </a:solidFill>
                <a:latin typeface="Arial" pitchFamily="34" charset="0"/>
                <a:cs typeface="Arial" pitchFamily="34" charset="0"/>
              </a:rPr>
              <a:t>Familjebostäder</a:t>
            </a:r>
          </a:p>
          <a:p>
            <a:pPr marL="185738" indent="-185738" defTabSz="1019175">
              <a:spcAft>
                <a:spcPts val="300"/>
              </a:spcAft>
              <a:buFont typeface="Arial" pitchFamily="34" charset="0"/>
              <a:buChar char="•"/>
              <a:defRPr/>
            </a:pPr>
            <a:r>
              <a:rPr lang="sv-SE" sz="1600" dirty="0" smtClean="0">
                <a:solidFill>
                  <a:schemeClr val="tx2"/>
                </a:solidFill>
              </a:rPr>
              <a:t>SGA Fastigheter</a:t>
            </a:r>
          </a:p>
          <a:p>
            <a:pPr marL="185738" indent="-185738" defTabSz="1019175">
              <a:spcAft>
                <a:spcPts val="300"/>
              </a:spcAft>
              <a:buFont typeface="Arial" pitchFamily="34" charset="0"/>
              <a:buChar char="•"/>
              <a:defRPr/>
            </a:pPr>
            <a:r>
              <a:rPr lang="sv-SE" sz="1600" dirty="0" smtClean="0">
                <a:solidFill>
                  <a:schemeClr val="tx2"/>
                </a:solidFill>
                <a:latin typeface="Arial" pitchFamily="34" charset="0"/>
                <a:cs typeface="Arial" pitchFamily="34" charset="0"/>
              </a:rPr>
              <a:t>Stockholm Vatten</a:t>
            </a:r>
          </a:p>
          <a:p>
            <a:pPr marL="185738" indent="-185738" defTabSz="1019175">
              <a:spcAft>
                <a:spcPts val="300"/>
              </a:spcAft>
              <a:buFont typeface="Arial" pitchFamily="34" charset="0"/>
              <a:buChar char="•"/>
              <a:defRPr/>
            </a:pPr>
            <a:r>
              <a:rPr lang="sv-SE" sz="1600" dirty="0" err="1" smtClean="0">
                <a:solidFill>
                  <a:schemeClr val="tx2"/>
                </a:solidFill>
              </a:rPr>
              <a:t>Stokab</a:t>
            </a:r>
            <a:endParaRPr lang="sv-SE" sz="1600" dirty="0" smtClean="0">
              <a:solidFill>
                <a:schemeClr val="tx2"/>
              </a:solidFill>
            </a:endParaRPr>
          </a:p>
          <a:p>
            <a:pPr marL="185738" indent="-185738" defTabSz="1019175">
              <a:spcAft>
                <a:spcPts val="300"/>
              </a:spcAft>
              <a:buFont typeface="Arial" pitchFamily="34" charset="0"/>
              <a:buChar char="•"/>
              <a:defRPr/>
            </a:pPr>
            <a:r>
              <a:rPr lang="sv-SE" sz="1600" dirty="0" smtClean="0">
                <a:solidFill>
                  <a:schemeClr val="tx2"/>
                </a:solidFill>
                <a:latin typeface="Arial" pitchFamily="34" charset="0"/>
                <a:cs typeface="Arial" pitchFamily="34" charset="0"/>
              </a:rPr>
              <a:t>Stockholm Parkering</a:t>
            </a:r>
          </a:p>
          <a:p>
            <a:pPr marL="185738" indent="-185738" defTabSz="1019175">
              <a:spcAft>
                <a:spcPts val="300"/>
              </a:spcAft>
              <a:buFont typeface="Arial" pitchFamily="34" charset="0"/>
              <a:buChar char="•"/>
              <a:defRPr/>
            </a:pPr>
            <a:r>
              <a:rPr lang="sv-SE" sz="1600" dirty="0" smtClean="0">
                <a:solidFill>
                  <a:schemeClr val="tx2"/>
                </a:solidFill>
              </a:rPr>
              <a:t>Stadsteatern</a:t>
            </a:r>
            <a:endParaRPr lang="sv-SE" sz="1600" dirty="0">
              <a:solidFill>
                <a:srgbClr val="002060"/>
              </a:solidFill>
              <a:latin typeface="Arial" pitchFamily="34" charset="0"/>
              <a:cs typeface="Arial" pitchFamily="34" charset="0"/>
            </a:endParaRPr>
          </a:p>
        </p:txBody>
      </p:sp>
      <p:grpSp>
        <p:nvGrpSpPr>
          <p:cNvPr id="17" name="Group 6"/>
          <p:cNvGrpSpPr>
            <a:grpSpLocks/>
          </p:cNvGrpSpPr>
          <p:nvPr/>
        </p:nvGrpSpPr>
        <p:grpSpPr bwMode="auto">
          <a:xfrm>
            <a:off x="6806171" y="6121400"/>
            <a:ext cx="939800" cy="939800"/>
            <a:chOff x="6934202" y="5537202"/>
            <a:chExt cx="432000" cy="432000"/>
          </a:xfrm>
        </p:grpSpPr>
        <p:sp>
          <p:nvSpPr>
            <p:cNvPr id="18" name="Oval 17"/>
            <p:cNvSpPr>
              <a:spLocks noChangeAspect="1"/>
            </p:cNvSpPr>
            <p:nvPr/>
          </p:nvSpPr>
          <p:spPr>
            <a:xfrm>
              <a:off x="6934202" y="5537202"/>
              <a:ext cx="432000" cy="432000"/>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9" name="Down Arrow 18"/>
            <p:cNvSpPr/>
            <p:nvPr/>
          </p:nvSpPr>
          <p:spPr>
            <a:xfrm rot="16200000">
              <a:off x="7039152" y="5615558"/>
              <a:ext cx="220378" cy="264431"/>
            </a:xfrm>
            <a:prstGeom prst="downArrow">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grpSp>
      <p:cxnSp>
        <p:nvCxnSpPr>
          <p:cNvPr id="3" name="Straight Connector 2"/>
          <p:cNvCxnSpPr/>
          <p:nvPr/>
        </p:nvCxnSpPr>
        <p:spPr>
          <a:xfrm>
            <a:off x="409575" y="3379241"/>
            <a:ext cx="9216339" cy="0"/>
          </a:xfrm>
          <a:prstGeom prst="line">
            <a:avLst/>
          </a:prstGeom>
          <a:ln>
            <a:solidFill>
              <a:srgbClr val="92D4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475476" y="5292689"/>
            <a:ext cx="9216339" cy="0"/>
          </a:xfrm>
          <a:prstGeom prst="line">
            <a:avLst/>
          </a:prstGeom>
          <a:ln>
            <a:solidFill>
              <a:srgbClr val="92D4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71088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Chart 15"/>
          <p:cNvGraphicFramePr>
            <a:graphicFrameLocks/>
          </p:cNvGraphicFramePr>
          <p:nvPr>
            <p:extLst>
              <p:ext uri="{D42A27DB-BD31-4B8C-83A1-F6EECF244321}">
                <p14:modId xmlns:p14="http://schemas.microsoft.com/office/powerpoint/2010/main" val="404411013"/>
              </p:ext>
            </p:extLst>
          </p:nvPr>
        </p:nvGraphicFramePr>
        <p:xfrm>
          <a:off x="5484813" y="2681181"/>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8" name="Table 27"/>
          <p:cNvGraphicFramePr>
            <a:graphicFrameLocks noGrp="1"/>
          </p:cNvGraphicFramePr>
          <p:nvPr>
            <p:extLst>
              <p:ext uri="{D42A27DB-BD31-4B8C-83A1-F6EECF244321}">
                <p14:modId xmlns:p14="http://schemas.microsoft.com/office/powerpoint/2010/main" val="3932171229"/>
              </p:ext>
            </p:extLst>
          </p:nvPr>
        </p:nvGraphicFramePr>
        <p:xfrm>
          <a:off x="266700" y="4441825"/>
          <a:ext cx="5483224" cy="860425"/>
        </p:xfrm>
        <a:graphic>
          <a:graphicData uri="http://schemas.openxmlformats.org/drawingml/2006/table">
            <a:tbl>
              <a:tblPr/>
              <a:tblGrid>
                <a:gridCol w="1629596"/>
                <a:gridCol w="440707"/>
                <a:gridCol w="522700"/>
                <a:gridCol w="440707"/>
                <a:gridCol w="440707"/>
                <a:gridCol w="522700"/>
                <a:gridCol w="440707"/>
                <a:gridCol w="522700"/>
                <a:gridCol w="522700"/>
              </a:tblGrid>
              <a:tr h="162073">
                <a:tc>
                  <a:txBody>
                    <a:bodyPr/>
                    <a:lstStyle/>
                    <a:p>
                      <a:pPr algn="l" fontAlgn="b"/>
                      <a:r>
                        <a:rPr lang="sv-SE" sz="1000" b="0" i="0" u="none" strike="noStrike" dirty="0">
                          <a:solidFill>
                            <a:srgbClr val="000000"/>
                          </a:solidFill>
                          <a:latin typeface="Arial"/>
                        </a:rPr>
                        <a:t> </a:t>
                      </a:r>
                    </a:p>
                  </a:txBody>
                  <a:tcPr marL="9526" marR="9526" marT="9534" marB="0" anchor="b">
                    <a:lnL>
                      <a:noFill/>
                    </a:lnL>
                    <a:lnR>
                      <a:noFill/>
                    </a:lnR>
                    <a:lnT>
                      <a:noFill/>
                    </a:lnT>
                    <a:lnB>
                      <a:noFill/>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1 – andel av intäkter</a:t>
                      </a:r>
                      <a:endParaRPr lang="sv-SE" sz="800" b="0" i="0" u="none" strike="noStrike" dirty="0">
                        <a:solidFill>
                          <a:srgbClr val="000000"/>
                        </a:solidFill>
                        <a:latin typeface="Arial"/>
                      </a:endParaRPr>
                    </a:p>
                  </a:txBody>
                  <a:tcPr marL="9526" marR="9526" marT="9534" marB="0" anchor="b">
                    <a:lnL>
                      <a:noFill/>
                    </a:lnL>
                    <a:lnR w="6350" cap="flat" cmpd="sng" algn="ctr">
                      <a:no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6" marR="9526" marT="9534" marB="0" anchor="b">
                    <a:lnL w="6350" cap="flat" cmpd="sng" algn="ctr">
                      <a:no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2 – absoluta tal</a:t>
                      </a:r>
                      <a:endParaRPr lang="sv-SE" sz="800" b="0" i="0" u="none" strike="noStrike" dirty="0">
                        <a:solidFill>
                          <a:srgbClr val="000000"/>
                        </a:solidFill>
                        <a:latin typeface="Arial"/>
                      </a:endParaRPr>
                    </a:p>
                  </a:txBody>
                  <a:tcPr marL="9526" marR="9526" marT="9534"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6" marR="9526" marT="9534"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62073">
                <a:tc>
                  <a:txBody>
                    <a:bodyPr/>
                    <a:lstStyle/>
                    <a:p>
                      <a:pPr algn="l" fontAlgn="b"/>
                      <a:r>
                        <a:rPr lang="sv-SE" sz="1000" b="0" i="0" u="none" strike="noStrike">
                          <a:solidFill>
                            <a:srgbClr val="000000"/>
                          </a:solidFill>
                          <a:latin typeface="Arial"/>
                        </a:rPr>
                        <a:t> </a:t>
                      </a:r>
                    </a:p>
                  </a:txBody>
                  <a:tcPr marL="9526" marR="9526" marT="9534"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2 007</a:t>
                      </a:r>
                    </a:p>
                  </a:txBody>
                  <a:tcPr marL="9526" marR="9526" marT="953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2 008</a:t>
                      </a:r>
                    </a:p>
                  </a:txBody>
                  <a:tcPr marL="9526" marR="9526" marT="953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2 009</a:t>
                      </a:r>
                    </a:p>
                  </a:txBody>
                  <a:tcPr marL="9526" marR="9526" marT="9534" marB="0" anchor="b">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34"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2 007</a:t>
                      </a:r>
                    </a:p>
                  </a:txBody>
                  <a:tcPr marL="9526" marR="9526" marT="953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2 008</a:t>
                      </a:r>
                    </a:p>
                  </a:txBody>
                  <a:tcPr marL="9526" marR="9526" marT="953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2 009</a:t>
                      </a:r>
                    </a:p>
                  </a:txBody>
                  <a:tcPr marL="9526" marR="9526" marT="953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3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1364">
                <a:tc>
                  <a:txBody>
                    <a:bodyPr/>
                    <a:lstStyle/>
                    <a:p>
                      <a:pPr algn="l" rtl="0" fontAlgn="b"/>
                      <a:r>
                        <a:rPr lang="sv-SE" sz="800" b="0" i="0" u="none" strike="noStrike">
                          <a:solidFill>
                            <a:srgbClr val="000000"/>
                          </a:solidFill>
                          <a:latin typeface="Arial"/>
                        </a:rPr>
                        <a:t>Administrativa Kostnader</a:t>
                      </a:r>
                    </a:p>
                  </a:txBody>
                  <a:tcPr marL="9526" marR="9526" marT="953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6" marR="85733" marT="953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97</a:t>
                      </a:r>
                    </a:p>
                  </a:txBody>
                  <a:tcPr marL="9526" marR="85733" marT="953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99</a:t>
                      </a:r>
                    </a:p>
                  </a:txBody>
                  <a:tcPr marL="9526" marR="85733" marT="9534"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88</a:t>
                      </a:r>
                    </a:p>
                  </a:txBody>
                  <a:tcPr marL="9525" marR="9525" marT="9532"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6" marR="85733" marT="953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95</a:t>
                      </a:r>
                    </a:p>
                  </a:txBody>
                  <a:tcPr marL="9526" marR="85733" marT="953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89</a:t>
                      </a:r>
                    </a:p>
                  </a:txBody>
                  <a:tcPr marL="9526" marR="85733" marT="953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68</a:t>
                      </a: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1364">
                <a:tc>
                  <a:txBody>
                    <a:bodyPr/>
                    <a:lstStyle/>
                    <a:p>
                      <a:pPr algn="l" rtl="0" fontAlgn="b"/>
                      <a:r>
                        <a:rPr lang="sv-SE" sz="800" b="0" i="0" u="none" strike="noStrike" dirty="0">
                          <a:solidFill>
                            <a:srgbClr val="000000"/>
                          </a:solidFill>
                          <a:latin typeface="Arial"/>
                        </a:rPr>
                        <a:t>Indirekta </a:t>
                      </a:r>
                      <a:r>
                        <a:rPr lang="sv-SE" sz="800" b="0" i="0" u="none" strike="noStrike" dirty="0" smtClean="0">
                          <a:solidFill>
                            <a:srgbClr val="000000"/>
                          </a:solidFill>
                          <a:latin typeface="Arial"/>
                        </a:rPr>
                        <a:t>Produktionskostnader </a:t>
                      </a:r>
                      <a:endParaRPr lang="sv-SE" sz="800" b="0" i="0" u="none" strike="noStrike" dirty="0">
                        <a:solidFill>
                          <a:srgbClr val="000000"/>
                        </a:solidFill>
                        <a:latin typeface="Arial"/>
                      </a:endParaRPr>
                    </a:p>
                  </a:txBody>
                  <a:tcPr marL="9526" marR="9526"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6" marR="85733" marT="953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116</a:t>
                      </a:r>
                    </a:p>
                  </a:txBody>
                  <a:tcPr marL="9526" marR="85733" marT="953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139</a:t>
                      </a:r>
                    </a:p>
                  </a:txBody>
                  <a:tcPr marL="9526" marR="85733" marT="9534"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120</a:t>
                      </a:r>
                    </a:p>
                  </a:txBody>
                  <a:tcPr marL="9525" marR="9525" marT="9532"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6" marR="85733" marT="953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114</a:t>
                      </a:r>
                    </a:p>
                  </a:txBody>
                  <a:tcPr marL="9526" marR="85733" marT="953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125</a:t>
                      </a:r>
                    </a:p>
                  </a:txBody>
                  <a:tcPr marL="9526" marR="85733" marT="953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93</a:t>
                      </a: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53551">
                <a:tc>
                  <a:txBody>
                    <a:bodyPr/>
                    <a:lstStyle/>
                    <a:p>
                      <a:pPr algn="l" rtl="0" fontAlgn="b"/>
                      <a:r>
                        <a:rPr lang="sv-SE" sz="800" b="1" i="0" u="none" strike="noStrike" dirty="0" smtClean="0">
                          <a:solidFill>
                            <a:srgbClr val="000000"/>
                          </a:solidFill>
                          <a:latin typeface="Arial"/>
                        </a:rPr>
                        <a:t>Administrativa- </a:t>
                      </a:r>
                      <a:r>
                        <a:rPr lang="sv-SE" sz="800" b="1" i="0" u="none" strike="noStrike" dirty="0">
                          <a:solidFill>
                            <a:srgbClr val="000000"/>
                          </a:solidFill>
                          <a:latin typeface="Arial"/>
                        </a:rPr>
                        <a:t>och Indirekta </a:t>
                      </a:r>
                      <a:r>
                        <a:rPr lang="sv-SE" sz="800" b="1" i="0" u="none" strike="noStrike" dirty="0" smtClean="0">
                          <a:solidFill>
                            <a:srgbClr val="000000"/>
                          </a:solidFill>
                          <a:latin typeface="Arial"/>
                        </a:rPr>
                        <a:t>Produktionskostnader </a:t>
                      </a:r>
                      <a:endParaRPr lang="sv-SE" sz="800" b="1" i="0" u="none" strike="noStrike" dirty="0">
                        <a:solidFill>
                          <a:srgbClr val="000000"/>
                        </a:solidFill>
                        <a:latin typeface="Arial"/>
                      </a:endParaRPr>
                    </a:p>
                  </a:txBody>
                  <a:tcPr marL="9526" marR="9526"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100</a:t>
                      </a:r>
                    </a:p>
                  </a:txBody>
                  <a:tcPr marL="9526" marR="85733" marT="953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109</a:t>
                      </a:r>
                    </a:p>
                  </a:txBody>
                  <a:tcPr marL="9526" marR="85733" marT="953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124</a:t>
                      </a:r>
                    </a:p>
                  </a:txBody>
                  <a:tcPr marL="9526" marR="85733" marT="9534"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107</a:t>
                      </a:r>
                    </a:p>
                  </a:txBody>
                  <a:tcPr marL="9525" marR="9525" marT="9532"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100</a:t>
                      </a:r>
                    </a:p>
                  </a:txBody>
                  <a:tcPr marL="9526" marR="85733" marT="9534"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107</a:t>
                      </a:r>
                    </a:p>
                  </a:txBody>
                  <a:tcPr marL="9526" marR="85733" marT="953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111</a:t>
                      </a:r>
                    </a:p>
                  </a:txBody>
                  <a:tcPr marL="9526" marR="85733" marT="953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83</a:t>
                      </a: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bl>
          </a:graphicData>
        </a:graphic>
      </p:graphicFrame>
      <p:sp>
        <p:nvSpPr>
          <p:cNvPr id="26675" name="Slide Number Placeholder 1"/>
          <p:cNvSpPr>
            <a:spLocks noGrp="1"/>
          </p:cNvSpPr>
          <p:nvPr>
            <p:ph type="sldNum" sz="quarter" idx="4294967295"/>
          </p:nvPr>
        </p:nvSpPr>
        <p:spPr bwMode="auto">
          <a:xfrm>
            <a:off x="457199" y="7429500"/>
            <a:ext cx="407773" cy="15754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2693D875-3F9B-4699-B837-ACB8A0D2FA94}" type="slidenum">
              <a:rPr lang="en-US" sz="1000" smtClean="0">
                <a:solidFill>
                  <a:schemeClr val="tx2"/>
                </a:solidFill>
              </a:rPr>
              <a:pPr eaLnBrk="1" hangingPunct="1"/>
              <a:t>15</a:t>
            </a:fld>
            <a:endParaRPr lang="en-US" sz="1000" dirty="0" smtClean="0">
              <a:solidFill>
                <a:schemeClr val="tx2"/>
              </a:solidFill>
            </a:endParaRPr>
          </a:p>
        </p:txBody>
      </p:sp>
      <p:sp>
        <p:nvSpPr>
          <p:cNvPr id="26676" name="Footer Placeholder 2"/>
          <p:cNvSpPr>
            <a:spLocks noGrp="1"/>
          </p:cNvSpPr>
          <p:nvPr>
            <p:ph type="ftr" sz="quarter" idx="4294967295"/>
          </p:nvPr>
        </p:nvSpPr>
        <p:spPr bwMode="auto">
          <a:xfrm>
            <a:off x="849313" y="7429500"/>
            <a:ext cx="4749800" cy="3444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000" smtClean="0">
                <a:solidFill>
                  <a:schemeClr val="tx2"/>
                </a:solidFill>
              </a:rPr>
              <a:t>Stockholm Stadshus - Rapportering av den operativa effektiviteten</a:t>
            </a:r>
            <a:endParaRPr lang="en-US" sz="1000" dirty="0" smtClean="0">
              <a:solidFill>
                <a:schemeClr val="tx2"/>
              </a:solidFill>
            </a:endParaRPr>
          </a:p>
        </p:txBody>
      </p:sp>
      <p:sp>
        <p:nvSpPr>
          <p:cNvPr id="26677" name="Title 3"/>
          <p:cNvSpPr>
            <a:spLocks noGrp="1"/>
          </p:cNvSpPr>
          <p:nvPr>
            <p:ph type="title"/>
          </p:nvPr>
        </p:nvSpPr>
        <p:spPr>
          <a:xfrm>
            <a:off x="449263" y="396875"/>
            <a:ext cx="9317037" cy="714375"/>
          </a:xfrm>
          <a:ln>
            <a:solidFill>
              <a:schemeClr val="bg1"/>
            </a:solidFill>
            <a:miter lim="800000"/>
            <a:headEnd/>
            <a:tailEnd/>
          </a:ln>
        </p:spPr>
        <p:txBody>
          <a:bodyPr/>
          <a:lstStyle/>
          <a:p>
            <a:pPr eaLnBrk="1" hangingPunct="1"/>
            <a:r>
              <a:rPr lang="sv-SE" dirty="0" smtClean="0"/>
              <a:t>Svenska Bostäder </a:t>
            </a:r>
          </a:p>
        </p:txBody>
      </p:sp>
      <p:sp>
        <p:nvSpPr>
          <p:cNvPr id="11" name="TextBox 10"/>
          <p:cNvSpPr txBox="1"/>
          <p:nvPr/>
        </p:nvSpPr>
        <p:spPr>
          <a:xfrm>
            <a:off x="6472238" y="4622800"/>
            <a:ext cx="3492500" cy="2669962"/>
          </a:xfrm>
          <a:prstGeom prst="rect">
            <a:avLst/>
          </a:prstGeom>
          <a:noFill/>
          <a:ln>
            <a:solidFill>
              <a:schemeClr val="bg1">
                <a:lumMod val="65000"/>
              </a:schemeClr>
            </a:solidFill>
          </a:ln>
        </p:spPr>
        <p:txBody>
          <a:bodyPr>
            <a:spAutoFit/>
          </a:bodyPr>
          <a:lstStyle/>
          <a:p>
            <a:pPr>
              <a:defRPr/>
            </a:pPr>
            <a:r>
              <a:rPr lang="sv-SE" sz="1050" b="1" dirty="0" smtClean="0"/>
              <a:t>Bolagets kommentarer</a:t>
            </a:r>
            <a:endParaRPr lang="sv-SE" sz="1000" b="1" dirty="0"/>
          </a:p>
          <a:p>
            <a:pPr>
              <a:defRPr/>
            </a:pPr>
            <a:endParaRPr lang="sv-SE" sz="1000" b="1" dirty="0"/>
          </a:p>
          <a:p>
            <a:pPr marL="171450" indent="-171450">
              <a:buFont typeface="Arial" pitchFamily="34" charset="0"/>
              <a:buChar char="•"/>
              <a:defRPr/>
            </a:pPr>
            <a:r>
              <a:rPr lang="sv-SE" sz="1050" dirty="0"/>
              <a:t>Under året har fastighetsbeståndet minskat vilket framförallt påverkat intäkter och operativa </a:t>
            </a:r>
            <a:r>
              <a:rPr lang="sv-SE" sz="1050" dirty="0" smtClean="0"/>
              <a:t>kostnader, som  båda har minskat</a:t>
            </a:r>
            <a:r>
              <a:rPr lang="sv-SE" sz="1050" dirty="0"/>
              <a:t>. Denna förändring påverkar nyckeltalen negativt.</a:t>
            </a:r>
          </a:p>
          <a:p>
            <a:pPr>
              <a:defRPr/>
            </a:pPr>
            <a:endParaRPr lang="sv-SE" sz="1050" dirty="0"/>
          </a:p>
          <a:p>
            <a:pPr marL="171450" indent="-171450">
              <a:buFont typeface="Arial" pitchFamily="34" charset="0"/>
              <a:buChar char="•"/>
              <a:defRPr/>
            </a:pPr>
            <a:r>
              <a:rPr lang="sv-SE" sz="1050" dirty="0"/>
              <a:t>Kostnaderna för IT har reducerats sedan förra året då stora summor lades i samband med outsourcing till Volvo IT.</a:t>
            </a:r>
          </a:p>
          <a:p>
            <a:pPr marL="171450" indent="-171450">
              <a:buFont typeface="Arial" pitchFamily="34" charset="0"/>
              <a:buChar char="•"/>
              <a:defRPr/>
            </a:pPr>
            <a:endParaRPr lang="sv-SE" sz="1050" dirty="0"/>
          </a:p>
          <a:p>
            <a:pPr marL="171450" indent="-171450">
              <a:buFont typeface="Arial" pitchFamily="34" charset="0"/>
              <a:buChar char="•"/>
              <a:defRPr/>
            </a:pPr>
            <a:r>
              <a:rPr lang="sv-SE" sz="1050" dirty="0"/>
              <a:t>De administrativa kostnaderna för viss personal har ökat då </a:t>
            </a:r>
            <a:r>
              <a:rPr lang="sv-SE" sz="1050" dirty="0" smtClean="0"/>
              <a:t>de </a:t>
            </a:r>
            <a:r>
              <a:rPr lang="sv-SE" sz="1050" dirty="0"/>
              <a:t>under föregående år ingick i produktionsrelaterade projekt.</a:t>
            </a:r>
          </a:p>
          <a:p>
            <a:pPr marL="171450" indent="-171450">
              <a:buFont typeface="Arial" pitchFamily="34" charset="0"/>
              <a:buChar char="•"/>
              <a:defRPr/>
            </a:pPr>
            <a:endParaRPr lang="sv-SE" sz="1050" dirty="0"/>
          </a:p>
          <a:p>
            <a:pPr marL="171450" indent="-171450">
              <a:buFont typeface="Arial" pitchFamily="34" charset="0"/>
              <a:buChar char="•"/>
              <a:defRPr/>
            </a:pPr>
            <a:r>
              <a:rPr lang="sv-SE" sz="1050" dirty="0" smtClean="0"/>
              <a:t>Konsultkostnader har minskat.</a:t>
            </a:r>
            <a:endParaRPr lang="sv-SE" sz="1100" b="1" dirty="0"/>
          </a:p>
        </p:txBody>
      </p:sp>
      <p:sp>
        <p:nvSpPr>
          <p:cNvPr id="26679" name="TextBox 99"/>
          <p:cNvSpPr txBox="1">
            <a:spLocks noChangeArrowheads="1"/>
          </p:cNvSpPr>
          <p:nvPr/>
        </p:nvSpPr>
        <p:spPr bwMode="auto">
          <a:xfrm>
            <a:off x="6400800" y="331915"/>
            <a:ext cx="3454400"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100" dirty="0"/>
              <a:t>Bolaget </a:t>
            </a:r>
            <a:r>
              <a:rPr lang="sv-SE" sz="1100" dirty="0" smtClean="0"/>
              <a:t>visar på förbättrade nyckeltal, främst med anledning av minskade kostnader för IT och externa konsulter</a:t>
            </a:r>
            <a:endParaRPr lang="sv-SE" sz="1100" dirty="0"/>
          </a:p>
        </p:txBody>
      </p:sp>
      <p:graphicFrame>
        <p:nvGraphicFramePr>
          <p:cNvPr id="20" name="Table 19"/>
          <p:cNvGraphicFramePr>
            <a:graphicFrameLocks noGrp="1"/>
          </p:cNvGraphicFramePr>
          <p:nvPr>
            <p:extLst>
              <p:ext uri="{D42A27DB-BD31-4B8C-83A1-F6EECF244321}">
                <p14:modId xmlns:p14="http://schemas.microsoft.com/office/powerpoint/2010/main" val="4261375180"/>
              </p:ext>
            </p:extLst>
          </p:nvPr>
        </p:nvGraphicFramePr>
        <p:xfrm>
          <a:off x="266700" y="5430838"/>
          <a:ext cx="5492750" cy="1679582"/>
        </p:xfrm>
        <a:graphic>
          <a:graphicData uri="http://schemas.openxmlformats.org/drawingml/2006/table">
            <a:tbl>
              <a:tblPr/>
              <a:tblGrid>
                <a:gridCol w="2638514"/>
                <a:gridCol w="734868"/>
                <a:gridCol w="692250"/>
                <a:gridCol w="713559"/>
                <a:gridCol w="713559"/>
              </a:tblGrid>
              <a:tr h="146675">
                <a:tc>
                  <a:txBody>
                    <a:bodyPr/>
                    <a:lstStyle/>
                    <a:p>
                      <a:pPr algn="l" fontAlgn="b"/>
                      <a:r>
                        <a:rPr lang="sv-SE" sz="900" b="0" i="0" u="none" strike="noStrike" dirty="0">
                          <a:solidFill>
                            <a:srgbClr val="000000"/>
                          </a:solidFill>
                          <a:latin typeface="Arial"/>
                        </a:rPr>
                        <a:t> </a:t>
                      </a:r>
                    </a:p>
                  </a:txBody>
                  <a:tcPr marL="9526" marR="9526" marT="9522"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2007</a:t>
                      </a:r>
                    </a:p>
                  </a:txBody>
                  <a:tcPr marL="9526" marR="9526" marT="9522"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2008</a:t>
                      </a:r>
                    </a:p>
                  </a:txBody>
                  <a:tcPr marL="9526" marR="9526" marT="9522" marB="0" anchor="b">
                    <a:lnL>
                      <a:noFill/>
                    </a:lnL>
                    <a:lnR>
                      <a:noFill/>
                    </a:lnR>
                    <a:lnT>
                      <a:noFill/>
                    </a:lnT>
                    <a:lnB>
                      <a:noFill/>
                    </a:lnB>
                    <a:solidFill>
                      <a:srgbClr val="FFFFFF"/>
                    </a:solidFill>
                  </a:tcPr>
                </a:tc>
                <a:tc>
                  <a:txBody>
                    <a:bodyPr/>
                    <a:lstStyle/>
                    <a:p>
                      <a:pPr algn="r" rtl="0" fontAlgn="b"/>
                      <a:r>
                        <a:rPr lang="sv-SE" sz="800" b="1" i="0" u="none" strike="noStrike" dirty="0">
                          <a:solidFill>
                            <a:srgbClr val="000000"/>
                          </a:solidFill>
                          <a:latin typeface="Arial"/>
                        </a:rPr>
                        <a:t>2009</a:t>
                      </a:r>
                    </a:p>
                  </a:txBody>
                  <a:tcPr marL="9526" marR="9526" marT="9522"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22" marB="0" anchor="b">
                    <a:lnL>
                      <a:noFill/>
                    </a:lnL>
                    <a:lnR>
                      <a:noFill/>
                    </a:lnR>
                    <a:lnT>
                      <a:noFill/>
                    </a:lnT>
                    <a:lnB>
                      <a:noFill/>
                    </a:lnB>
                    <a:solidFill>
                      <a:srgbClr val="FFFFFF"/>
                    </a:solidFill>
                  </a:tcPr>
                </a:tc>
              </a:tr>
              <a:tr h="150018">
                <a:tc>
                  <a:txBody>
                    <a:bodyPr/>
                    <a:lstStyle/>
                    <a:p>
                      <a:pPr algn="l" fontAlgn="b"/>
                      <a:r>
                        <a:rPr lang="sv-SE" sz="800" b="0" i="0" u="none" strike="noStrike" dirty="0">
                          <a:solidFill>
                            <a:srgbClr val="000000"/>
                          </a:solidFill>
                          <a:latin typeface="Arial"/>
                        </a:rPr>
                        <a:t> </a:t>
                      </a:r>
                    </a:p>
                  </a:txBody>
                  <a:tcPr marL="9526" marR="9526" marT="952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KSEK</a:t>
                      </a:r>
                    </a:p>
                  </a:txBody>
                  <a:tcPr marL="9526" marR="9526" marT="952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6" marR="9526" marT="952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41193">
                <a:tc>
                  <a:txBody>
                    <a:bodyPr/>
                    <a:lstStyle/>
                    <a:p>
                      <a:pPr algn="l" rtl="0" fontAlgn="b"/>
                      <a:r>
                        <a:rPr lang="sv-SE" sz="800" b="0" i="0" u="none" strike="noStrike" dirty="0">
                          <a:solidFill>
                            <a:srgbClr val="000000"/>
                          </a:solidFill>
                          <a:latin typeface="Arial"/>
                        </a:rPr>
                        <a:t>Administrativa Kostnader </a:t>
                      </a:r>
                      <a:r>
                        <a:rPr lang="sv-SE" sz="800" b="0" i="0" u="none" strike="noStrike" dirty="0" smtClean="0">
                          <a:solidFill>
                            <a:srgbClr val="000000"/>
                          </a:solidFill>
                          <a:latin typeface="Arial"/>
                        </a:rPr>
                        <a:t>totalt</a:t>
                      </a:r>
                      <a:endParaRPr lang="sv-SE" sz="800" b="0" i="0" u="none" strike="noStrike" dirty="0">
                        <a:solidFill>
                          <a:srgbClr val="000000"/>
                        </a:solidFill>
                        <a:latin typeface="Arial"/>
                      </a:endParaRPr>
                    </a:p>
                  </a:txBody>
                  <a:tcPr marL="9526" marR="9526" marT="952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97 264</a:t>
                      </a:r>
                    </a:p>
                  </a:txBody>
                  <a:tcPr marL="9526" marR="9526" marT="952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110 422</a:t>
                      </a:r>
                    </a:p>
                  </a:txBody>
                  <a:tcPr marL="9526" marR="9526" marT="9522"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94 025</a:t>
                      </a:r>
                    </a:p>
                  </a:txBody>
                  <a:tcPr marL="9526" marR="9526" marT="9522"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67 527</a:t>
                      </a:r>
                      <a:endParaRPr lang="sv-SE" sz="800" b="0" i="0" u="none" strike="noStrike" dirty="0">
                        <a:solidFill>
                          <a:srgbClr val="000000"/>
                        </a:solidFill>
                        <a:effectLst/>
                        <a:latin typeface="Arial"/>
                      </a:endParaRPr>
                    </a:p>
                  </a:txBody>
                  <a:tcPr marL="9525" marR="9525" marT="9524"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1193">
                <a:tc>
                  <a:txBody>
                    <a:bodyPr/>
                    <a:lstStyle/>
                    <a:p>
                      <a:pPr algn="l" rtl="0" fontAlgn="b"/>
                      <a:r>
                        <a:rPr lang="sv-SE" sz="800" b="1" i="0" u="none" strike="noStrike" dirty="0" err="1">
                          <a:solidFill>
                            <a:srgbClr val="000000"/>
                          </a:solidFill>
                          <a:latin typeface="Arial"/>
                        </a:rPr>
                        <a:t>Adm</a:t>
                      </a:r>
                      <a:r>
                        <a:rPr lang="sv-SE" sz="800" b="1" i="0" u="none" strike="noStrike" dirty="0">
                          <a:solidFill>
                            <a:srgbClr val="000000"/>
                          </a:solidFill>
                          <a:latin typeface="Arial"/>
                        </a:rPr>
                        <a:t> 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87 834</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83 764</a:t>
                      </a:r>
                    </a:p>
                  </a:txBody>
                  <a:tcPr marL="9526" marR="9526" marT="952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78 062</a:t>
                      </a:r>
                    </a:p>
                  </a:txBody>
                  <a:tcPr marL="9526" marR="9526" marT="9522"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59 543</a:t>
                      </a:r>
                      <a:endParaRPr lang="sv-SE" sz="800" b="1" i="0" u="none" strike="noStrike" dirty="0">
                        <a:solidFill>
                          <a:srgbClr val="000000"/>
                        </a:solidFill>
                        <a:effectLst/>
                        <a:latin typeface="Arial"/>
                      </a:endParaRPr>
                    </a:p>
                  </a:txBody>
                  <a:tcPr marL="9525" marR="9525"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1193">
                <a:tc>
                  <a:txBody>
                    <a:bodyPr/>
                    <a:lstStyle/>
                    <a:p>
                      <a:pPr algn="l" rtl="0" fontAlgn="b"/>
                      <a:r>
                        <a:rPr lang="sv-SE" sz="800" b="0" i="0" u="none" strike="noStrike" dirty="0">
                          <a:solidFill>
                            <a:srgbClr val="000000"/>
                          </a:solidFill>
                          <a:latin typeface="Arial"/>
                        </a:rPr>
                        <a:t>Indirekta </a:t>
                      </a:r>
                      <a:r>
                        <a:rPr lang="sv-SE" sz="800" b="0" i="0" u="none" strike="noStrike" dirty="0" smtClean="0">
                          <a:solidFill>
                            <a:srgbClr val="000000"/>
                          </a:solidFill>
                          <a:latin typeface="Arial"/>
                        </a:rPr>
                        <a:t>Produktionskostnader </a:t>
                      </a:r>
                      <a:r>
                        <a:rPr lang="sv-SE" sz="800" b="0" i="0" u="none" strike="noStrike" dirty="0">
                          <a:solidFill>
                            <a:srgbClr val="000000"/>
                          </a:solidFill>
                          <a:latin typeface="Arial"/>
                        </a:rPr>
                        <a:t>t</a:t>
                      </a:r>
                      <a:r>
                        <a:rPr lang="sv-SE" sz="800" b="0" i="0" u="none" strike="noStrike" dirty="0" smtClean="0">
                          <a:solidFill>
                            <a:srgbClr val="000000"/>
                          </a:solidFill>
                          <a:latin typeface="Arial"/>
                        </a:rPr>
                        <a:t>otalt</a:t>
                      </a:r>
                      <a:endParaRPr lang="sv-SE" sz="800" b="0" i="0" u="none" strike="noStrike" dirty="0">
                        <a:solidFill>
                          <a:srgbClr val="000000"/>
                        </a:solidFill>
                        <a:latin typeface="Arial"/>
                      </a:endParaRP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175 081</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206 842</a:t>
                      </a:r>
                    </a:p>
                  </a:txBody>
                  <a:tcPr marL="9526" marR="9526" marT="952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176 600</a:t>
                      </a:r>
                    </a:p>
                  </a:txBody>
                  <a:tcPr marL="9526" marR="9526" marT="9522"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132 569</a:t>
                      </a:r>
                      <a:endParaRPr lang="sv-SE" sz="800" b="0" i="0" u="none" strike="noStrike" dirty="0">
                        <a:solidFill>
                          <a:srgbClr val="000000"/>
                        </a:solidFill>
                        <a:effectLst/>
                        <a:latin typeface="Arial"/>
                      </a:endParaRPr>
                    </a:p>
                  </a:txBody>
                  <a:tcPr marL="9525" marR="9525"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1193">
                <a:tc>
                  <a:txBody>
                    <a:bodyPr/>
                    <a:lstStyle/>
                    <a:p>
                      <a:pPr algn="l" rtl="0" fontAlgn="b"/>
                      <a:r>
                        <a:rPr lang="sv-SE" sz="800" b="1" i="0" u="none" strike="noStrike" dirty="0">
                          <a:solidFill>
                            <a:srgbClr val="000000"/>
                          </a:solidFill>
                          <a:latin typeface="Arial"/>
                        </a:rPr>
                        <a:t>Indirekta </a:t>
                      </a:r>
                      <a:r>
                        <a:rPr lang="sv-SE" sz="800" b="1" i="0" u="none" strike="noStrike" dirty="0" smtClean="0">
                          <a:solidFill>
                            <a:srgbClr val="000000"/>
                          </a:solidFill>
                          <a:latin typeface="Arial"/>
                        </a:rPr>
                        <a:t>Produktionskostnader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141 548</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162 035</a:t>
                      </a:r>
                    </a:p>
                  </a:txBody>
                  <a:tcPr marL="9526" marR="9526" marT="952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176 600</a:t>
                      </a:r>
                    </a:p>
                  </a:txBody>
                  <a:tcPr marL="9526" marR="9526" marT="9522"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131 342</a:t>
                      </a:r>
                      <a:endParaRPr lang="sv-SE" sz="800" b="1" i="0" u="none" strike="noStrike" dirty="0">
                        <a:solidFill>
                          <a:srgbClr val="000000"/>
                        </a:solidFill>
                        <a:effectLst/>
                        <a:latin typeface="Arial"/>
                      </a:endParaRPr>
                    </a:p>
                  </a:txBody>
                  <a:tcPr marL="9525" marR="9525"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253338">
                <a:tc>
                  <a:txBody>
                    <a:bodyPr/>
                    <a:lstStyle/>
                    <a:p>
                      <a:pPr algn="l" rtl="0" fontAlgn="b"/>
                      <a:r>
                        <a:rPr lang="sv-SE" sz="800" b="0" i="0" u="none" strike="noStrike" dirty="0" smtClean="0">
                          <a:solidFill>
                            <a:srgbClr val="000000"/>
                          </a:solidFill>
                          <a:latin typeface="Arial"/>
                        </a:rPr>
                        <a:t>Administrativa- </a:t>
                      </a:r>
                      <a:r>
                        <a:rPr lang="sv-SE" sz="800" b="0" i="0" u="none" strike="noStrike" dirty="0">
                          <a:solidFill>
                            <a:srgbClr val="000000"/>
                          </a:solidFill>
                          <a:latin typeface="Arial"/>
                        </a:rPr>
                        <a:t>och </a:t>
                      </a:r>
                      <a:r>
                        <a:rPr lang="sv-SE" sz="800" b="0" i="0" u="none" strike="noStrike" dirty="0" smtClean="0">
                          <a:solidFill>
                            <a:srgbClr val="000000"/>
                          </a:solidFill>
                          <a:latin typeface="Arial"/>
                        </a:rPr>
                        <a:t>Indirekta Produktionskostnader </a:t>
                      </a:r>
                      <a:r>
                        <a:rPr lang="sv-SE" sz="800" b="0" i="0" u="none" strike="noStrike" dirty="0">
                          <a:solidFill>
                            <a:srgbClr val="000000"/>
                          </a:solidFill>
                          <a:latin typeface="Arial"/>
                        </a:rPr>
                        <a:t>Totalt</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272 345</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317 264</a:t>
                      </a:r>
                    </a:p>
                  </a:txBody>
                  <a:tcPr marL="9526" marR="9526" marT="952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270 625</a:t>
                      </a:r>
                    </a:p>
                  </a:txBody>
                  <a:tcPr marL="9526" marR="9526" marT="9522"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200 096</a:t>
                      </a:r>
                      <a:endParaRPr lang="sv-SE" sz="800" b="0" i="0" u="none" strike="noStrike" dirty="0">
                        <a:solidFill>
                          <a:srgbClr val="000000"/>
                        </a:solidFill>
                        <a:effectLst/>
                        <a:latin typeface="Arial"/>
                      </a:endParaRPr>
                    </a:p>
                  </a:txBody>
                  <a:tcPr marL="9525" marR="9525"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1193">
                <a:tc>
                  <a:txBody>
                    <a:bodyPr/>
                    <a:lstStyle/>
                    <a:p>
                      <a:pPr algn="l" rtl="0" fontAlgn="b"/>
                      <a:r>
                        <a:rPr lang="sv-SE" sz="800" b="1" i="0" u="none" strike="noStrike" dirty="0" err="1">
                          <a:solidFill>
                            <a:srgbClr val="000000"/>
                          </a:solidFill>
                          <a:latin typeface="Arial"/>
                        </a:rPr>
                        <a:t>Adm</a:t>
                      </a:r>
                      <a:r>
                        <a:rPr lang="sv-SE" sz="800" b="1" i="0" u="none" strike="noStrike" dirty="0">
                          <a:solidFill>
                            <a:srgbClr val="000000"/>
                          </a:solidFill>
                          <a:latin typeface="Arial"/>
                        </a:rPr>
                        <a:t> och </a:t>
                      </a:r>
                      <a:r>
                        <a:rPr lang="sv-SE" sz="800" b="1" i="0" u="none" strike="noStrike" dirty="0" err="1">
                          <a:solidFill>
                            <a:srgbClr val="000000"/>
                          </a:solidFill>
                          <a:latin typeface="Arial"/>
                        </a:rPr>
                        <a:t>Ind</a:t>
                      </a:r>
                      <a:r>
                        <a:rPr lang="sv-SE" sz="800" b="1" i="0" u="none" strike="noStrike" dirty="0">
                          <a:solidFill>
                            <a:srgbClr val="000000"/>
                          </a:solidFill>
                          <a:latin typeface="Arial"/>
                        </a:rPr>
                        <a:t> </a:t>
                      </a:r>
                      <a:r>
                        <a:rPr lang="sv-SE" sz="800" b="1" i="0" u="none" strike="noStrike" dirty="0" smtClean="0">
                          <a:solidFill>
                            <a:srgbClr val="000000"/>
                          </a:solidFill>
                          <a:latin typeface="Arial"/>
                        </a:rPr>
                        <a:t>Produktionskostnader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229 382</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245 799</a:t>
                      </a:r>
                    </a:p>
                  </a:txBody>
                  <a:tcPr marL="9526" marR="9526" marT="952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254 662</a:t>
                      </a:r>
                    </a:p>
                  </a:txBody>
                  <a:tcPr marL="9526" marR="9526" marT="9522"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190 885</a:t>
                      </a:r>
                      <a:endParaRPr lang="sv-SE" sz="800" b="1" i="0" u="none" strike="noStrike" dirty="0">
                        <a:solidFill>
                          <a:srgbClr val="000000"/>
                        </a:solidFill>
                        <a:effectLst/>
                        <a:latin typeface="Arial"/>
                      </a:endParaRPr>
                    </a:p>
                  </a:txBody>
                  <a:tcPr marL="9525" marR="9525"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1193">
                <a:tc>
                  <a:txBody>
                    <a:bodyPr/>
                    <a:lstStyle/>
                    <a:p>
                      <a:pPr algn="l" rtl="0" fontAlgn="b"/>
                      <a:r>
                        <a:rPr lang="sv-SE" sz="800" b="0" i="0" u="none" strike="noStrike">
                          <a:solidFill>
                            <a:srgbClr val="000000"/>
                          </a:solidFill>
                          <a:latin typeface="Arial"/>
                        </a:rPr>
                        <a:t>Operativa Kostnader Totalt</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2 577 000</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2 509 649</a:t>
                      </a:r>
                    </a:p>
                  </a:txBody>
                  <a:tcPr marL="9526" marR="9526" marT="952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2 441 351</a:t>
                      </a:r>
                    </a:p>
                  </a:txBody>
                  <a:tcPr marL="9526" marR="9526" marT="9522"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2 222 000</a:t>
                      </a:r>
                      <a:endParaRPr lang="sv-SE" sz="800" b="0" i="0" u="none" strike="noStrike" dirty="0">
                        <a:solidFill>
                          <a:srgbClr val="000000"/>
                        </a:solidFill>
                        <a:effectLst/>
                        <a:latin typeface="Arial"/>
                      </a:endParaRPr>
                    </a:p>
                  </a:txBody>
                  <a:tcPr marL="9525" marR="9525"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1193">
                <a:tc>
                  <a:txBody>
                    <a:bodyPr/>
                    <a:lstStyle/>
                    <a:p>
                      <a:pPr algn="l" rtl="0" fontAlgn="b"/>
                      <a:r>
                        <a:rPr lang="sv-SE" sz="800" b="1" i="0" u="none" strike="noStrike" dirty="0">
                          <a:solidFill>
                            <a:srgbClr val="000000"/>
                          </a:solidFill>
                          <a:latin typeface="Arial"/>
                        </a:rPr>
                        <a:t>Operativa Kostnader Totalt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2 534 037</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2 438 184</a:t>
                      </a:r>
                    </a:p>
                  </a:txBody>
                  <a:tcPr marL="9526" marR="9526" marT="952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2 425 388</a:t>
                      </a:r>
                    </a:p>
                  </a:txBody>
                  <a:tcPr marL="9526" marR="9526" marT="9522"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2 212 789</a:t>
                      </a:r>
                      <a:endParaRPr lang="sv-SE" sz="800" b="1" i="0" u="none" strike="noStrike" dirty="0">
                        <a:solidFill>
                          <a:srgbClr val="000000"/>
                        </a:solidFill>
                        <a:effectLst/>
                        <a:latin typeface="Arial"/>
                      </a:endParaRPr>
                    </a:p>
                  </a:txBody>
                  <a:tcPr marL="9525" marR="9525"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1193">
                <a:tc>
                  <a:txBody>
                    <a:bodyPr/>
                    <a:lstStyle/>
                    <a:p>
                      <a:pPr algn="l" rtl="0" fontAlgn="b"/>
                      <a:r>
                        <a:rPr lang="sv-SE" sz="800" b="0" i="0" u="none" strike="noStrike" dirty="0">
                          <a:solidFill>
                            <a:srgbClr val="000000"/>
                          </a:solidFill>
                          <a:latin typeface="Arial"/>
                        </a:rPr>
                        <a:t>Intäkter Totalt</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3 414 000</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3 367 000</a:t>
                      </a:r>
                    </a:p>
                  </a:txBody>
                  <a:tcPr marL="9526" marR="9526" marT="952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3 068 000</a:t>
                      </a:r>
                    </a:p>
                  </a:txBody>
                  <a:tcPr marL="9526" marR="9526" marT="9522"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2 643 000</a:t>
                      </a:r>
                      <a:endParaRPr lang="sv-SE" sz="800" b="0" i="0" u="none" strike="noStrike" dirty="0">
                        <a:solidFill>
                          <a:srgbClr val="000000"/>
                        </a:solidFill>
                        <a:effectLst/>
                        <a:latin typeface="Arial"/>
                      </a:endParaRPr>
                    </a:p>
                  </a:txBody>
                  <a:tcPr marL="9525" marR="9525"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bl>
          </a:graphicData>
        </a:graphic>
      </p:graphicFrame>
      <p:graphicFrame>
        <p:nvGraphicFramePr>
          <p:cNvPr id="14" name="Chart 13"/>
          <p:cNvGraphicFramePr>
            <a:graphicFrameLocks/>
          </p:cNvGraphicFramePr>
          <p:nvPr>
            <p:extLst>
              <p:ext uri="{D42A27DB-BD31-4B8C-83A1-F6EECF244321}">
                <p14:modId xmlns:p14="http://schemas.microsoft.com/office/powerpoint/2010/main" val="1958081921"/>
              </p:ext>
            </p:extLst>
          </p:nvPr>
        </p:nvGraphicFramePr>
        <p:xfrm>
          <a:off x="0" y="1000125"/>
          <a:ext cx="5229225" cy="30003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Chart 14"/>
          <p:cNvGraphicFramePr>
            <a:graphicFrameLocks/>
          </p:cNvGraphicFramePr>
          <p:nvPr>
            <p:extLst>
              <p:ext uri="{D42A27DB-BD31-4B8C-83A1-F6EECF244321}">
                <p14:modId xmlns:p14="http://schemas.microsoft.com/office/powerpoint/2010/main" val="28759879"/>
              </p:ext>
            </p:extLst>
          </p:nvPr>
        </p:nvGraphicFramePr>
        <p:xfrm>
          <a:off x="5487988" y="932079"/>
          <a:ext cx="45720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17" name="Oval 16"/>
          <p:cNvSpPr>
            <a:spLocks noChangeAspect="1"/>
          </p:cNvSpPr>
          <p:nvPr/>
        </p:nvSpPr>
        <p:spPr>
          <a:xfrm>
            <a:off x="5930900" y="393700"/>
            <a:ext cx="431800" cy="431800"/>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8" name="Down Arrow 17"/>
          <p:cNvSpPr/>
          <p:nvPr/>
        </p:nvSpPr>
        <p:spPr>
          <a:xfrm rot="17580000">
            <a:off x="6053932" y="489744"/>
            <a:ext cx="220662" cy="228600"/>
          </a:xfrm>
          <a:prstGeom prst="downArrow">
            <a:avLst/>
          </a:prstGeom>
          <a:solidFill>
            <a:srgbClr val="3C8A2E"/>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Tree>
    <p:extLst>
      <p:ext uri="{BB962C8B-B14F-4D97-AF65-F5344CB8AC3E}">
        <p14:creationId xmlns:p14="http://schemas.microsoft.com/office/powerpoint/2010/main" val="4461783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 name="Table 41"/>
          <p:cNvGraphicFramePr>
            <a:graphicFrameLocks noGrp="1"/>
          </p:cNvGraphicFramePr>
          <p:nvPr>
            <p:extLst>
              <p:ext uri="{D42A27DB-BD31-4B8C-83A1-F6EECF244321}">
                <p14:modId xmlns:p14="http://schemas.microsoft.com/office/powerpoint/2010/main" val="1472262421"/>
              </p:ext>
            </p:extLst>
          </p:nvPr>
        </p:nvGraphicFramePr>
        <p:xfrm>
          <a:off x="228600" y="4438650"/>
          <a:ext cx="5530849" cy="895349"/>
        </p:xfrm>
        <a:graphic>
          <a:graphicData uri="http://schemas.openxmlformats.org/drawingml/2006/table">
            <a:tbl>
              <a:tblPr/>
              <a:tblGrid>
                <a:gridCol w="1643749"/>
                <a:gridCol w="444536"/>
                <a:gridCol w="527239"/>
                <a:gridCol w="444536"/>
                <a:gridCol w="444536"/>
                <a:gridCol w="527239"/>
                <a:gridCol w="444536"/>
                <a:gridCol w="527239"/>
                <a:gridCol w="527239"/>
              </a:tblGrid>
              <a:tr h="170238">
                <a:tc>
                  <a:txBody>
                    <a:bodyPr/>
                    <a:lstStyle/>
                    <a:p>
                      <a:pPr algn="l" fontAlgn="b"/>
                      <a:r>
                        <a:rPr lang="sv-SE" sz="1000" b="0" i="0" u="none" strike="noStrike" dirty="0">
                          <a:solidFill>
                            <a:srgbClr val="000000"/>
                          </a:solidFill>
                          <a:latin typeface="Arial"/>
                        </a:rPr>
                        <a:t> </a:t>
                      </a:r>
                    </a:p>
                  </a:txBody>
                  <a:tcPr marL="9526" marR="9526" marT="9535" marB="0" anchor="b">
                    <a:lnL>
                      <a:noFill/>
                    </a:lnL>
                    <a:lnR>
                      <a:noFill/>
                    </a:lnR>
                    <a:lnT>
                      <a:noFill/>
                    </a:lnT>
                    <a:lnB>
                      <a:noFill/>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1 – andel</a:t>
                      </a:r>
                      <a:r>
                        <a:rPr lang="sv-SE" sz="800" b="0" i="0" u="none" strike="noStrike" baseline="0" dirty="0" smtClean="0">
                          <a:solidFill>
                            <a:srgbClr val="000000"/>
                          </a:solidFill>
                          <a:latin typeface="Arial"/>
                        </a:rPr>
                        <a:t> av intäkter</a:t>
                      </a:r>
                      <a:endParaRPr lang="sv-SE" sz="800" b="0" i="0" u="none" strike="noStrike" dirty="0">
                        <a:solidFill>
                          <a:srgbClr val="000000"/>
                        </a:solidFill>
                        <a:latin typeface="Arial"/>
                      </a:endParaRPr>
                    </a:p>
                  </a:txBody>
                  <a:tcPr marL="9526" marR="9526" marT="953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6" marR="9526" marT="953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2 – absoluta tal</a:t>
                      </a:r>
                      <a:endParaRPr lang="sv-SE" sz="800" b="0" i="0" u="none" strike="noStrike" dirty="0">
                        <a:solidFill>
                          <a:srgbClr val="000000"/>
                        </a:solidFill>
                        <a:latin typeface="Arial"/>
                      </a:endParaRPr>
                    </a:p>
                  </a:txBody>
                  <a:tcPr marL="9526" marR="9526" marT="953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6" marR="9526" marT="953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70238">
                <a:tc>
                  <a:txBody>
                    <a:bodyPr/>
                    <a:lstStyle/>
                    <a:p>
                      <a:pPr algn="l" fontAlgn="b"/>
                      <a:r>
                        <a:rPr lang="sv-SE" sz="1000" b="0" i="0" u="none" strike="noStrike">
                          <a:solidFill>
                            <a:srgbClr val="000000"/>
                          </a:solidFill>
                          <a:latin typeface="Arial"/>
                        </a:rPr>
                        <a:t> </a:t>
                      </a:r>
                    </a:p>
                  </a:txBody>
                  <a:tcPr marL="9526" marR="9526" marT="9535"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2 007</a:t>
                      </a:r>
                    </a:p>
                  </a:txBody>
                  <a:tcPr marL="9526" marR="9526" marT="953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2 008</a:t>
                      </a:r>
                    </a:p>
                  </a:txBody>
                  <a:tcPr marL="9526" marR="9526" marT="953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2 009</a:t>
                      </a:r>
                    </a:p>
                  </a:txBody>
                  <a:tcPr marL="9526" marR="9526" marT="9535" marB="0" anchor="b">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35"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2 007</a:t>
                      </a:r>
                    </a:p>
                  </a:txBody>
                  <a:tcPr marL="9526" marR="9526" marT="953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2 008</a:t>
                      </a:r>
                    </a:p>
                  </a:txBody>
                  <a:tcPr marL="9526" marR="9526" marT="953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2 009</a:t>
                      </a:r>
                    </a:p>
                  </a:txBody>
                  <a:tcPr marL="9526" marR="9526" marT="953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3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4818">
                <a:tc>
                  <a:txBody>
                    <a:bodyPr/>
                    <a:lstStyle/>
                    <a:p>
                      <a:pPr algn="l" rtl="0" fontAlgn="b"/>
                      <a:r>
                        <a:rPr lang="sv-SE" sz="800" b="0" i="0" u="none" strike="noStrike" dirty="0">
                          <a:solidFill>
                            <a:srgbClr val="000000"/>
                          </a:solidFill>
                          <a:latin typeface="Arial"/>
                        </a:rPr>
                        <a:t>Administrativa Kostnader</a:t>
                      </a:r>
                    </a:p>
                  </a:txBody>
                  <a:tcPr marL="9526" marR="9526" marT="953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6" marR="85733" marT="953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101</a:t>
                      </a:r>
                    </a:p>
                  </a:txBody>
                  <a:tcPr marL="9526" marR="85733" marT="953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103</a:t>
                      </a:r>
                    </a:p>
                  </a:txBody>
                  <a:tcPr marL="9526" marR="85733" marT="9535"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129</a:t>
                      </a:r>
                      <a:endParaRPr lang="sv-SE" sz="800" b="0" i="0" u="none" strike="noStrike" dirty="0">
                        <a:solidFill>
                          <a:srgbClr val="000000"/>
                        </a:solidFill>
                        <a:latin typeface="Arial"/>
                      </a:endParaRPr>
                    </a:p>
                  </a:txBody>
                  <a:tcPr marL="9526" marR="85733" marT="9535"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6" marR="85733" marT="953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102</a:t>
                      </a:r>
                    </a:p>
                  </a:txBody>
                  <a:tcPr marL="9526" marR="85733" marT="953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98</a:t>
                      </a:r>
                    </a:p>
                  </a:txBody>
                  <a:tcPr marL="9526" marR="85733" marT="953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118</a:t>
                      </a:r>
                      <a:endParaRPr lang="sv-SE" sz="800" b="0" i="0" u="none" strike="noStrike" dirty="0">
                        <a:solidFill>
                          <a:srgbClr val="000000"/>
                        </a:solidFill>
                        <a:latin typeface="Arial"/>
                      </a:endParaRPr>
                    </a:p>
                  </a:txBody>
                  <a:tcPr marL="9526" marR="85733" marT="953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3886">
                <a:tc>
                  <a:txBody>
                    <a:bodyPr/>
                    <a:lstStyle/>
                    <a:p>
                      <a:pPr algn="l" rtl="0" fontAlgn="b"/>
                      <a:r>
                        <a:rPr lang="sv-SE" sz="800" b="0" i="0" u="none" strike="noStrike" dirty="0">
                          <a:solidFill>
                            <a:srgbClr val="000000"/>
                          </a:solidFill>
                          <a:latin typeface="Arial"/>
                        </a:rPr>
                        <a:t>Indirekta </a:t>
                      </a:r>
                      <a:r>
                        <a:rPr lang="sv-SE" sz="800" b="0" i="0" u="none" strike="noStrike" dirty="0" smtClean="0">
                          <a:solidFill>
                            <a:srgbClr val="000000"/>
                          </a:solidFill>
                          <a:latin typeface="Arial"/>
                        </a:rPr>
                        <a:t>Produktionskostnader </a:t>
                      </a:r>
                      <a:endParaRPr lang="sv-SE" sz="800" b="0" i="0" u="none" strike="noStrike" dirty="0">
                        <a:solidFill>
                          <a:srgbClr val="000000"/>
                        </a:solidFill>
                        <a:latin typeface="Arial"/>
                      </a:endParaRPr>
                    </a:p>
                  </a:txBody>
                  <a:tcPr marL="9526" marR="9526" marT="953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6" marR="85733" marT="953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95</a:t>
                      </a:r>
                    </a:p>
                  </a:txBody>
                  <a:tcPr marL="9526" marR="85733" marT="953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103</a:t>
                      </a:r>
                    </a:p>
                  </a:txBody>
                  <a:tcPr marL="9526" marR="85733" marT="9535"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122</a:t>
                      </a:r>
                      <a:endParaRPr lang="sv-SE" sz="800" b="0" i="0" u="none" strike="noStrike" dirty="0">
                        <a:solidFill>
                          <a:srgbClr val="000000"/>
                        </a:solidFill>
                        <a:latin typeface="Arial"/>
                      </a:endParaRPr>
                    </a:p>
                  </a:txBody>
                  <a:tcPr marL="9526" marR="85733" marT="9535"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6" marR="85733" marT="953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96</a:t>
                      </a:r>
                    </a:p>
                  </a:txBody>
                  <a:tcPr marL="9526" marR="85733" marT="953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98</a:t>
                      </a:r>
                    </a:p>
                  </a:txBody>
                  <a:tcPr marL="9526" marR="85733" marT="953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111</a:t>
                      </a:r>
                      <a:endParaRPr lang="sv-SE" sz="800" b="0" i="0" u="none" strike="noStrike" dirty="0">
                        <a:solidFill>
                          <a:srgbClr val="000000"/>
                        </a:solidFill>
                        <a:latin typeface="Arial"/>
                      </a:endParaRPr>
                    </a:p>
                  </a:txBody>
                  <a:tcPr marL="9526" marR="85733" marT="953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66169">
                <a:tc>
                  <a:txBody>
                    <a:bodyPr/>
                    <a:lstStyle/>
                    <a:p>
                      <a:pPr algn="l" rtl="0" fontAlgn="b"/>
                      <a:r>
                        <a:rPr lang="sv-SE" sz="800" b="1" i="0" u="none" strike="noStrike" dirty="0" smtClean="0">
                          <a:solidFill>
                            <a:srgbClr val="000000"/>
                          </a:solidFill>
                          <a:latin typeface="Arial"/>
                        </a:rPr>
                        <a:t>Administrativa- </a:t>
                      </a:r>
                      <a:r>
                        <a:rPr lang="sv-SE" sz="800" b="1" i="0" u="none" strike="noStrike" dirty="0">
                          <a:solidFill>
                            <a:srgbClr val="000000"/>
                          </a:solidFill>
                          <a:latin typeface="Arial"/>
                        </a:rPr>
                        <a:t>och Indirekta </a:t>
                      </a:r>
                      <a:r>
                        <a:rPr lang="sv-SE" sz="800" b="1" i="0" u="none" strike="noStrike" dirty="0" smtClean="0">
                          <a:solidFill>
                            <a:srgbClr val="000000"/>
                          </a:solidFill>
                          <a:latin typeface="Arial"/>
                        </a:rPr>
                        <a:t>Produktionskostnader </a:t>
                      </a:r>
                      <a:endParaRPr lang="sv-SE" sz="800" b="1" i="0" u="none" strike="noStrike" dirty="0">
                        <a:solidFill>
                          <a:srgbClr val="000000"/>
                        </a:solidFill>
                        <a:latin typeface="Arial"/>
                      </a:endParaRPr>
                    </a:p>
                  </a:txBody>
                  <a:tcPr marL="9526" marR="9526" marT="953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100</a:t>
                      </a:r>
                    </a:p>
                  </a:txBody>
                  <a:tcPr marL="9526" marR="85733" marT="953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98</a:t>
                      </a:r>
                    </a:p>
                  </a:txBody>
                  <a:tcPr marL="9526" marR="85733" marT="953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103</a:t>
                      </a:r>
                    </a:p>
                  </a:txBody>
                  <a:tcPr marL="9526" marR="85733" marT="9535"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126</a:t>
                      </a:r>
                      <a:endParaRPr lang="sv-SE" sz="800" b="1" i="0" u="none" strike="noStrike" dirty="0">
                        <a:solidFill>
                          <a:srgbClr val="000000"/>
                        </a:solidFill>
                        <a:latin typeface="Arial"/>
                      </a:endParaRPr>
                    </a:p>
                  </a:txBody>
                  <a:tcPr marL="9526" marR="85733" marT="9535"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6" marR="85733" marT="953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99</a:t>
                      </a:r>
                    </a:p>
                  </a:txBody>
                  <a:tcPr marL="9526" marR="85733" marT="953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98</a:t>
                      </a:r>
                    </a:p>
                  </a:txBody>
                  <a:tcPr marL="9526" marR="85733" marT="953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115</a:t>
                      </a:r>
                      <a:endParaRPr lang="sv-SE" sz="800" b="1" i="0" u="none" strike="noStrike" dirty="0">
                        <a:solidFill>
                          <a:srgbClr val="000000"/>
                        </a:solidFill>
                        <a:latin typeface="Arial"/>
                      </a:endParaRPr>
                    </a:p>
                  </a:txBody>
                  <a:tcPr marL="9526" marR="85733" marT="953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bl>
          </a:graphicData>
        </a:graphic>
      </p:graphicFrame>
      <p:sp>
        <p:nvSpPr>
          <p:cNvPr id="27698" name="Slide Number Placeholder 1"/>
          <p:cNvSpPr>
            <a:spLocks noGrp="1"/>
          </p:cNvSpPr>
          <p:nvPr>
            <p:ph type="sldNum" sz="quarter" idx="4294967295"/>
          </p:nvPr>
        </p:nvSpPr>
        <p:spPr bwMode="auto">
          <a:xfrm>
            <a:off x="457200" y="7429500"/>
            <a:ext cx="420130" cy="19461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C4F89A87-CE54-4676-B3E5-A7BE794C2725}" type="slidenum">
              <a:rPr lang="en-US" sz="1000" smtClean="0">
                <a:solidFill>
                  <a:schemeClr val="tx2"/>
                </a:solidFill>
              </a:rPr>
              <a:pPr eaLnBrk="1" hangingPunct="1"/>
              <a:t>16</a:t>
            </a:fld>
            <a:endParaRPr lang="en-US" sz="1000" dirty="0" smtClean="0">
              <a:solidFill>
                <a:schemeClr val="tx2"/>
              </a:solidFill>
            </a:endParaRPr>
          </a:p>
        </p:txBody>
      </p:sp>
      <p:sp>
        <p:nvSpPr>
          <p:cNvPr id="27699" name="Footer Placeholder 2"/>
          <p:cNvSpPr>
            <a:spLocks noGrp="1"/>
          </p:cNvSpPr>
          <p:nvPr>
            <p:ph type="ftr" sz="quarter" idx="4294967295"/>
          </p:nvPr>
        </p:nvSpPr>
        <p:spPr bwMode="auto">
          <a:xfrm>
            <a:off x="849313" y="7429500"/>
            <a:ext cx="4749800" cy="3444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000" smtClean="0">
                <a:solidFill>
                  <a:schemeClr val="tx2"/>
                </a:solidFill>
              </a:rPr>
              <a:t>Stockholm Stadshus - Rapportering av den operativa effektiviteten</a:t>
            </a:r>
            <a:endParaRPr lang="en-US" sz="1000" smtClean="0">
              <a:solidFill>
                <a:schemeClr val="tx2"/>
              </a:solidFill>
            </a:endParaRPr>
          </a:p>
        </p:txBody>
      </p:sp>
      <p:sp>
        <p:nvSpPr>
          <p:cNvPr id="27700" name="Title 3"/>
          <p:cNvSpPr>
            <a:spLocks noGrp="1"/>
          </p:cNvSpPr>
          <p:nvPr>
            <p:ph type="title"/>
          </p:nvPr>
        </p:nvSpPr>
        <p:spPr>
          <a:xfrm>
            <a:off x="449263" y="396875"/>
            <a:ext cx="9317037" cy="714375"/>
          </a:xfrm>
          <a:ln>
            <a:solidFill>
              <a:schemeClr val="bg1"/>
            </a:solidFill>
            <a:miter lim="800000"/>
            <a:headEnd/>
            <a:tailEnd/>
          </a:ln>
        </p:spPr>
        <p:txBody>
          <a:bodyPr/>
          <a:lstStyle/>
          <a:p>
            <a:pPr eaLnBrk="1" hangingPunct="1"/>
            <a:r>
              <a:rPr lang="sv-SE" dirty="0" err="1" smtClean="0"/>
              <a:t>Stockholmshem</a:t>
            </a:r>
            <a:endParaRPr lang="sv-SE" dirty="0" smtClean="0"/>
          </a:p>
        </p:txBody>
      </p:sp>
      <p:sp>
        <p:nvSpPr>
          <p:cNvPr id="11" name="TextBox 10"/>
          <p:cNvSpPr txBox="1"/>
          <p:nvPr/>
        </p:nvSpPr>
        <p:spPr>
          <a:xfrm>
            <a:off x="6481763" y="4597400"/>
            <a:ext cx="3492500" cy="2162130"/>
          </a:xfrm>
          <a:prstGeom prst="rect">
            <a:avLst/>
          </a:prstGeom>
          <a:noFill/>
          <a:ln>
            <a:solidFill>
              <a:schemeClr val="bg1">
                <a:lumMod val="65000"/>
              </a:schemeClr>
            </a:solidFill>
          </a:ln>
        </p:spPr>
        <p:txBody>
          <a:bodyPr>
            <a:spAutoFit/>
          </a:bodyPr>
          <a:lstStyle/>
          <a:p>
            <a:pPr>
              <a:defRPr/>
            </a:pPr>
            <a:r>
              <a:rPr lang="sv-SE" sz="1050" b="1" dirty="0"/>
              <a:t>Bolagets kommentarer</a:t>
            </a:r>
            <a:endParaRPr lang="sv-SE" sz="1000" b="1" dirty="0"/>
          </a:p>
          <a:p>
            <a:pPr eaLnBrk="0" hangingPunct="0">
              <a:buClr>
                <a:srgbClr val="003399"/>
              </a:buClr>
              <a:defRPr/>
            </a:pPr>
            <a:r>
              <a:rPr lang="sv-SE" sz="1050" dirty="0" smtClean="0"/>
              <a:t> </a:t>
            </a:r>
            <a:endParaRPr lang="sv-SE" sz="1050" dirty="0"/>
          </a:p>
          <a:p>
            <a:pPr marL="171450" indent="-171450" eaLnBrk="0" hangingPunct="0">
              <a:buClr>
                <a:srgbClr val="003399"/>
              </a:buClr>
              <a:buFont typeface="Arial" pitchFamily="34" charset="0"/>
              <a:buChar char="•"/>
              <a:defRPr/>
            </a:pPr>
            <a:r>
              <a:rPr lang="sv-SE" sz="1050" dirty="0"/>
              <a:t>Bolaget har haft betydande kostnadsökningar på grund av två större IT-projekt, outsourcingen till Volvo IT samt implementationen av FASAD.</a:t>
            </a:r>
          </a:p>
          <a:p>
            <a:pPr eaLnBrk="0" hangingPunct="0">
              <a:buClr>
                <a:srgbClr val="003399"/>
              </a:buClr>
              <a:defRPr/>
            </a:pPr>
            <a:endParaRPr lang="sv-SE" sz="1050" dirty="0"/>
          </a:p>
          <a:p>
            <a:pPr marL="171450" indent="-171450" eaLnBrk="0" hangingPunct="0">
              <a:buClr>
                <a:srgbClr val="003399"/>
              </a:buClr>
              <a:buFont typeface="Arial" pitchFamily="34" charset="0"/>
              <a:buChar char="•"/>
              <a:defRPr/>
            </a:pPr>
            <a:r>
              <a:rPr lang="sv-SE" sz="1050" dirty="0"/>
              <a:t> En ny miljöchef har tillsatts, en tjänst som tidigare varit vakant. Detta har bidragit till ökade lönekostnader.</a:t>
            </a:r>
          </a:p>
          <a:p>
            <a:pPr eaLnBrk="0" hangingPunct="0">
              <a:buClr>
                <a:srgbClr val="003399"/>
              </a:buClr>
              <a:defRPr/>
            </a:pPr>
            <a:endParaRPr lang="sv-SE" sz="1000" dirty="0"/>
          </a:p>
          <a:p>
            <a:pPr eaLnBrk="0" hangingPunct="0">
              <a:buClr>
                <a:srgbClr val="003399"/>
              </a:buClr>
              <a:defRPr/>
            </a:pPr>
            <a:endParaRPr lang="sv-SE" sz="1000" dirty="0"/>
          </a:p>
          <a:p>
            <a:pPr eaLnBrk="0" hangingPunct="0">
              <a:buClr>
                <a:srgbClr val="003399"/>
              </a:buClr>
              <a:defRPr/>
            </a:pPr>
            <a:endParaRPr lang="sv-SE" sz="1000" dirty="0"/>
          </a:p>
          <a:p>
            <a:pPr eaLnBrk="0" hangingPunct="0">
              <a:buClr>
                <a:srgbClr val="003399"/>
              </a:buClr>
              <a:defRPr/>
            </a:pPr>
            <a:endParaRPr lang="sv-SE" sz="1000" dirty="0"/>
          </a:p>
        </p:txBody>
      </p:sp>
      <p:sp>
        <p:nvSpPr>
          <p:cNvPr id="27702" name="TextBox 99"/>
          <p:cNvSpPr txBox="1">
            <a:spLocks noChangeArrowheads="1"/>
          </p:cNvSpPr>
          <p:nvPr/>
        </p:nvSpPr>
        <p:spPr bwMode="auto">
          <a:xfrm>
            <a:off x="6400800" y="319558"/>
            <a:ext cx="3454400"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100" dirty="0"/>
              <a:t>Bolaget har </a:t>
            </a:r>
            <a:r>
              <a:rPr lang="sv-SE" sz="1100" dirty="0" smtClean="0"/>
              <a:t>under 2010 försämrat redovisade nyckeltal, främst </a:t>
            </a:r>
            <a:r>
              <a:rPr lang="sv-SE" sz="1100" dirty="0" err="1" smtClean="0"/>
              <a:t>p.g.a</a:t>
            </a:r>
            <a:r>
              <a:rPr lang="sv-SE" sz="1100" dirty="0" smtClean="0"/>
              <a:t> ökade kostnader för IT-relaterade projekt.</a:t>
            </a:r>
            <a:endParaRPr lang="sv-SE" sz="1100" dirty="0"/>
          </a:p>
        </p:txBody>
      </p:sp>
      <p:sp>
        <p:nvSpPr>
          <p:cNvPr id="101" name="Oval 100"/>
          <p:cNvSpPr>
            <a:spLocks noChangeAspect="1"/>
          </p:cNvSpPr>
          <p:nvPr/>
        </p:nvSpPr>
        <p:spPr>
          <a:xfrm>
            <a:off x="5930900" y="393700"/>
            <a:ext cx="431800" cy="431800"/>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graphicFrame>
        <p:nvGraphicFramePr>
          <p:cNvPr id="4" name="Table 3"/>
          <p:cNvGraphicFramePr>
            <a:graphicFrameLocks noGrp="1"/>
          </p:cNvGraphicFramePr>
          <p:nvPr>
            <p:extLst>
              <p:ext uri="{D42A27DB-BD31-4B8C-83A1-F6EECF244321}">
                <p14:modId xmlns:p14="http://schemas.microsoft.com/office/powerpoint/2010/main" val="4233345022"/>
              </p:ext>
            </p:extLst>
          </p:nvPr>
        </p:nvGraphicFramePr>
        <p:xfrm>
          <a:off x="228600" y="5400675"/>
          <a:ext cx="5524500" cy="1866524"/>
        </p:xfrm>
        <a:graphic>
          <a:graphicData uri="http://schemas.openxmlformats.org/drawingml/2006/table">
            <a:tbl>
              <a:tblPr>
                <a:tableStyleId>{5C22544A-7EE6-4342-B048-85BDC9FD1C3A}</a:tableStyleId>
              </a:tblPr>
              <a:tblGrid>
                <a:gridCol w="2438400"/>
                <a:gridCol w="548649"/>
                <a:gridCol w="917670"/>
                <a:gridCol w="886876"/>
                <a:gridCol w="732905"/>
              </a:tblGrid>
              <a:tr h="132974">
                <a:tc>
                  <a:txBody>
                    <a:bodyPr/>
                    <a:lstStyle/>
                    <a:p>
                      <a:pPr algn="l" fontAlgn="b"/>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3175" cap="flat" cmpd="sng" algn="ctr">
                      <a:noFill/>
                      <a:prstDash val="dot"/>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sv-SE" sz="800" b="1" u="none" strike="noStrike" dirty="0">
                          <a:effectLst/>
                          <a:latin typeface="Arial" pitchFamily="34" charset="0"/>
                          <a:cs typeface="Arial" pitchFamily="34" charset="0"/>
                        </a:rPr>
                        <a:t>2007</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3175" cap="flat" cmpd="sng" algn="ctr">
                      <a:noFill/>
                      <a:prstDash val="dot"/>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sv-SE" sz="800" b="1" u="none" strike="noStrike" dirty="0">
                          <a:effectLst/>
                          <a:latin typeface="Arial" pitchFamily="34" charset="0"/>
                          <a:cs typeface="Arial" pitchFamily="34" charset="0"/>
                        </a:rPr>
                        <a:t>2008</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3175" cap="flat" cmpd="sng" algn="ctr">
                      <a:noFill/>
                      <a:prstDash val="dot"/>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sv-SE" sz="800" b="1" u="none" strike="noStrike" dirty="0">
                          <a:effectLst/>
                          <a:latin typeface="Arial" pitchFamily="34" charset="0"/>
                          <a:cs typeface="Arial" pitchFamily="34" charset="0"/>
                        </a:rPr>
                        <a:t>2009</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3175" cap="flat" cmpd="sng" algn="ctr">
                      <a:noFill/>
                      <a:prstDash val="dot"/>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sv-SE" sz="800" b="1" u="none" strike="noStrike" dirty="0">
                          <a:effectLst/>
                          <a:latin typeface="Arial" pitchFamily="34" charset="0"/>
                          <a:cs typeface="Arial" pitchFamily="34" charset="0"/>
                        </a:rPr>
                        <a:t>2010</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3175" cap="flat" cmpd="sng" algn="ctr">
                      <a:noFill/>
                      <a:prstDash val="dot"/>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tr>
              <a:tr h="132974">
                <a:tc>
                  <a:txBody>
                    <a:bodyPr/>
                    <a:lstStyle/>
                    <a:p>
                      <a:pPr algn="l" fontAlgn="b"/>
                      <a:r>
                        <a:rPr lang="sv-SE" sz="800" u="none" strike="noStrike" dirty="0">
                          <a:effectLst/>
                          <a:latin typeface="Arial" pitchFamily="34" charset="0"/>
                          <a:cs typeface="Arial" pitchFamily="34" charset="0"/>
                        </a:rPr>
                        <a:t> </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31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KSEK</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31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KSEK</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31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KSEK</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31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KSEK</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31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138527">
                <a:tc>
                  <a:txBody>
                    <a:bodyPr/>
                    <a:lstStyle/>
                    <a:p>
                      <a:pPr algn="l" rtl="0" fontAlgn="b"/>
                      <a:r>
                        <a:rPr lang="sv-SE" sz="800" b="0" i="0" u="none" strike="noStrike" dirty="0">
                          <a:solidFill>
                            <a:srgbClr val="000000"/>
                          </a:solidFill>
                          <a:latin typeface="Arial"/>
                        </a:rPr>
                        <a:t>Administrativa Kostnader </a:t>
                      </a:r>
                      <a:r>
                        <a:rPr lang="sv-SE" sz="800" b="0" i="0" u="none" strike="noStrike" dirty="0" smtClean="0">
                          <a:solidFill>
                            <a:srgbClr val="000000"/>
                          </a:solidFill>
                          <a:latin typeface="Arial"/>
                        </a:rPr>
                        <a:t>totalt</a:t>
                      </a:r>
                      <a:endParaRPr lang="sv-SE" sz="800" b="0" i="0" u="none" strike="noStrike" dirty="0">
                        <a:solidFill>
                          <a:srgbClr val="000000"/>
                        </a:solidFill>
                        <a:latin typeface="Arial"/>
                      </a:endParaRPr>
                    </a:p>
                  </a:txBody>
                  <a:tcPr marL="9526" marR="9526" marT="9523"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58 674</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55 875</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50 555</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60 778</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noFill/>
                  </a:tcPr>
                </a:tc>
              </a:tr>
              <a:tr h="137774">
                <a:tc>
                  <a:txBody>
                    <a:bodyPr/>
                    <a:lstStyle/>
                    <a:p>
                      <a:pPr algn="l" rtl="0" fontAlgn="b"/>
                      <a:r>
                        <a:rPr lang="sv-SE" sz="800" b="1" i="0" u="none" strike="noStrike" dirty="0" err="1">
                          <a:solidFill>
                            <a:srgbClr val="000000"/>
                          </a:solidFill>
                          <a:latin typeface="Arial"/>
                        </a:rPr>
                        <a:t>Adm</a:t>
                      </a:r>
                      <a:r>
                        <a:rPr lang="sv-SE" sz="800" b="1" i="0" u="none" strike="noStrike" dirty="0">
                          <a:solidFill>
                            <a:srgbClr val="000000"/>
                          </a:solidFill>
                          <a:latin typeface="Arial"/>
                        </a:rPr>
                        <a:t> 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3"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u="none" strike="noStrike" dirty="0">
                          <a:effectLst/>
                          <a:latin typeface="Arial" pitchFamily="34" charset="0"/>
                          <a:cs typeface="Arial" pitchFamily="34" charset="0"/>
                        </a:rPr>
                        <a:t>51 546</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u="none" strike="noStrike" dirty="0">
                          <a:effectLst/>
                          <a:latin typeface="Arial" pitchFamily="34" charset="0"/>
                          <a:cs typeface="Arial" pitchFamily="34" charset="0"/>
                        </a:rPr>
                        <a:t>52 686</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u="none" strike="noStrike" dirty="0">
                          <a:effectLst/>
                          <a:latin typeface="Arial" pitchFamily="34" charset="0"/>
                          <a:cs typeface="Arial" pitchFamily="34" charset="0"/>
                        </a:rPr>
                        <a:t>50 556</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u="none" strike="noStrike" dirty="0">
                          <a:effectLst/>
                          <a:latin typeface="Arial" pitchFamily="34" charset="0"/>
                          <a:cs typeface="Arial" pitchFamily="34" charset="0"/>
                        </a:rPr>
                        <a:t>60 778</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r>
              <a:tr h="132974">
                <a:tc>
                  <a:txBody>
                    <a:bodyPr/>
                    <a:lstStyle/>
                    <a:p>
                      <a:pPr algn="l" rtl="0" fontAlgn="b"/>
                      <a:r>
                        <a:rPr lang="sv-SE" sz="800" b="0" i="0" u="none" strike="noStrike" dirty="0">
                          <a:solidFill>
                            <a:srgbClr val="000000"/>
                          </a:solidFill>
                          <a:latin typeface="Arial"/>
                        </a:rPr>
                        <a:t>Indirekta </a:t>
                      </a:r>
                      <a:r>
                        <a:rPr lang="sv-SE" sz="800" b="0" i="0" u="none" strike="noStrike" dirty="0" smtClean="0">
                          <a:solidFill>
                            <a:srgbClr val="000000"/>
                          </a:solidFill>
                          <a:latin typeface="Arial"/>
                        </a:rPr>
                        <a:t>Produktionskostnader </a:t>
                      </a:r>
                      <a:r>
                        <a:rPr lang="sv-SE" sz="800" b="0" i="0" u="none" strike="noStrike" dirty="0">
                          <a:solidFill>
                            <a:srgbClr val="000000"/>
                          </a:solidFill>
                          <a:latin typeface="Arial"/>
                        </a:rPr>
                        <a:t>t</a:t>
                      </a:r>
                      <a:r>
                        <a:rPr lang="sv-SE" sz="800" b="0" i="0" u="none" strike="noStrike" dirty="0" smtClean="0">
                          <a:solidFill>
                            <a:srgbClr val="000000"/>
                          </a:solidFill>
                          <a:latin typeface="Arial"/>
                        </a:rPr>
                        <a:t>otalt</a:t>
                      </a:r>
                      <a:endParaRPr lang="sv-SE" sz="800" b="0" i="0" u="none" strike="noStrike" dirty="0">
                        <a:solidFill>
                          <a:srgbClr val="000000"/>
                        </a:solidFill>
                        <a:latin typeface="Arial"/>
                      </a:endParaRPr>
                    </a:p>
                  </a:txBody>
                  <a:tcPr marL="9526" marR="9526" marT="9523"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53 392</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54 779</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75 740</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84 777</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noFill/>
                  </a:tcPr>
                </a:tc>
              </a:tr>
              <a:tr h="253353">
                <a:tc>
                  <a:txBody>
                    <a:bodyPr/>
                    <a:lstStyle/>
                    <a:p>
                      <a:pPr algn="l" rtl="0" fontAlgn="b"/>
                      <a:r>
                        <a:rPr lang="sv-SE" sz="800" b="1" i="0" u="none" strike="noStrike" dirty="0">
                          <a:solidFill>
                            <a:srgbClr val="000000"/>
                          </a:solidFill>
                          <a:latin typeface="Arial"/>
                        </a:rPr>
                        <a:t>Indirekta </a:t>
                      </a:r>
                      <a:r>
                        <a:rPr lang="sv-SE" sz="800" b="1" i="0" u="none" strike="noStrike" dirty="0" smtClean="0">
                          <a:solidFill>
                            <a:srgbClr val="000000"/>
                          </a:solidFill>
                          <a:latin typeface="Arial"/>
                        </a:rPr>
                        <a:t>Produktionskostnader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3"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u="none" strike="noStrike" dirty="0">
                          <a:effectLst/>
                          <a:latin typeface="Arial" pitchFamily="34" charset="0"/>
                          <a:cs typeface="Arial" pitchFamily="34" charset="0"/>
                        </a:rPr>
                        <a:t>51 123</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u="none" strike="noStrike" dirty="0">
                          <a:effectLst/>
                          <a:latin typeface="Arial" pitchFamily="34" charset="0"/>
                          <a:cs typeface="Arial" pitchFamily="34" charset="0"/>
                        </a:rPr>
                        <a:t>48 984</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u="none" strike="noStrike" dirty="0">
                          <a:effectLst/>
                          <a:latin typeface="Arial" pitchFamily="34" charset="0"/>
                          <a:cs typeface="Arial" pitchFamily="34" charset="0"/>
                        </a:rPr>
                        <a:t>50 310</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u="none" strike="noStrike" dirty="0">
                          <a:effectLst/>
                          <a:latin typeface="Arial" pitchFamily="34" charset="0"/>
                          <a:cs typeface="Arial" pitchFamily="34" charset="0"/>
                        </a:rPr>
                        <a:t>56 965</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r>
              <a:tr h="253353">
                <a:tc>
                  <a:txBody>
                    <a:bodyPr/>
                    <a:lstStyle/>
                    <a:p>
                      <a:pPr algn="l" rtl="0" fontAlgn="b"/>
                      <a:r>
                        <a:rPr lang="sv-SE" sz="800" b="0" i="0" u="none" strike="noStrike" dirty="0" smtClean="0">
                          <a:solidFill>
                            <a:srgbClr val="000000"/>
                          </a:solidFill>
                          <a:latin typeface="Arial"/>
                        </a:rPr>
                        <a:t>Administrativa- </a:t>
                      </a:r>
                      <a:r>
                        <a:rPr lang="sv-SE" sz="800" b="0" i="0" u="none" strike="noStrike" dirty="0">
                          <a:solidFill>
                            <a:srgbClr val="000000"/>
                          </a:solidFill>
                          <a:latin typeface="Arial"/>
                        </a:rPr>
                        <a:t>och </a:t>
                      </a:r>
                      <a:r>
                        <a:rPr lang="sv-SE" sz="800" b="0" i="0" u="none" strike="noStrike" dirty="0" smtClean="0">
                          <a:solidFill>
                            <a:srgbClr val="000000"/>
                          </a:solidFill>
                          <a:latin typeface="Arial"/>
                        </a:rPr>
                        <a:t>Indirekta Produktionskostnader </a:t>
                      </a:r>
                      <a:r>
                        <a:rPr lang="sv-SE" sz="800" b="0" i="0" u="none" strike="noStrike" dirty="0">
                          <a:solidFill>
                            <a:srgbClr val="000000"/>
                          </a:solidFill>
                          <a:latin typeface="Arial"/>
                        </a:rPr>
                        <a:t>Totalt</a:t>
                      </a:r>
                    </a:p>
                  </a:txBody>
                  <a:tcPr marL="9526" marR="9526" marT="9523"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112 066</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u="none" strike="noStrike">
                          <a:effectLst/>
                          <a:latin typeface="Arial" pitchFamily="34" charset="0"/>
                          <a:cs typeface="Arial" pitchFamily="34" charset="0"/>
                        </a:rPr>
                        <a:t>110 655</a:t>
                      </a:r>
                      <a:endParaRPr lang="sv-SE" sz="800" b="0" i="0" u="none" strike="noStrike">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126 295</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145 555</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noFill/>
                  </a:tcPr>
                </a:tc>
              </a:tr>
              <a:tr h="254469">
                <a:tc>
                  <a:txBody>
                    <a:bodyPr/>
                    <a:lstStyle/>
                    <a:p>
                      <a:pPr algn="l" rtl="0" fontAlgn="b"/>
                      <a:r>
                        <a:rPr lang="sv-SE" sz="800" b="1" i="0" u="none" strike="noStrike" dirty="0" err="1">
                          <a:solidFill>
                            <a:srgbClr val="000000"/>
                          </a:solidFill>
                          <a:latin typeface="Arial"/>
                        </a:rPr>
                        <a:t>Adm</a:t>
                      </a:r>
                      <a:r>
                        <a:rPr lang="sv-SE" sz="800" b="1" i="0" u="none" strike="noStrike" dirty="0">
                          <a:solidFill>
                            <a:srgbClr val="000000"/>
                          </a:solidFill>
                          <a:latin typeface="Arial"/>
                        </a:rPr>
                        <a:t> och </a:t>
                      </a:r>
                      <a:r>
                        <a:rPr lang="sv-SE" sz="800" b="1" i="0" u="none" strike="noStrike" dirty="0" err="1">
                          <a:solidFill>
                            <a:srgbClr val="000000"/>
                          </a:solidFill>
                          <a:latin typeface="Arial"/>
                        </a:rPr>
                        <a:t>Ind</a:t>
                      </a:r>
                      <a:r>
                        <a:rPr lang="sv-SE" sz="800" b="1" i="0" u="none" strike="noStrike" dirty="0">
                          <a:solidFill>
                            <a:srgbClr val="000000"/>
                          </a:solidFill>
                          <a:latin typeface="Arial"/>
                        </a:rPr>
                        <a:t> </a:t>
                      </a:r>
                      <a:r>
                        <a:rPr lang="sv-SE" sz="800" b="1" i="0" u="none" strike="noStrike" dirty="0" smtClean="0">
                          <a:solidFill>
                            <a:srgbClr val="000000"/>
                          </a:solidFill>
                          <a:latin typeface="Arial"/>
                        </a:rPr>
                        <a:t>Produktionskostnader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3"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u="none" strike="noStrike" dirty="0">
                          <a:effectLst/>
                          <a:latin typeface="Arial" pitchFamily="34" charset="0"/>
                          <a:cs typeface="Arial" pitchFamily="34" charset="0"/>
                        </a:rPr>
                        <a:t>102 669</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u="none" strike="noStrike" dirty="0">
                          <a:effectLst/>
                          <a:latin typeface="Arial" pitchFamily="34" charset="0"/>
                          <a:cs typeface="Arial" pitchFamily="34" charset="0"/>
                        </a:rPr>
                        <a:t>101 670</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u="none" strike="noStrike" dirty="0">
                          <a:effectLst/>
                          <a:latin typeface="Arial" pitchFamily="34" charset="0"/>
                          <a:cs typeface="Arial" pitchFamily="34" charset="0"/>
                        </a:rPr>
                        <a:t>100 865</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u="none" strike="noStrike" dirty="0">
                          <a:effectLst/>
                          <a:latin typeface="Arial" pitchFamily="34" charset="0"/>
                          <a:cs typeface="Arial" pitchFamily="34" charset="0"/>
                        </a:rPr>
                        <a:t>117 743</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r>
              <a:tr h="142602">
                <a:tc>
                  <a:txBody>
                    <a:bodyPr/>
                    <a:lstStyle/>
                    <a:p>
                      <a:pPr algn="l" rtl="0" fontAlgn="b"/>
                      <a:r>
                        <a:rPr lang="sv-SE" sz="800" b="0" i="0" u="none" strike="noStrike">
                          <a:solidFill>
                            <a:srgbClr val="000000"/>
                          </a:solidFill>
                          <a:latin typeface="Arial"/>
                        </a:rPr>
                        <a:t>Operativa Kostnader Totalt</a:t>
                      </a:r>
                    </a:p>
                  </a:txBody>
                  <a:tcPr marL="9526" marR="9526" marT="9523"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1 355 009</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u="none" strike="noStrike">
                          <a:effectLst/>
                          <a:latin typeface="Arial" pitchFamily="34" charset="0"/>
                          <a:cs typeface="Arial" pitchFamily="34" charset="0"/>
                        </a:rPr>
                        <a:t>1 384 977</a:t>
                      </a:r>
                      <a:endParaRPr lang="sv-SE" sz="800" b="0" i="0" u="none" strike="noStrike">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1 561 180</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1 533 021</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noFill/>
                  </a:tcPr>
                </a:tc>
              </a:tr>
              <a:tr h="154540">
                <a:tc>
                  <a:txBody>
                    <a:bodyPr/>
                    <a:lstStyle/>
                    <a:p>
                      <a:pPr algn="l" rtl="0" fontAlgn="b"/>
                      <a:r>
                        <a:rPr lang="sv-SE" sz="800" b="1" i="0" u="none" strike="noStrike" dirty="0">
                          <a:solidFill>
                            <a:srgbClr val="000000"/>
                          </a:solidFill>
                          <a:latin typeface="Arial"/>
                        </a:rPr>
                        <a:t>O</a:t>
                      </a:r>
                      <a:r>
                        <a:rPr lang="sv-SE" sz="800" b="1" i="0" u="none" strike="noStrike" dirty="0" smtClean="0">
                          <a:solidFill>
                            <a:srgbClr val="000000"/>
                          </a:solidFill>
                          <a:latin typeface="Arial"/>
                        </a:rPr>
                        <a:t>perativa </a:t>
                      </a:r>
                      <a:r>
                        <a:rPr lang="sv-SE" sz="800" b="1" i="0" u="none" strike="noStrike" dirty="0">
                          <a:solidFill>
                            <a:srgbClr val="000000"/>
                          </a:solidFill>
                          <a:latin typeface="Arial"/>
                        </a:rPr>
                        <a:t>Kostnader Totalt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3"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u="none" strike="noStrike" dirty="0">
                          <a:effectLst/>
                          <a:latin typeface="Arial" pitchFamily="34" charset="0"/>
                          <a:cs typeface="Arial" pitchFamily="34" charset="0"/>
                        </a:rPr>
                        <a:t>1 327 102</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u="none" strike="noStrike" dirty="0">
                          <a:effectLst/>
                          <a:latin typeface="Arial" pitchFamily="34" charset="0"/>
                          <a:cs typeface="Arial" pitchFamily="34" charset="0"/>
                        </a:rPr>
                        <a:t>1 335 982</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u="none" strike="noStrike" dirty="0">
                          <a:effectLst/>
                          <a:latin typeface="Arial" pitchFamily="34" charset="0"/>
                          <a:cs typeface="Arial" pitchFamily="34" charset="0"/>
                        </a:rPr>
                        <a:t>1 547 785</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c>
                  <a:txBody>
                    <a:bodyPr/>
                    <a:lstStyle/>
                    <a:p>
                      <a:pPr algn="r" fontAlgn="b"/>
                      <a:r>
                        <a:rPr lang="sv-SE" sz="800" b="1" u="none" strike="noStrike" dirty="0">
                          <a:effectLst/>
                          <a:latin typeface="Arial" pitchFamily="34" charset="0"/>
                          <a:cs typeface="Arial" pitchFamily="34" charset="0"/>
                        </a:rPr>
                        <a:t>1 505 209</a:t>
                      </a:r>
                      <a:endParaRPr lang="sv-SE" sz="800" b="1"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solidFill>
                      <a:srgbClr val="FFFFCC"/>
                    </a:solidFill>
                  </a:tcPr>
                </a:tc>
              </a:tr>
              <a:tr h="132974">
                <a:tc>
                  <a:txBody>
                    <a:bodyPr/>
                    <a:lstStyle/>
                    <a:p>
                      <a:pPr algn="l" rtl="0" fontAlgn="b"/>
                      <a:r>
                        <a:rPr lang="sv-SE" sz="800" b="0" i="0" u="none" strike="noStrike" dirty="0">
                          <a:solidFill>
                            <a:srgbClr val="000000"/>
                          </a:solidFill>
                          <a:latin typeface="Arial"/>
                        </a:rPr>
                        <a:t>Intäkter Totalt</a:t>
                      </a:r>
                    </a:p>
                  </a:txBody>
                  <a:tcPr marL="9526" marR="9526" marT="9523"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3175" cap="flat" cmpd="sng" algn="ctr">
                      <a:noFill/>
                      <a:prstDash val="dot"/>
                      <a:round/>
                      <a:headEnd type="none" w="med" len="med"/>
                      <a:tailEnd type="none" w="med" len="med"/>
                    </a:lnB>
                    <a:noFill/>
                  </a:tcPr>
                </a:tc>
                <a:tc>
                  <a:txBody>
                    <a:bodyPr/>
                    <a:lstStyle/>
                    <a:p>
                      <a:pPr algn="r" fontAlgn="b"/>
                      <a:r>
                        <a:rPr lang="sv-SE" sz="800" u="none" strike="noStrike">
                          <a:effectLst/>
                          <a:latin typeface="Arial" pitchFamily="34" charset="0"/>
                          <a:cs typeface="Arial" pitchFamily="34" charset="0"/>
                        </a:rPr>
                        <a:t>2 006 136</a:t>
                      </a:r>
                      <a:endParaRPr lang="sv-SE" sz="800" b="0" i="0" u="none" strike="noStrike">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3175" cap="flat" cmpd="sng" algn="ctr">
                      <a:noFill/>
                      <a:prstDash val="dot"/>
                      <a:round/>
                      <a:headEnd type="none" w="med" len="med"/>
                      <a:tailEnd type="none" w="med" len="med"/>
                    </a:lnB>
                    <a:noFill/>
                  </a:tcPr>
                </a:tc>
                <a:tc>
                  <a:txBody>
                    <a:bodyPr/>
                    <a:lstStyle/>
                    <a:p>
                      <a:pPr algn="r" fontAlgn="b"/>
                      <a:r>
                        <a:rPr lang="sv-SE" sz="800" u="none" strike="noStrike">
                          <a:effectLst/>
                          <a:latin typeface="Arial" pitchFamily="34" charset="0"/>
                          <a:cs typeface="Arial" pitchFamily="34" charset="0"/>
                        </a:rPr>
                        <a:t>2 025 672</a:t>
                      </a:r>
                      <a:endParaRPr lang="sv-SE" sz="800" b="0" i="0" u="none" strike="noStrike">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3175" cap="flat" cmpd="sng" algn="ctr">
                      <a:no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1 916 851</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3175" cap="flat" cmpd="sng" algn="ctr">
                      <a:noFill/>
                      <a:prstDash val="dot"/>
                      <a:round/>
                      <a:headEnd type="none" w="med" len="med"/>
                      <a:tailEnd type="none" w="med" len="med"/>
                    </a:lnB>
                    <a:noFill/>
                  </a:tcPr>
                </a:tc>
                <a:tc>
                  <a:txBody>
                    <a:bodyPr/>
                    <a:lstStyle/>
                    <a:p>
                      <a:pPr algn="r" fontAlgn="b"/>
                      <a:r>
                        <a:rPr lang="sv-SE" sz="800" u="none" strike="noStrike" dirty="0">
                          <a:effectLst/>
                          <a:latin typeface="Arial" pitchFamily="34" charset="0"/>
                          <a:cs typeface="Arial" pitchFamily="34" charset="0"/>
                        </a:rPr>
                        <a:t>1 830 021</a:t>
                      </a:r>
                      <a:endParaRPr lang="sv-SE" sz="800" b="0" i="0" u="none" strike="noStrike" dirty="0">
                        <a:solidFill>
                          <a:srgbClr val="000000"/>
                        </a:solidFill>
                        <a:effectLst/>
                        <a:latin typeface="Arial" pitchFamily="34" charset="0"/>
                        <a:cs typeface="Arial" pitchFamily="34" charset="0"/>
                      </a:endParaRPr>
                    </a:p>
                  </a:txBody>
                  <a:tcPr marL="8347" marR="8347" marT="8347" marB="0" anchor="b">
                    <a:lnL w="3175" cap="flat" cmpd="sng" algn="ctr">
                      <a:noFill/>
                      <a:prstDash val="dot"/>
                      <a:round/>
                      <a:headEnd type="none" w="med" len="med"/>
                      <a:tailEnd type="none" w="med" len="med"/>
                    </a:lnL>
                    <a:lnR w="3175" cap="flat" cmpd="sng" algn="ctr">
                      <a:noFill/>
                      <a:prstDash val="dot"/>
                      <a:round/>
                      <a:headEnd type="none" w="med" len="med"/>
                      <a:tailEnd type="none" w="med" len="med"/>
                    </a:lnR>
                    <a:lnT w="6350" cap="flat" cmpd="sng" algn="ctr">
                      <a:solidFill>
                        <a:schemeClr val="tx1"/>
                      </a:solidFill>
                      <a:prstDash val="dot"/>
                      <a:round/>
                      <a:headEnd type="none" w="med" len="med"/>
                      <a:tailEnd type="none" w="med" len="med"/>
                    </a:lnT>
                    <a:lnB w="3175" cap="flat" cmpd="sng" algn="ctr">
                      <a:noFill/>
                      <a:prstDash val="dot"/>
                      <a:round/>
                      <a:headEnd type="none" w="med" len="med"/>
                      <a:tailEnd type="none" w="med" len="med"/>
                    </a:lnB>
                    <a:noFill/>
                  </a:tcPr>
                </a:tc>
              </a:tr>
            </a:tbl>
          </a:graphicData>
        </a:graphic>
      </p:graphicFrame>
      <p:graphicFrame>
        <p:nvGraphicFramePr>
          <p:cNvPr id="26" name="Chart 25"/>
          <p:cNvGraphicFramePr>
            <a:graphicFrameLocks/>
          </p:cNvGraphicFramePr>
          <p:nvPr>
            <p:extLst>
              <p:ext uri="{D42A27DB-BD31-4B8C-83A1-F6EECF244321}">
                <p14:modId xmlns:p14="http://schemas.microsoft.com/office/powerpoint/2010/main" val="1489591261"/>
              </p:ext>
            </p:extLst>
          </p:nvPr>
        </p:nvGraphicFramePr>
        <p:xfrm>
          <a:off x="5487988" y="919722"/>
          <a:ext cx="4572000" cy="256286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7" name="Chart 26"/>
          <p:cNvGraphicFramePr>
            <a:graphicFrameLocks/>
          </p:cNvGraphicFramePr>
          <p:nvPr>
            <p:extLst>
              <p:ext uri="{D42A27DB-BD31-4B8C-83A1-F6EECF244321}">
                <p14:modId xmlns:p14="http://schemas.microsoft.com/office/powerpoint/2010/main" val="3885501552"/>
              </p:ext>
            </p:extLst>
          </p:nvPr>
        </p:nvGraphicFramePr>
        <p:xfrm>
          <a:off x="-1" y="1001244"/>
          <a:ext cx="5172075" cy="301830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9" name="Chart 28"/>
          <p:cNvGraphicFramePr>
            <a:graphicFrameLocks/>
          </p:cNvGraphicFramePr>
          <p:nvPr>
            <p:extLst>
              <p:ext uri="{D42A27DB-BD31-4B8C-83A1-F6EECF244321}">
                <p14:modId xmlns:p14="http://schemas.microsoft.com/office/powerpoint/2010/main" val="2215796329"/>
              </p:ext>
            </p:extLst>
          </p:nvPr>
        </p:nvGraphicFramePr>
        <p:xfrm>
          <a:off x="5487988" y="2663349"/>
          <a:ext cx="45720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15" name="Down Arrow 14"/>
          <p:cNvSpPr/>
          <p:nvPr/>
        </p:nvSpPr>
        <p:spPr>
          <a:xfrm rot="14820000">
            <a:off x="6053932" y="489744"/>
            <a:ext cx="220662" cy="228600"/>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Tree>
    <p:extLst>
      <p:ext uri="{BB962C8B-B14F-4D97-AF65-F5344CB8AC3E}">
        <p14:creationId xmlns:p14="http://schemas.microsoft.com/office/powerpoint/2010/main" val="3935388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Table 21"/>
          <p:cNvGraphicFramePr>
            <a:graphicFrameLocks noGrp="1"/>
          </p:cNvGraphicFramePr>
          <p:nvPr>
            <p:extLst>
              <p:ext uri="{D42A27DB-BD31-4B8C-83A1-F6EECF244321}">
                <p14:modId xmlns:p14="http://schemas.microsoft.com/office/powerpoint/2010/main" val="1702594244"/>
              </p:ext>
            </p:extLst>
          </p:nvPr>
        </p:nvGraphicFramePr>
        <p:xfrm>
          <a:off x="238125" y="4427538"/>
          <a:ext cx="5527675" cy="850900"/>
        </p:xfrm>
        <a:graphic>
          <a:graphicData uri="http://schemas.openxmlformats.org/drawingml/2006/table">
            <a:tbl>
              <a:tblPr/>
              <a:tblGrid>
                <a:gridCol w="1642803"/>
                <a:gridCol w="444281"/>
                <a:gridCol w="526937"/>
                <a:gridCol w="444281"/>
                <a:gridCol w="444281"/>
                <a:gridCol w="526937"/>
                <a:gridCol w="444281"/>
                <a:gridCol w="526937"/>
                <a:gridCol w="526937"/>
              </a:tblGrid>
              <a:tr h="162044">
                <a:tc>
                  <a:txBody>
                    <a:bodyPr/>
                    <a:lstStyle/>
                    <a:p>
                      <a:pPr algn="l" fontAlgn="b"/>
                      <a:r>
                        <a:rPr lang="sv-SE" sz="1000" b="0" i="0" u="none" strike="noStrike" dirty="0">
                          <a:solidFill>
                            <a:srgbClr val="000000"/>
                          </a:solidFill>
                          <a:latin typeface="Arial"/>
                        </a:rPr>
                        <a:t> </a:t>
                      </a:r>
                    </a:p>
                  </a:txBody>
                  <a:tcPr marL="9525" marR="9525" marT="9532" marB="0" anchor="b">
                    <a:lnL>
                      <a:noFill/>
                    </a:lnL>
                    <a:lnR>
                      <a:noFill/>
                    </a:lnR>
                    <a:lnT>
                      <a:noFill/>
                    </a:lnT>
                    <a:lnB>
                      <a:noFill/>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1 – andel</a:t>
                      </a:r>
                      <a:r>
                        <a:rPr lang="sv-SE" sz="800" b="0" i="0" u="none" strike="noStrike" baseline="0" dirty="0" smtClean="0">
                          <a:solidFill>
                            <a:srgbClr val="000000"/>
                          </a:solidFill>
                          <a:latin typeface="Arial"/>
                        </a:rPr>
                        <a:t> av intäkter</a:t>
                      </a:r>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2 – absoluta tal</a:t>
                      </a:r>
                      <a:endParaRPr lang="sv-SE" sz="800" b="0" i="0" u="none" strike="noStrike" dirty="0">
                        <a:solidFill>
                          <a:srgbClr val="000000"/>
                        </a:solidFill>
                        <a:latin typeface="Arial"/>
                      </a:endParaRPr>
                    </a:p>
                  </a:txBody>
                  <a:tcPr marL="9525" marR="9525"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62044">
                <a:tc>
                  <a:txBody>
                    <a:bodyPr/>
                    <a:lstStyle/>
                    <a:p>
                      <a:pPr algn="l" fontAlgn="b"/>
                      <a:r>
                        <a:rPr lang="sv-SE" sz="1000" b="0" i="0" u="none" strike="noStrike">
                          <a:solidFill>
                            <a:srgbClr val="000000"/>
                          </a:solidFill>
                          <a:latin typeface="Arial"/>
                        </a:rPr>
                        <a:t> </a:t>
                      </a:r>
                    </a:p>
                  </a:txBody>
                  <a:tcPr marL="9525" marR="9525" marT="9532"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2 007</a:t>
                      </a:r>
                    </a:p>
                  </a:txBody>
                  <a:tcPr marL="9525" marR="9525" marT="953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2 008</a:t>
                      </a:r>
                    </a:p>
                  </a:txBody>
                  <a:tcPr marL="9525" marR="9525" marT="953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2 009</a:t>
                      </a:r>
                    </a:p>
                  </a:txBody>
                  <a:tcPr marL="9525" marR="9525" marT="9532" marB="0" anchor="b">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32"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2 007</a:t>
                      </a:r>
                    </a:p>
                  </a:txBody>
                  <a:tcPr marL="9525" marR="9525" marT="953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2 008</a:t>
                      </a:r>
                    </a:p>
                  </a:txBody>
                  <a:tcPr marL="9525" marR="9525" marT="953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2 009</a:t>
                      </a:r>
                    </a:p>
                  </a:txBody>
                  <a:tcPr marL="9525" marR="9525" marT="953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3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6626">
                <a:tc>
                  <a:txBody>
                    <a:bodyPr/>
                    <a:lstStyle/>
                    <a:p>
                      <a:pPr algn="l" rtl="0" fontAlgn="b"/>
                      <a:r>
                        <a:rPr lang="sv-SE" sz="800" b="0" i="0" u="none" strike="noStrike">
                          <a:solidFill>
                            <a:srgbClr val="000000"/>
                          </a:solidFill>
                          <a:latin typeface="Arial"/>
                        </a:rPr>
                        <a:t>Administrativa Kostnader</a:t>
                      </a: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5" marR="85728"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89</a:t>
                      </a:r>
                    </a:p>
                  </a:txBody>
                  <a:tcPr marL="9525" marR="85728"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83</a:t>
                      </a:r>
                    </a:p>
                  </a:txBody>
                  <a:tcPr marL="9525" marR="85728" marT="9532"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86</a:t>
                      </a:r>
                      <a:endParaRPr lang="sv-SE" sz="800" b="0" i="0" u="none" strike="noStrike" dirty="0">
                        <a:solidFill>
                          <a:srgbClr val="000000"/>
                        </a:solidFill>
                        <a:latin typeface="Arial"/>
                      </a:endParaRPr>
                    </a:p>
                  </a:txBody>
                  <a:tcPr marL="9525" marR="85728" marT="9532"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5" marR="85728" marT="953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92</a:t>
                      </a:r>
                    </a:p>
                  </a:txBody>
                  <a:tcPr marL="9525" marR="85728"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87</a:t>
                      </a:r>
                    </a:p>
                  </a:txBody>
                  <a:tcPr marL="9525" marR="85728"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95</a:t>
                      </a:r>
                      <a:endParaRPr lang="sv-SE" sz="800" b="0" i="0" u="none" strike="noStrike" dirty="0">
                        <a:solidFill>
                          <a:srgbClr val="000000"/>
                        </a:solidFill>
                        <a:latin typeface="Arial"/>
                      </a:endParaRPr>
                    </a:p>
                  </a:txBody>
                  <a:tcPr marL="9525" marR="85728"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6626">
                <a:tc>
                  <a:txBody>
                    <a:bodyPr/>
                    <a:lstStyle/>
                    <a:p>
                      <a:pPr algn="l" rtl="0" fontAlgn="b"/>
                      <a:r>
                        <a:rPr lang="sv-SE" sz="800" b="0" i="0" u="none" strike="noStrike" dirty="0">
                          <a:solidFill>
                            <a:srgbClr val="000000"/>
                          </a:solidFill>
                          <a:latin typeface="Arial"/>
                        </a:rPr>
                        <a:t>Indirekta </a:t>
                      </a:r>
                      <a:r>
                        <a:rPr lang="sv-SE" sz="800" b="0" i="0" u="none" strike="noStrike" dirty="0" smtClean="0">
                          <a:solidFill>
                            <a:srgbClr val="000000"/>
                          </a:solidFill>
                          <a:latin typeface="Arial"/>
                        </a:rPr>
                        <a:t>Produktionskostnader </a:t>
                      </a:r>
                      <a:endParaRPr lang="sv-SE" sz="800" b="0" i="0" u="none" strike="noStrike" dirty="0">
                        <a:solidFill>
                          <a:srgbClr val="000000"/>
                        </a:solidFill>
                        <a:latin typeface="Arial"/>
                      </a:endParaRPr>
                    </a:p>
                  </a:txBody>
                  <a:tcPr marL="9525" marR="9525"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5" marR="85728"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122</a:t>
                      </a:r>
                    </a:p>
                  </a:txBody>
                  <a:tcPr marL="9525" marR="85728"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129</a:t>
                      </a:r>
                    </a:p>
                  </a:txBody>
                  <a:tcPr marL="9525" marR="85728" marT="9532"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120</a:t>
                      </a:r>
                      <a:endParaRPr lang="sv-SE" sz="800" b="0" i="0" u="none" strike="noStrike" dirty="0">
                        <a:solidFill>
                          <a:srgbClr val="000000"/>
                        </a:solidFill>
                        <a:latin typeface="Arial"/>
                      </a:endParaRPr>
                    </a:p>
                  </a:txBody>
                  <a:tcPr marL="9525" marR="85728" marT="9532"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5" marR="85728" marT="953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125</a:t>
                      </a:r>
                    </a:p>
                  </a:txBody>
                  <a:tcPr marL="9525" marR="85728"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136</a:t>
                      </a:r>
                    </a:p>
                  </a:txBody>
                  <a:tcPr marL="9525" marR="85728"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132</a:t>
                      </a:r>
                      <a:endParaRPr lang="sv-SE" sz="800" b="0" i="0" u="none" strike="noStrike" dirty="0">
                        <a:solidFill>
                          <a:srgbClr val="000000"/>
                        </a:solidFill>
                        <a:latin typeface="Arial"/>
                      </a:endParaRPr>
                    </a:p>
                  </a:txBody>
                  <a:tcPr marL="9525" marR="85728"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53560">
                <a:tc>
                  <a:txBody>
                    <a:bodyPr/>
                    <a:lstStyle/>
                    <a:p>
                      <a:pPr algn="l" rtl="0" fontAlgn="b"/>
                      <a:r>
                        <a:rPr lang="sv-SE" sz="800" b="1" i="0" u="none" strike="noStrike" dirty="0" smtClean="0">
                          <a:solidFill>
                            <a:srgbClr val="000000"/>
                          </a:solidFill>
                          <a:latin typeface="Arial"/>
                        </a:rPr>
                        <a:t>Administrativa- </a:t>
                      </a:r>
                      <a:r>
                        <a:rPr lang="sv-SE" sz="800" b="1" i="0" u="none" strike="noStrike" dirty="0">
                          <a:solidFill>
                            <a:srgbClr val="000000"/>
                          </a:solidFill>
                          <a:latin typeface="Arial"/>
                        </a:rPr>
                        <a:t>och Indirekta </a:t>
                      </a:r>
                      <a:r>
                        <a:rPr lang="sv-SE" sz="800" b="1" i="0" u="none" strike="noStrike" dirty="0" smtClean="0">
                          <a:solidFill>
                            <a:srgbClr val="000000"/>
                          </a:solidFill>
                          <a:latin typeface="Arial"/>
                        </a:rPr>
                        <a:t>Produktionskostnader </a:t>
                      </a:r>
                      <a:endParaRPr lang="sv-SE" sz="800" b="1" i="0" u="none" strike="noStrike" dirty="0">
                        <a:solidFill>
                          <a:srgbClr val="000000"/>
                        </a:solidFill>
                        <a:latin typeface="Arial"/>
                      </a:endParaRPr>
                    </a:p>
                  </a:txBody>
                  <a:tcPr marL="9525" marR="9525"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100</a:t>
                      </a:r>
                    </a:p>
                  </a:txBody>
                  <a:tcPr marL="9525" marR="85728"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102</a:t>
                      </a:r>
                    </a:p>
                  </a:txBody>
                  <a:tcPr marL="9525" marR="85728"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101</a:t>
                      </a:r>
                    </a:p>
                  </a:txBody>
                  <a:tcPr marL="9525" marR="85728" marT="9532"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99</a:t>
                      </a:r>
                      <a:endParaRPr lang="sv-SE" sz="800" b="1" i="0" u="none" strike="noStrike" dirty="0">
                        <a:solidFill>
                          <a:srgbClr val="000000"/>
                        </a:solidFill>
                        <a:latin typeface="Arial"/>
                      </a:endParaRPr>
                    </a:p>
                  </a:txBody>
                  <a:tcPr marL="9525" marR="85728" marT="9532"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100</a:t>
                      </a:r>
                    </a:p>
                  </a:txBody>
                  <a:tcPr marL="9525" marR="85728" marT="953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105</a:t>
                      </a:r>
                    </a:p>
                  </a:txBody>
                  <a:tcPr marL="9525" marR="85728"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106</a:t>
                      </a:r>
                    </a:p>
                  </a:txBody>
                  <a:tcPr marL="9525" marR="85728"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110</a:t>
                      </a:r>
                      <a:endParaRPr lang="sv-SE" sz="800" b="1" i="0" u="none" strike="noStrike" dirty="0">
                        <a:solidFill>
                          <a:srgbClr val="000000"/>
                        </a:solidFill>
                        <a:latin typeface="Arial"/>
                      </a:endParaRPr>
                    </a:p>
                  </a:txBody>
                  <a:tcPr marL="9525" marR="85728"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bl>
          </a:graphicData>
        </a:graphic>
      </p:graphicFrame>
      <p:sp>
        <p:nvSpPr>
          <p:cNvPr id="28722" name="Title 3"/>
          <p:cNvSpPr>
            <a:spLocks noGrp="1"/>
          </p:cNvSpPr>
          <p:nvPr>
            <p:ph type="title"/>
          </p:nvPr>
        </p:nvSpPr>
        <p:spPr>
          <a:xfrm>
            <a:off x="449263" y="396875"/>
            <a:ext cx="9317037" cy="714375"/>
          </a:xfrm>
          <a:ln>
            <a:solidFill>
              <a:schemeClr val="bg1"/>
            </a:solidFill>
            <a:miter lim="800000"/>
            <a:headEnd/>
            <a:tailEnd/>
          </a:ln>
        </p:spPr>
        <p:txBody>
          <a:bodyPr/>
          <a:lstStyle/>
          <a:p>
            <a:pPr eaLnBrk="1" hangingPunct="1"/>
            <a:r>
              <a:rPr lang="sv-SE" dirty="0" smtClean="0"/>
              <a:t>Familjebostäder</a:t>
            </a:r>
          </a:p>
        </p:txBody>
      </p:sp>
      <p:sp>
        <p:nvSpPr>
          <p:cNvPr id="11" name="TextBox 10"/>
          <p:cNvSpPr txBox="1"/>
          <p:nvPr/>
        </p:nvSpPr>
        <p:spPr>
          <a:xfrm>
            <a:off x="6481763" y="4605338"/>
            <a:ext cx="3492500" cy="2485296"/>
          </a:xfrm>
          <a:prstGeom prst="rect">
            <a:avLst/>
          </a:prstGeom>
          <a:noFill/>
          <a:ln>
            <a:solidFill>
              <a:schemeClr val="bg1">
                <a:lumMod val="65000"/>
              </a:schemeClr>
            </a:solidFill>
          </a:ln>
        </p:spPr>
        <p:txBody>
          <a:bodyPr>
            <a:spAutoFit/>
          </a:bodyPr>
          <a:lstStyle/>
          <a:p>
            <a:pPr>
              <a:defRPr/>
            </a:pPr>
            <a:r>
              <a:rPr lang="sv-SE" sz="1050" b="1" dirty="0"/>
              <a:t>Bolagets kommentarer</a:t>
            </a:r>
            <a:endParaRPr lang="sv-SE" sz="1000" b="1" dirty="0"/>
          </a:p>
          <a:p>
            <a:pPr>
              <a:defRPr/>
            </a:pPr>
            <a:endParaRPr lang="sv-SE" sz="1100" b="1" dirty="0"/>
          </a:p>
          <a:p>
            <a:pPr marL="171450" indent="-171450">
              <a:buFont typeface="Arial" pitchFamily="34" charset="0"/>
              <a:buChar char="•"/>
              <a:defRPr/>
            </a:pPr>
            <a:r>
              <a:rPr lang="sv-SE" sz="1050" dirty="0"/>
              <a:t>Bolaget har under året  arbetat med att utveckla mer effektiva processer, framförallt kopplat till dokumenthantering.</a:t>
            </a:r>
          </a:p>
          <a:p>
            <a:pPr marL="171450" indent="-171450">
              <a:buFont typeface="Arial" pitchFamily="34" charset="0"/>
              <a:buChar char="•"/>
              <a:defRPr/>
            </a:pPr>
            <a:endParaRPr lang="sv-SE" sz="1050" dirty="0"/>
          </a:p>
          <a:p>
            <a:pPr marL="171450" indent="-171450">
              <a:buFont typeface="Arial" pitchFamily="34" charset="0"/>
              <a:buChar char="•"/>
              <a:defRPr/>
            </a:pPr>
            <a:r>
              <a:rPr lang="sv-SE" sz="1050" dirty="0"/>
              <a:t>Implementationen av FASAD utgör en betydande kostnadspost jämfört med föregående år.</a:t>
            </a:r>
          </a:p>
          <a:p>
            <a:pPr marL="171450" indent="-171450">
              <a:buFont typeface="Arial" pitchFamily="34" charset="0"/>
              <a:buChar char="•"/>
              <a:defRPr/>
            </a:pPr>
            <a:endParaRPr lang="sv-SE" sz="1050" dirty="0"/>
          </a:p>
          <a:p>
            <a:pPr marL="171450" indent="-171450">
              <a:buFont typeface="Arial" pitchFamily="34" charset="0"/>
              <a:buChar char="•"/>
              <a:defRPr/>
            </a:pPr>
            <a:r>
              <a:rPr lang="sv-SE" sz="1050" dirty="0"/>
              <a:t>Bolaget har haft en viss ökning av personal.</a:t>
            </a:r>
          </a:p>
          <a:p>
            <a:pPr eaLnBrk="0" hangingPunct="0">
              <a:buClr>
                <a:srgbClr val="003399"/>
              </a:buClr>
              <a:defRPr/>
            </a:pPr>
            <a:endParaRPr lang="sv-SE" sz="1000" dirty="0"/>
          </a:p>
          <a:p>
            <a:pPr eaLnBrk="0" hangingPunct="0">
              <a:buClr>
                <a:srgbClr val="003399"/>
              </a:buClr>
              <a:defRPr/>
            </a:pPr>
            <a:endParaRPr lang="sv-SE" sz="1000" dirty="0"/>
          </a:p>
          <a:p>
            <a:pPr eaLnBrk="0" hangingPunct="0">
              <a:buClr>
                <a:srgbClr val="003399"/>
              </a:buClr>
              <a:defRPr/>
            </a:pPr>
            <a:endParaRPr lang="sv-SE" sz="1000" dirty="0"/>
          </a:p>
          <a:p>
            <a:pPr eaLnBrk="0" hangingPunct="0">
              <a:buClr>
                <a:srgbClr val="003399"/>
              </a:buClr>
              <a:defRPr/>
            </a:pPr>
            <a:endParaRPr lang="sv-SE" sz="1000" dirty="0"/>
          </a:p>
          <a:p>
            <a:pPr eaLnBrk="0" hangingPunct="0">
              <a:buClr>
                <a:srgbClr val="003399"/>
              </a:buClr>
              <a:buFont typeface="Wingdings" pitchFamily="2" charset="2"/>
              <a:buChar char="§"/>
              <a:defRPr/>
            </a:pPr>
            <a:endParaRPr lang="sv-SE" sz="1000" dirty="0"/>
          </a:p>
        </p:txBody>
      </p:sp>
      <p:sp>
        <p:nvSpPr>
          <p:cNvPr id="28724" name="TextBox 99"/>
          <p:cNvSpPr txBox="1">
            <a:spLocks noChangeArrowheads="1"/>
          </p:cNvSpPr>
          <p:nvPr/>
        </p:nvSpPr>
        <p:spPr bwMode="auto">
          <a:xfrm>
            <a:off x="6400800" y="342900"/>
            <a:ext cx="3454400"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100" dirty="0"/>
              <a:t>Bolaget har </a:t>
            </a:r>
            <a:r>
              <a:rPr lang="sv-SE" sz="1100" dirty="0" smtClean="0"/>
              <a:t>ökat sina nyckeltalsrelaterade kostnader i samma takt som intäkterna ökar. Detta till följd av ökade IT-kostnader och ökning av personal</a:t>
            </a:r>
            <a:endParaRPr lang="sv-SE" sz="1100" dirty="0"/>
          </a:p>
        </p:txBody>
      </p:sp>
      <p:sp>
        <p:nvSpPr>
          <p:cNvPr id="101" name="Oval 100"/>
          <p:cNvSpPr>
            <a:spLocks noChangeAspect="1"/>
          </p:cNvSpPr>
          <p:nvPr/>
        </p:nvSpPr>
        <p:spPr>
          <a:xfrm>
            <a:off x="5930900" y="393700"/>
            <a:ext cx="431800" cy="431800"/>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28726" name="Slide Number Placeholder 1"/>
          <p:cNvSpPr>
            <a:spLocks noGrp="1"/>
          </p:cNvSpPr>
          <p:nvPr>
            <p:ph type="sldNum" sz="quarter" idx="4294967295"/>
          </p:nvPr>
        </p:nvSpPr>
        <p:spPr bwMode="auto">
          <a:xfrm>
            <a:off x="457200" y="7429500"/>
            <a:ext cx="311150" cy="163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4BD2BE63-E6C7-418A-9B64-911035E7EE63}" type="slidenum">
              <a:rPr lang="en-US" sz="1000" smtClean="0">
                <a:solidFill>
                  <a:schemeClr val="tx2"/>
                </a:solidFill>
              </a:rPr>
              <a:pPr eaLnBrk="1" hangingPunct="1"/>
              <a:t>17</a:t>
            </a:fld>
            <a:endParaRPr lang="en-US" sz="1000" smtClean="0">
              <a:solidFill>
                <a:schemeClr val="tx2"/>
              </a:solidFill>
            </a:endParaRPr>
          </a:p>
        </p:txBody>
      </p:sp>
      <p:sp>
        <p:nvSpPr>
          <p:cNvPr id="28727" name="Footer Placeholder 2"/>
          <p:cNvSpPr>
            <a:spLocks noGrp="1"/>
          </p:cNvSpPr>
          <p:nvPr>
            <p:ph type="ftr" sz="quarter" idx="4294967295"/>
          </p:nvPr>
        </p:nvSpPr>
        <p:spPr bwMode="auto">
          <a:xfrm>
            <a:off x="849313" y="7429500"/>
            <a:ext cx="4749800" cy="3444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000" smtClean="0">
                <a:solidFill>
                  <a:schemeClr val="tx2"/>
                </a:solidFill>
              </a:rPr>
              <a:t>Stockholm Stadshus - Rapportering av den operativa effektiviteten</a:t>
            </a:r>
            <a:endParaRPr lang="en-US" sz="1000" smtClean="0">
              <a:solidFill>
                <a:schemeClr val="tx2"/>
              </a:solidFill>
            </a:endParaRPr>
          </a:p>
        </p:txBody>
      </p:sp>
      <p:sp>
        <p:nvSpPr>
          <p:cNvPr id="16" name="Down Arrow 15"/>
          <p:cNvSpPr/>
          <p:nvPr/>
        </p:nvSpPr>
        <p:spPr>
          <a:xfrm rot="16260000">
            <a:off x="6053932" y="489744"/>
            <a:ext cx="220662" cy="228600"/>
          </a:xfrm>
          <a:prstGeom prst="downArrow">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graphicFrame>
        <p:nvGraphicFramePr>
          <p:cNvPr id="17" name="Chart 16"/>
          <p:cNvGraphicFramePr>
            <a:graphicFrameLocks/>
          </p:cNvGraphicFramePr>
          <p:nvPr>
            <p:extLst>
              <p:ext uri="{D42A27DB-BD31-4B8C-83A1-F6EECF244321}">
                <p14:modId xmlns:p14="http://schemas.microsoft.com/office/powerpoint/2010/main" val="747879665"/>
              </p:ext>
            </p:extLst>
          </p:nvPr>
        </p:nvGraphicFramePr>
        <p:xfrm>
          <a:off x="-1" y="1009740"/>
          <a:ext cx="5162551" cy="300981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2104237767"/>
              </p:ext>
            </p:extLst>
          </p:nvPr>
        </p:nvGraphicFramePr>
        <p:xfrm>
          <a:off x="209550" y="5386388"/>
          <a:ext cx="5492751" cy="1797216"/>
        </p:xfrm>
        <a:graphic>
          <a:graphicData uri="http://schemas.openxmlformats.org/drawingml/2006/table">
            <a:tbl>
              <a:tblPr/>
              <a:tblGrid>
                <a:gridCol w="2590799"/>
                <a:gridCol w="523875"/>
                <a:gridCol w="828675"/>
                <a:gridCol w="723060"/>
                <a:gridCol w="826342"/>
              </a:tblGrid>
              <a:tr h="146665">
                <a:tc>
                  <a:txBody>
                    <a:bodyPr/>
                    <a:lstStyle/>
                    <a:p>
                      <a:pPr algn="l" fontAlgn="b"/>
                      <a:r>
                        <a:rPr lang="sv-SE" sz="900" b="0" i="0" u="none" strike="noStrike" dirty="0">
                          <a:solidFill>
                            <a:srgbClr val="000000"/>
                          </a:solidFill>
                          <a:latin typeface="Arial"/>
                        </a:rPr>
                        <a:t> </a:t>
                      </a:r>
                    </a:p>
                  </a:txBody>
                  <a:tcPr marL="9526" marR="9526" marT="9524"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2007</a:t>
                      </a:r>
                    </a:p>
                  </a:txBody>
                  <a:tcPr marL="9526" marR="9526" marT="9524"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2008</a:t>
                      </a:r>
                    </a:p>
                  </a:txBody>
                  <a:tcPr marL="9526" marR="9526" marT="9524" marB="0" anchor="b">
                    <a:lnL>
                      <a:noFill/>
                    </a:lnL>
                    <a:lnR>
                      <a:noFill/>
                    </a:lnR>
                    <a:lnT>
                      <a:noFill/>
                    </a:lnT>
                    <a:lnB>
                      <a:noFill/>
                    </a:lnB>
                    <a:solidFill>
                      <a:srgbClr val="FFFFFF"/>
                    </a:solidFill>
                  </a:tcPr>
                </a:tc>
                <a:tc>
                  <a:txBody>
                    <a:bodyPr/>
                    <a:lstStyle/>
                    <a:p>
                      <a:pPr algn="r" rtl="0" fontAlgn="b"/>
                      <a:r>
                        <a:rPr lang="sv-SE" sz="800" b="1" i="0" u="none" strike="noStrike" dirty="0">
                          <a:solidFill>
                            <a:srgbClr val="000000"/>
                          </a:solidFill>
                          <a:latin typeface="Arial"/>
                        </a:rPr>
                        <a:t>2009</a:t>
                      </a:r>
                    </a:p>
                  </a:txBody>
                  <a:tcPr marL="9526" marR="9526" marT="9524"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24" marB="0" anchor="b">
                    <a:lnL>
                      <a:noFill/>
                    </a:lnL>
                    <a:lnR>
                      <a:noFill/>
                    </a:lnR>
                    <a:lnT>
                      <a:noFill/>
                    </a:lnT>
                    <a:lnB>
                      <a:noFill/>
                    </a:lnB>
                    <a:solidFill>
                      <a:srgbClr val="FFFFFF"/>
                    </a:solidFill>
                  </a:tcPr>
                </a:tc>
              </a:tr>
              <a:tr h="131428">
                <a:tc>
                  <a:txBody>
                    <a:bodyPr/>
                    <a:lstStyle/>
                    <a:p>
                      <a:pPr algn="l" fontAlgn="b"/>
                      <a:r>
                        <a:rPr lang="sv-SE" sz="800" b="0" i="0" u="none" strike="noStrike">
                          <a:solidFill>
                            <a:srgbClr val="000000"/>
                          </a:solidFill>
                          <a:latin typeface="Arial"/>
                        </a:rPr>
                        <a:t> </a:t>
                      </a:r>
                    </a:p>
                  </a:txBody>
                  <a:tcPr marL="9526" marR="9526" marT="9524"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KSEK</a:t>
                      </a:r>
                    </a:p>
                  </a:txBody>
                  <a:tcPr marL="9526" marR="9526" marT="9524"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KSEK</a:t>
                      </a:r>
                    </a:p>
                  </a:txBody>
                  <a:tcPr marL="9526" marR="9526" marT="9524"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4"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6" marR="9526" marT="9524"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31428">
                <a:tc>
                  <a:txBody>
                    <a:bodyPr/>
                    <a:lstStyle/>
                    <a:p>
                      <a:pPr algn="l" rtl="0" fontAlgn="b"/>
                      <a:r>
                        <a:rPr lang="sv-SE" sz="800" b="0" i="0" u="none" strike="noStrike" dirty="0">
                          <a:solidFill>
                            <a:srgbClr val="000000"/>
                          </a:solidFill>
                          <a:latin typeface="Arial"/>
                        </a:rPr>
                        <a:t>Administrativa Kostnader </a:t>
                      </a:r>
                      <a:r>
                        <a:rPr lang="sv-SE" sz="800" b="0" i="0" u="none" strike="noStrike" dirty="0" smtClean="0">
                          <a:solidFill>
                            <a:srgbClr val="000000"/>
                          </a:solidFill>
                          <a:latin typeface="Arial"/>
                        </a:rPr>
                        <a:t>totalt</a:t>
                      </a:r>
                      <a:endParaRPr lang="sv-SE" sz="800" b="0" i="0" u="none" strike="noStrike" dirty="0">
                        <a:solidFill>
                          <a:srgbClr val="000000"/>
                        </a:solidFill>
                        <a:latin typeface="Arial"/>
                      </a:endParaRPr>
                    </a:p>
                  </a:txBody>
                  <a:tcPr marL="9526" marR="9526" marT="952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48 259</a:t>
                      </a:r>
                    </a:p>
                  </a:txBody>
                  <a:tcPr marL="9526" marR="9526" marT="952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49 410</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48 495</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55 399</a:t>
                      </a:r>
                    </a:p>
                  </a:txBody>
                  <a:tcPr marL="9525" marR="9525" marT="952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1428">
                <a:tc>
                  <a:txBody>
                    <a:bodyPr/>
                    <a:lstStyle/>
                    <a:p>
                      <a:pPr algn="l" rtl="0" fontAlgn="b"/>
                      <a:r>
                        <a:rPr lang="sv-SE" sz="800" b="1" i="0" u="none" strike="noStrike" dirty="0" err="1">
                          <a:solidFill>
                            <a:srgbClr val="000000"/>
                          </a:solidFill>
                          <a:latin typeface="Arial"/>
                        </a:rPr>
                        <a:t>Adm</a:t>
                      </a:r>
                      <a:r>
                        <a:rPr lang="sv-SE" sz="800" b="1" i="0" u="none" strike="noStrike" dirty="0">
                          <a:solidFill>
                            <a:srgbClr val="000000"/>
                          </a:solidFill>
                          <a:latin typeface="Arial"/>
                        </a:rPr>
                        <a:t> 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49 282</a:t>
                      </a:r>
                    </a:p>
                  </a:txBody>
                  <a:tcPr marL="9526" marR="9526"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45 184</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42 859</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46 </a:t>
                      </a:r>
                      <a:r>
                        <a:rPr lang="sv-SE" sz="800" b="1" i="0" u="none" strike="noStrike" dirty="0" smtClean="0">
                          <a:solidFill>
                            <a:srgbClr val="000000"/>
                          </a:solidFill>
                          <a:effectLst/>
                          <a:latin typeface="Arial"/>
                        </a:rPr>
                        <a:t>848</a:t>
                      </a:r>
                      <a:endParaRPr lang="sv-SE" sz="800" b="1" i="0" u="none" strike="noStrike" dirty="0">
                        <a:solidFill>
                          <a:srgbClr val="000000"/>
                        </a:solidFill>
                        <a:effectLst/>
                        <a:latin typeface="Arial"/>
                      </a:endParaRPr>
                    </a:p>
                  </a:txBody>
                  <a:tcPr marL="9525" marR="9525"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1428">
                <a:tc>
                  <a:txBody>
                    <a:bodyPr/>
                    <a:lstStyle/>
                    <a:p>
                      <a:pPr algn="l" rtl="0" fontAlgn="b"/>
                      <a:r>
                        <a:rPr lang="sv-SE" sz="800" b="0" i="0" u="none" strike="noStrike" dirty="0">
                          <a:solidFill>
                            <a:srgbClr val="000000"/>
                          </a:solidFill>
                          <a:latin typeface="Arial"/>
                        </a:rPr>
                        <a:t>Indirekta </a:t>
                      </a:r>
                      <a:r>
                        <a:rPr lang="sv-SE" sz="800" b="0" i="0" u="none" strike="noStrike" dirty="0" smtClean="0">
                          <a:solidFill>
                            <a:srgbClr val="000000"/>
                          </a:solidFill>
                          <a:latin typeface="Arial"/>
                        </a:rPr>
                        <a:t>Produktionskostnader </a:t>
                      </a:r>
                      <a:r>
                        <a:rPr lang="sv-SE" sz="800" b="0" i="0" u="none" strike="noStrike" dirty="0">
                          <a:solidFill>
                            <a:srgbClr val="000000"/>
                          </a:solidFill>
                          <a:latin typeface="Arial"/>
                        </a:rPr>
                        <a:t>t</a:t>
                      </a:r>
                      <a:r>
                        <a:rPr lang="sv-SE" sz="800" b="0" i="0" u="none" strike="noStrike" dirty="0" smtClean="0">
                          <a:solidFill>
                            <a:srgbClr val="000000"/>
                          </a:solidFill>
                          <a:latin typeface="Arial"/>
                        </a:rPr>
                        <a:t>otalt</a:t>
                      </a:r>
                      <a:endParaRPr lang="sv-SE" sz="800" b="0" i="0" u="none" strike="noStrike" dirty="0">
                        <a:solidFill>
                          <a:srgbClr val="000000"/>
                        </a:solidFill>
                        <a:latin typeface="Arial"/>
                      </a:endParaRP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31 570</a:t>
                      </a:r>
                    </a:p>
                  </a:txBody>
                  <a:tcPr marL="9526" marR="9526"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39 505</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42 828</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46 203</a:t>
                      </a:r>
                    </a:p>
                  </a:txBody>
                  <a:tcPr marL="9525" marR="9525"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1428">
                <a:tc>
                  <a:txBody>
                    <a:bodyPr/>
                    <a:lstStyle/>
                    <a:p>
                      <a:pPr algn="l" rtl="0" fontAlgn="b"/>
                      <a:r>
                        <a:rPr lang="sv-SE" sz="800" b="1" i="0" u="none" strike="noStrike" dirty="0">
                          <a:solidFill>
                            <a:srgbClr val="000000"/>
                          </a:solidFill>
                          <a:latin typeface="Arial"/>
                        </a:rPr>
                        <a:t>Indirekta </a:t>
                      </a:r>
                      <a:r>
                        <a:rPr lang="sv-SE" sz="800" b="1" i="0" u="none" strike="noStrike" dirty="0" smtClean="0">
                          <a:solidFill>
                            <a:srgbClr val="000000"/>
                          </a:solidFill>
                          <a:latin typeface="Arial"/>
                        </a:rPr>
                        <a:t>Produktionskostnader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31 570</a:t>
                      </a:r>
                    </a:p>
                  </a:txBody>
                  <a:tcPr marL="9526" marR="9526"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39 505</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42 828</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41 776</a:t>
                      </a:r>
                    </a:p>
                  </a:txBody>
                  <a:tcPr marL="9525" marR="9525"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253329">
                <a:tc>
                  <a:txBody>
                    <a:bodyPr/>
                    <a:lstStyle/>
                    <a:p>
                      <a:pPr algn="l" rtl="0" fontAlgn="b"/>
                      <a:r>
                        <a:rPr lang="sv-SE" sz="800" b="0" i="0" u="none" strike="noStrike" dirty="0" smtClean="0">
                          <a:solidFill>
                            <a:srgbClr val="000000"/>
                          </a:solidFill>
                          <a:latin typeface="Arial"/>
                        </a:rPr>
                        <a:t>Administrativa- </a:t>
                      </a:r>
                      <a:r>
                        <a:rPr lang="sv-SE" sz="800" b="0" i="0" u="none" strike="noStrike" dirty="0">
                          <a:solidFill>
                            <a:srgbClr val="000000"/>
                          </a:solidFill>
                          <a:latin typeface="Arial"/>
                        </a:rPr>
                        <a:t>och </a:t>
                      </a:r>
                      <a:r>
                        <a:rPr lang="sv-SE" sz="800" b="0" i="0" u="none" strike="noStrike" dirty="0" smtClean="0">
                          <a:solidFill>
                            <a:srgbClr val="000000"/>
                          </a:solidFill>
                          <a:latin typeface="Arial"/>
                        </a:rPr>
                        <a:t>Indirekta Produktionskostnader </a:t>
                      </a:r>
                      <a:r>
                        <a:rPr lang="sv-SE" sz="800" b="0" i="0" u="none" strike="noStrike" dirty="0">
                          <a:solidFill>
                            <a:srgbClr val="000000"/>
                          </a:solidFill>
                          <a:latin typeface="Arial"/>
                        </a:rPr>
                        <a:t>Totalt</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79 829</a:t>
                      </a:r>
                    </a:p>
                  </a:txBody>
                  <a:tcPr marL="9526" marR="9526"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88 915</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91 323</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101 602</a:t>
                      </a:r>
                    </a:p>
                  </a:txBody>
                  <a:tcPr marL="9525" marR="9525"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38531">
                <a:tc>
                  <a:txBody>
                    <a:bodyPr/>
                    <a:lstStyle/>
                    <a:p>
                      <a:pPr algn="l" rtl="0" fontAlgn="b"/>
                      <a:r>
                        <a:rPr lang="sv-SE" sz="800" b="1" i="0" u="none" strike="noStrike" dirty="0" err="1">
                          <a:solidFill>
                            <a:srgbClr val="000000"/>
                          </a:solidFill>
                          <a:latin typeface="Arial"/>
                        </a:rPr>
                        <a:t>Adm</a:t>
                      </a:r>
                      <a:r>
                        <a:rPr lang="sv-SE" sz="800" b="1" i="0" u="none" strike="noStrike" dirty="0">
                          <a:solidFill>
                            <a:srgbClr val="000000"/>
                          </a:solidFill>
                          <a:latin typeface="Arial"/>
                        </a:rPr>
                        <a:t> och </a:t>
                      </a:r>
                      <a:r>
                        <a:rPr lang="sv-SE" sz="800" b="1" i="0" u="none" strike="noStrike" dirty="0" err="1">
                          <a:solidFill>
                            <a:srgbClr val="000000"/>
                          </a:solidFill>
                          <a:latin typeface="Arial"/>
                        </a:rPr>
                        <a:t>Ind</a:t>
                      </a:r>
                      <a:r>
                        <a:rPr lang="sv-SE" sz="800" b="1" i="0" u="none" strike="noStrike" dirty="0">
                          <a:solidFill>
                            <a:srgbClr val="000000"/>
                          </a:solidFill>
                          <a:latin typeface="Arial"/>
                        </a:rPr>
                        <a:t> </a:t>
                      </a:r>
                      <a:r>
                        <a:rPr lang="sv-SE" sz="800" b="1" i="0" u="none" strike="noStrike" dirty="0" smtClean="0">
                          <a:solidFill>
                            <a:srgbClr val="000000"/>
                          </a:solidFill>
                          <a:latin typeface="Arial"/>
                        </a:rPr>
                        <a:t>Produktionskostnader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80 852</a:t>
                      </a:r>
                    </a:p>
                  </a:txBody>
                  <a:tcPr marL="9526" marR="9526"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84 689</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85 687</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88 </a:t>
                      </a:r>
                      <a:r>
                        <a:rPr lang="sv-SE" sz="800" b="1" i="0" u="none" strike="noStrike" dirty="0" smtClean="0">
                          <a:solidFill>
                            <a:srgbClr val="000000"/>
                          </a:solidFill>
                          <a:effectLst/>
                          <a:latin typeface="Arial"/>
                        </a:rPr>
                        <a:t>624</a:t>
                      </a:r>
                      <a:endParaRPr lang="sv-SE" sz="800" b="1" i="0" u="none" strike="noStrike" dirty="0">
                        <a:solidFill>
                          <a:srgbClr val="000000"/>
                        </a:solidFill>
                        <a:effectLst/>
                        <a:latin typeface="Arial"/>
                      </a:endParaRPr>
                    </a:p>
                  </a:txBody>
                  <a:tcPr marL="9525" marR="9525"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1428">
                <a:tc>
                  <a:txBody>
                    <a:bodyPr/>
                    <a:lstStyle/>
                    <a:p>
                      <a:pPr algn="l" rtl="0" fontAlgn="b"/>
                      <a:r>
                        <a:rPr lang="sv-SE" sz="800" b="0" i="0" u="none" strike="noStrike">
                          <a:solidFill>
                            <a:srgbClr val="000000"/>
                          </a:solidFill>
                          <a:latin typeface="Arial"/>
                        </a:rPr>
                        <a:t>Operativa Kostnader Totalt</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1 011 511</a:t>
                      </a:r>
                    </a:p>
                  </a:txBody>
                  <a:tcPr marL="9526" marR="9526"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998 715</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1 247 258</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1 328 041</a:t>
                      </a:r>
                    </a:p>
                  </a:txBody>
                  <a:tcPr marL="9525" marR="9525"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38531">
                <a:tc>
                  <a:txBody>
                    <a:bodyPr/>
                    <a:lstStyle/>
                    <a:p>
                      <a:pPr algn="l" rtl="0" fontAlgn="b"/>
                      <a:r>
                        <a:rPr lang="sv-SE" sz="800" b="1" i="0" u="none" strike="noStrike" dirty="0">
                          <a:solidFill>
                            <a:srgbClr val="000000"/>
                          </a:solidFill>
                          <a:latin typeface="Arial"/>
                        </a:rPr>
                        <a:t>Operativa Kostnader Totalt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1 011 511</a:t>
                      </a:r>
                    </a:p>
                  </a:txBody>
                  <a:tcPr marL="9526" marR="9526"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994 489</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1 241 621</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1 315 063</a:t>
                      </a:r>
                    </a:p>
                  </a:txBody>
                  <a:tcPr marL="9525" marR="9525"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1428">
                <a:tc>
                  <a:txBody>
                    <a:bodyPr/>
                    <a:lstStyle/>
                    <a:p>
                      <a:pPr algn="l" rtl="0" fontAlgn="b"/>
                      <a:r>
                        <a:rPr lang="sv-SE" sz="800" b="0" i="0" u="none" strike="noStrike" dirty="0">
                          <a:solidFill>
                            <a:srgbClr val="000000"/>
                          </a:solidFill>
                          <a:latin typeface="Arial"/>
                        </a:rPr>
                        <a:t>Intäkter Totalt</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1 559 294</a:t>
                      </a:r>
                    </a:p>
                  </a:txBody>
                  <a:tcPr marL="9526" marR="9526"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1 604 705</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1 636 866</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1 724 375</a:t>
                      </a:r>
                    </a:p>
                  </a:txBody>
                  <a:tcPr marL="9525" marR="9525"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bl>
          </a:graphicData>
        </a:graphic>
      </p:graphicFrame>
      <p:graphicFrame>
        <p:nvGraphicFramePr>
          <p:cNvPr id="19" name="Chart 18"/>
          <p:cNvGraphicFramePr>
            <a:graphicFrameLocks/>
          </p:cNvGraphicFramePr>
          <p:nvPr>
            <p:extLst>
              <p:ext uri="{D42A27DB-BD31-4B8C-83A1-F6EECF244321}">
                <p14:modId xmlns:p14="http://schemas.microsoft.com/office/powerpoint/2010/main" val="187056932"/>
              </p:ext>
            </p:extLst>
          </p:nvPr>
        </p:nvGraphicFramePr>
        <p:xfrm>
          <a:off x="5478463" y="1038314"/>
          <a:ext cx="4581525" cy="24733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1" name="Chart 20"/>
          <p:cNvGraphicFramePr>
            <a:graphicFrameLocks/>
          </p:cNvGraphicFramePr>
          <p:nvPr>
            <p:extLst>
              <p:ext uri="{D42A27DB-BD31-4B8C-83A1-F6EECF244321}">
                <p14:modId xmlns:p14="http://schemas.microsoft.com/office/powerpoint/2010/main" val="1524193262"/>
              </p:ext>
            </p:extLst>
          </p:nvPr>
        </p:nvGraphicFramePr>
        <p:xfrm>
          <a:off x="5487988" y="2747804"/>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8621168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Table 20"/>
          <p:cNvGraphicFramePr>
            <a:graphicFrameLocks noGrp="1"/>
          </p:cNvGraphicFramePr>
          <p:nvPr>
            <p:extLst>
              <p:ext uri="{D42A27DB-BD31-4B8C-83A1-F6EECF244321}">
                <p14:modId xmlns:p14="http://schemas.microsoft.com/office/powerpoint/2010/main" val="2041396426"/>
              </p:ext>
            </p:extLst>
          </p:nvPr>
        </p:nvGraphicFramePr>
        <p:xfrm>
          <a:off x="266700" y="5444077"/>
          <a:ext cx="5454650" cy="1655906"/>
        </p:xfrm>
        <a:graphic>
          <a:graphicData uri="http://schemas.openxmlformats.org/drawingml/2006/table">
            <a:tbl>
              <a:tblPr/>
              <a:tblGrid>
                <a:gridCol w="2620214"/>
                <a:gridCol w="708609"/>
                <a:gridCol w="708609"/>
                <a:gridCol w="708609"/>
                <a:gridCol w="708609"/>
              </a:tblGrid>
              <a:tr h="146762">
                <a:tc>
                  <a:txBody>
                    <a:bodyPr/>
                    <a:lstStyle/>
                    <a:p>
                      <a:pPr algn="l" fontAlgn="b"/>
                      <a:r>
                        <a:rPr lang="sv-SE" sz="900" b="0" i="0" u="none" strike="noStrike" dirty="0">
                          <a:solidFill>
                            <a:srgbClr val="000000"/>
                          </a:solidFill>
                          <a:latin typeface="Arial"/>
                        </a:rPr>
                        <a:t> </a:t>
                      </a:r>
                    </a:p>
                  </a:txBody>
                  <a:tcPr marL="9526" marR="9526" marT="9525"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2007</a:t>
                      </a:r>
                    </a:p>
                  </a:txBody>
                  <a:tcPr marL="9526" marR="9526" marT="9525"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2008</a:t>
                      </a:r>
                    </a:p>
                  </a:txBody>
                  <a:tcPr marL="9526" marR="9526" marT="9525" marB="0" anchor="b">
                    <a:lnL>
                      <a:noFill/>
                    </a:lnL>
                    <a:lnR>
                      <a:noFill/>
                    </a:lnR>
                    <a:lnT>
                      <a:noFill/>
                    </a:lnT>
                    <a:lnB>
                      <a:noFill/>
                    </a:lnB>
                    <a:solidFill>
                      <a:srgbClr val="FFFFFF"/>
                    </a:solidFill>
                  </a:tcPr>
                </a:tc>
                <a:tc>
                  <a:txBody>
                    <a:bodyPr/>
                    <a:lstStyle/>
                    <a:p>
                      <a:pPr algn="r" rtl="0" fontAlgn="b"/>
                      <a:r>
                        <a:rPr lang="sv-SE" sz="800" b="1" i="0" u="none" strike="noStrike" dirty="0">
                          <a:solidFill>
                            <a:srgbClr val="000000"/>
                          </a:solidFill>
                          <a:latin typeface="Arial"/>
                        </a:rPr>
                        <a:t>2009</a:t>
                      </a:r>
                    </a:p>
                  </a:txBody>
                  <a:tcPr marL="9526" marR="9526" marT="9525"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25" marB="0" anchor="b">
                    <a:lnL>
                      <a:noFill/>
                    </a:lnL>
                    <a:lnR>
                      <a:noFill/>
                    </a:lnR>
                    <a:lnT>
                      <a:noFill/>
                    </a:lnT>
                    <a:lnB>
                      <a:noFill/>
                    </a:lnB>
                    <a:solidFill>
                      <a:srgbClr val="FFFFFF"/>
                    </a:solidFill>
                  </a:tcPr>
                </a:tc>
              </a:tr>
              <a:tr h="131514">
                <a:tc>
                  <a:txBody>
                    <a:bodyPr/>
                    <a:lstStyle/>
                    <a:p>
                      <a:pPr algn="l" fontAlgn="b"/>
                      <a:r>
                        <a:rPr lang="sv-SE" sz="800" b="0" i="0" u="none" strike="noStrike">
                          <a:solidFill>
                            <a:srgbClr val="000000"/>
                          </a:solidFill>
                          <a:latin typeface="Arial"/>
                        </a:rPr>
                        <a:t> </a:t>
                      </a:r>
                    </a:p>
                  </a:txBody>
                  <a:tcPr marL="9526" marR="9526"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KSEK</a:t>
                      </a:r>
                    </a:p>
                  </a:txBody>
                  <a:tcPr marL="9526" marR="9526"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KSEK</a:t>
                      </a:r>
                    </a:p>
                  </a:txBody>
                  <a:tcPr marL="9526" marR="9526"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KSEK</a:t>
                      </a:r>
                    </a:p>
                  </a:txBody>
                  <a:tcPr marL="9526" marR="9526"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6" marR="9526"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31519">
                <a:tc>
                  <a:txBody>
                    <a:bodyPr/>
                    <a:lstStyle/>
                    <a:p>
                      <a:pPr algn="l" rtl="0" fontAlgn="b"/>
                      <a:r>
                        <a:rPr lang="sv-SE" sz="800" b="0" i="0" u="none" strike="noStrike" dirty="0">
                          <a:solidFill>
                            <a:srgbClr val="000000"/>
                          </a:solidFill>
                          <a:latin typeface="Arial"/>
                        </a:rPr>
                        <a:t>Administrativa Kostnader </a:t>
                      </a:r>
                      <a:r>
                        <a:rPr lang="sv-SE" sz="800" b="0" i="0" u="none" strike="noStrike" dirty="0" smtClean="0">
                          <a:solidFill>
                            <a:srgbClr val="000000"/>
                          </a:solidFill>
                          <a:latin typeface="Arial"/>
                        </a:rPr>
                        <a:t>totalt</a:t>
                      </a:r>
                      <a:endParaRPr lang="sv-SE" sz="800" b="0" i="0" u="none" strike="noStrike" dirty="0">
                        <a:solidFill>
                          <a:srgbClr val="000000"/>
                        </a:solidFill>
                        <a:latin typeface="Arial"/>
                      </a:endParaRPr>
                    </a:p>
                  </a:txBody>
                  <a:tcPr marL="9526" marR="9526" marT="952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26 157</a:t>
                      </a:r>
                    </a:p>
                  </a:txBody>
                  <a:tcPr marL="9526" marR="9526"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21 132</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26 918</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22 821</a:t>
                      </a:r>
                    </a:p>
                  </a:txBody>
                  <a:tcPr marL="9525" marR="9525" marT="9530"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1519">
                <a:tc>
                  <a:txBody>
                    <a:bodyPr/>
                    <a:lstStyle/>
                    <a:p>
                      <a:pPr algn="l" rtl="0" fontAlgn="b"/>
                      <a:r>
                        <a:rPr lang="sv-SE" sz="800" b="1" i="0" u="none" strike="noStrike" dirty="0" err="1">
                          <a:solidFill>
                            <a:srgbClr val="000000"/>
                          </a:solidFill>
                          <a:latin typeface="Arial"/>
                        </a:rPr>
                        <a:t>Adm</a:t>
                      </a:r>
                      <a:r>
                        <a:rPr lang="sv-SE" sz="800" b="1" i="0" u="none" strike="noStrike" dirty="0">
                          <a:solidFill>
                            <a:srgbClr val="000000"/>
                          </a:solidFill>
                          <a:latin typeface="Arial"/>
                        </a:rPr>
                        <a:t> 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22 540</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21 132</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23 271</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21 981</a:t>
                      </a:r>
                    </a:p>
                  </a:txBody>
                  <a:tcPr marL="9525" marR="9525" marT="953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1519">
                <a:tc>
                  <a:txBody>
                    <a:bodyPr/>
                    <a:lstStyle/>
                    <a:p>
                      <a:pPr algn="l" rtl="0" fontAlgn="b"/>
                      <a:r>
                        <a:rPr lang="sv-SE" sz="800" b="0" i="0" u="none" strike="noStrike" dirty="0">
                          <a:solidFill>
                            <a:srgbClr val="000000"/>
                          </a:solidFill>
                          <a:latin typeface="Arial"/>
                        </a:rPr>
                        <a:t>Indirekta </a:t>
                      </a:r>
                      <a:r>
                        <a:rPr lang="sv-SE" sz="800" b="0" i="0" u="none" strike="noStrike" dirty="0" smtClean="0">
                          <a:solidFill>
                            <a:srgbClr val="000000"/>
                          </a:solidFill>
                          <a:latin typeface="Arial"/>
                        </a:rPr>
                        <a:t>Produktionskostnader </a:t>
                      </a:r>
                      <a:r>
                        <a:rPr lang="sv-SE" sz="800" b="0" i="0" u="none" strike="noStrike" dirty="0">
                          <a:solidFill>
                            <a:srgbClr val="000000"/>
                          </a:solidFill>
                          <a:latin typeface="Arial"/>
                        </a:rPr>
                        <a:t>t</a:t>
                      </a:r>
                      <a:r>
                        <a:rPr lang="sv-SE" sz="800" b="0" i="0" u="none" strike="noStrike" dirty="0" smtClean="0">
                          <a:solidFill>
                            <a:srgbClr val="000000"/>
                          </a:solidFill>
                          <a:latin typeface="Arial"/>
                        </a:rPr>
                        <a:t>otalt</a:t>
                      </a:r>
                      <a:endParaRPr lang="sv-SE" sz="800" b="0" i="0" u="none" strike="noStrike" dirty="0">
                        <a:solidFill>
                          <a:srgbClr val="000000"/>
                        </a:solidFill>
                        <a:latin typeface="Arial"/>
                      </a:endParaRPr>
                    </a:p>
                  </a:txBody>
                  <a:tcPr marL="9526" marR="9526"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18 923</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18 373</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26 719</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23 256</a:t>
                      </a:r>
                    </a:p>
                  </a:txBody>
                  <a:tcPr marL="9525" marR="9525" marT="953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74892">
                <a:tc>
                  <a:txBody>
                    <a:bodyPr/>
                    <a:lstStyle/>
                    <a:p>
                      <a:pPr algn="l" rtl="0" fontAlgn="b"/>
                      <a:r>
                        <a:rPr lang="sv-SE" sz="800" b="1" i="0" u="none" strike="noStrike" dirty="0">
                          <a:solidFill>
                            <a:srgbClr val="000000"/>
                          </a:solidFill>
                          <a:latin typeface="Arial"/>
                        </a:rPr>
                        <a:t>Indirekta </a:t>
                      </a:r>
                      <a:r>
                        <a:rPr lang="sv-SE" sz="800" b="1" i="0" u="none" strike="noStrike" dirty="0" smtClean="0">
                          <a:solidFill>
                            <a:srgbClr val="000000"/>
                          </a:solidFill>
                          <a:latin typeface="Arial"/>
                        </a:rPr>
                        <a:t>Produktionskostnader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17 081</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18 373</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23 719</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23 256</a:t>
                      </a:r>
                    </a:p>
                  </a:txBody>
                  <a:tcPr marL="9525" marR="9525" marT="953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56844">
                <a:tc>
                  <a:txBody>
                    <a:bodyPr/>
                    <a:lstStyle/>
                    <a:p>
                      <a:pPr algn="l" rtl="0" fontAlgn="b"/>
                      <a:r>
                        <a:rPr lang="sv-SE" sz="800" b="0" i="0" u="none" strike="noStrike" dirty="0" smtClean="0">
                          <a:solidFill>
                            <a:srgbClr val="000000"/>
                          </a:solidFill>
                          <a:latin typeface="Arial"/>
                        </a:rPr>
                        <a:t>Administrativa- </a:t>
                      </a:r>
                      <a:r>
                        <a:rPr lang="sv-SE" sz="800" b="0" i="0" u="none" strike="noStrike" dirty="0">
                          <a:solidFill>
                            <a:srgbClr val="000000"/>
                          </a:solidFill>
                          <a:latin typeface="Arial"/>
                        </a:rPr>
                        <a:t>och </a:t>
                      </a:r>
                      <a:r>
                        <a:rPr lang="sv-SE" sz="800" b="0" i="0" u="none" strike="noStrike" dirty="0" smtClean="0">
                          <a:solidFill>
                            <a:srgbClr val="000000"/>
                          </a:solidFill>
                          <a:latin typeface="Arial"/>
                        </a:rPr>
                        <a:t>Indirekta Produktionskostnader </a:t>
                      </a:r>
                      <a:r>
                        <a:rPr lang="sv-SE" sz="800" b="0" i="0" u="none" strike="noStrike" dirty="0">
                          <a:solidFill>
                            <a:srgbClr val="000000"/>
                          </a:solidFill>
                          <a:latin typeface="Arial"/>
                        </a:rPr>
                        <a:t>Totalt</a:t>
                      </a:r>
                    </a:p>
                  </a:txBody>
                  <a:tcPr marL="9526" marR="9526"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45 080</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39 505</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53 637</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46 077</a:t>
                      </a:r>
                    </a:p>
                  </a:txBody>
                  <a:tcPr marL="9525" marR="9525" marT="953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67371">
                <a:tc>
                  <a:txBody>
                    <a:bodyPr/>
                    <a:lstStyle/>
                    <a:p>
                      <a:pPr algn="l" rtl="0" fontAlgn="b"/>
                      <a:r>
                        <a:rPr lang="sv-SE" sz="800" b="1" i="0" u="none" strike="noStrike" dirty="0" err="1">
                          <a:solidFill>
                            <a:srgbClr val="000000"/>
                          </a:solidFill>
                          <a:latin typeface="Arial"/>
                        </a:rPr>
                        <a:t>Adm</a:t>
                      </a:r>
                      <a:r>
                        <a:rPr lang="sv-SE" sz="800" b="1" i="0" u="none" strike="noStrike" dirty="0">
                          <a:solidFill>
                            <a:srgbClr val="000000"/>
                          </a:solidFill>
                          <a:latin typeface="Arial"/>
                        </a:rPr>
                        <a:t> och </a:t>
                      </a:r>
                      <a:r>
                        <a:rPr lang="sv-SE" sz="800" b="1" i="0" u="none" strike="noStrike" dirty="0" err="1">
                          <a:solidFill>
                            <a:srgbClr val="000000"/>
                          </a:solidFill>
                          <a:latin typeface="Arial"/>
                        </a:rPr>
                        <a:t>Ind</a:t>
                      </a:r>
                      <a:r>
                        <a:rPr lang="sv-SE" sz="800" b="1" i="0" u="none" strike="noStrike" dirty="0">
                          <a:solidFill>
                            <a:srgbClr val="000000"/>
                          </a:solidFill>
                          <a:latin typeface="Arial"/>
                        </a:rPr>
                        <a:t> </a:t>
                      </a:r>
                      <a:r>
                        <a:rPr lang="sv-SE" sz="800" b="1" i="0" u="none" strike="noStrike" dirty="0" smtClean="0">
                          <a:solidFill>
                            <a:srgbClr val="000000"/>
                          </a:solidFill>
                          <a:latin typeface="Arial"/>
                        </a:rPr>
                        <a:t>Produktionskostnader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39 621</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39 505</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46 990</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45 237</a:t>
                      </a:r>
                    </a:p>
                  </a:txBody>
                  <a:tcPr marL="9525" marR="9525" marT="953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65783">
                <a:tc>
                  <a:txBody>
                    <a:bodyPr/>
                    <a:lstStyle/>
                    <a:p>
                      <a:pPr algn="l" rtl="0" fontAlgn="b"/>
                      <a:r>
                        <a:rPr lang="sv-SE" sz="800" b="0" i="0" u="none" strike="noStrike">
                          <a:solidFill>
                            <a:srgbClr val="000000"/>
                          </a:solidFill>
                          <a:latin typeface="Arial"/>
                        </a:rPr>
                        <a:t>Operativa Kostnader Totalt</a:t>
                      </a:r>
                    </a:p>
                  </a:txBody>
                  <a:tcPr marL="9526" marR="9526"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507 773</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662 018</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697 045</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823 847</a:t>
                      </a:r>
                    </a:p>
                  </a:txBody>
                  <a:tcPr marL="9525" marR="9525" marT="953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86664">
                <a:tc>
                  <a:txBody>
                    <a:bodyPr/>
                    <a:lstStyle/>
                    <a:p>
                      <a:pPr algn="l" rtl="0" fontAlgn="b"/>
                      <a:r>
                        <a:rPr lang="sv-SE" sz="800" b="1" i="0" u="none" strike="noStrike" dirty="0">
                          <a:solidFill>
                            <a:srgbClr val="000000"/>
                          </a:solidFill>
                          <a:latin typeface="Arial"/>
                        </a:rPr>
                        <a:t>Operativa Kostnader Totalt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502 314</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662 018</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690 398</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823 007</a:t>
                      </a:r>
                    </a:p>
                  </a:txBody>
                  <a:tcPr marL="9525" marR="9525" marT="953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1519">
                <a:tc>
                  <a:txBody>
                    <a:bodyPr/>
                    <a:lstStyle/>
                    <a:p>
                      <a:pPr algn="l" rtl="0" fontAlgn="b"/>
                      <a:r>
                        <a:rPr lang="sv-SE" sz="800" b="0" i="0" u="none" strike="noStrike" dirty="0">
                          <a:solidFill>
                            <a:srgbClr val="000000"/>
                          </a:solidFill>
                          <a:latin typeface="Arial"/>
                        </a:rPr>
                        <a:t>Intäkter Totalt</a:t>
                      </a:r>
                    </a:p>
                  </a:txBody>
                  <a:tcPr marL="9526" marR="9526"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829 538</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894 531</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920 578</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954 477</a:t>
                      </a:r>
                    </a:p>
                  </a:txBody>
                  <a:tcPr marL="9525" marR="9525" marT="953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val="2303034463"/>
              </p:ext>
            </p:extLst>
          </p:nvPr>
        </p:nvGraphicFramePr>
        <p:xfrm>
          <a:off x="238125" y="4437063"/>
          <a:ext cx="5492750" cy="858837"/>
        </p:xfrm>
        <a:graphic>
          <a:graphicData uri="http://schemas.openxmlformats.org/drawingml/2006/table">
            <a:tbl>
              <a:tblPr/>
              <a:tblGrid>
                <a:gridCol w="1632426"/>
                <a:gridCol w="441473"/>
                <a:gridCol w="523608"/>
                <a:gridCol w="441473"/>
                <a:gridCol w="441473"/>
                <a:gridCol w="523608"/>
                <a:gridCol w="441473"/>
                <a:gridCol w="523608"/>
                <a:gridCol w="523608"/>
              </a:tblGrid>
              <a:tr h="162051">
                <a:tc>
                  <a:txBody>
                    <a:bodyPr/>
                    <a:lstStyle/>
                    <a:p>
                      <a:pPr algn="l" fontAlgn="b"/>
                      <a:r>
                        <a:rPr lang="sv-SE" sz="1000" b="0" i="0" u="none" strike="noStrike" dirty="0">
                          <a:solidFill>
                            <a:srgbClr val="000000"/>
                          </a:solidFill>
                          <a:latin typeface="Arial"/>
                        </a:rPr>
                        <a:t> </a:t>
                      </a:r>
                    </a:p>
                  </a:txBody>
                  <a:tcPr marL="9526" marR="9526" marT="9532" marB="0" anchor="b">
                    <a:lnL>
                      <a:noFill/>
                    </a:lnL>
                    <a:lnR>
                      <a:noFill/>
                    </a:lnR>
                    <a:lnT>
                      <a:noFill/>
                    </a:lnT>
                    <a:lnB>
                      <a:noFill/>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1 – andel</a:t>
                      </a:r>
                      <a:r>
                        <a:rPr lang="sv-SE" sz="800" b="0" i="0" u="none" strike="noStrike" baseline="0" dirty="0" smtClean="0">
                          <a:solidFill>
                            <a:srgbClr val="000000"/>
                          </a:solidFill>
                          <a:latin typeface="Arial"/>
                        </a:rPr>
                        <a:t> av intäkter</a:t>
                      </a:r>
                      <a:endParaRPr lang="sv-SE" sz="800" b="0" i="0" u="none" strike="noStrike" dirty="0">
                        <a:solidFill>
                          <a:srgbClr val="000000"/>
                        </a:solidFill>
                        <a:latin typeface="Arial"/>
                      </a:endParaRPr>
                    </a:p>
                  </a:txBody>
                  <a:tcPr marL="9526" marR="9526" marT="9533"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6" marR="9526" marT="9533"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2 – absoluta tal</a:t>
                      </a:r>
                      <a:endParaRPr lang="sv-SE" sz="800" b="0" i="0" u="none" strike="noStrike" dirty="0">
                        <a:solidFill>
                          <a:srgbClr val="000000"/>
                        </a:solidFill>
                        <a:latin typeface="Arial"/>
                      </a:endParaRPr>
                    </a:p>
                  </a:txBody>
                  <a:tcPr marL="9526" marR="9526" marT="9533"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6" marR="9526"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62051">
                <a:tc>
                  <a:txBody>
                    <a:bodyPr/>
                    <a:lstStyle/>
                    <a:p>
                      <a:pPr algn="l" fontAlgn="b"/>
                      <a:r>
                        <a:rPr lang="sv-SE" sz="1000" b="0" i="0" u="none" strike="noStrike">
                          <a:solidFill>
                            <a:srgbClr val="000000"/>
                          </a:solidFill>
                          <a:latin typeface="Arial"/>
                        </a:rPr>
                        <a:t> </a:t>
                      </a:r>
                    </a:p>
                  </a:txBody>
                  <a:tcPr marL="9526" marR="9526" marT="9532"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2 007</a:t>
                      </a:r>
                    </a:p>
                  </a:txBody>
                  <a:tcPr marL="9526" marR="9526" marT="953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2 008</a:t>
                      </a:r>
                    </a:p>
                  </a:txBody>
                  <a:tcPr marL="9526" marR="9526" marT="953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2 009</a:t>
                      </a:r>
                    </a:p>
                  </a:txBody>
                  <a:tcPr marL="9526" marR="9526" marT="9532" marB="0" anchor="b">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32"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2 007</a:t>
                      </a:r>
                    </a:p>
                  </a:txBody>
                  <a:tcPr marL="9526" marR="9526" marT="953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2 008</a:t>
                      </a:r>
                    </a:p>
                  </a:txBody>
                  <a:tcPr marL="9526" marR="9526" marT="953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2 009</a:t>
                      </a:r>
                    </a:p>
                  </a:txBody>
                  <a:tcPr marL="9526" marR="9526" marT="953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3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0679">
                <a:tc>
                  <a:txBody>
                    <a:bodyPr/>
                    <a:lstStyle/>
                    <a:p>
                      <a:pPr algn="l" rtl="0" fontAlgn="b"/>
                      <a:r>
                        <a:rPr lang="sv-SE" sz="800" b="0" i="0" u="none" strike="noStrike">
                          <a:solidFill>
                            <a:srgbClr val="000000"/>
                          </a:solidFill>
                          <a:latin typeface="Arial"/>
                        </a:rPr>
                        <a:t>Administrativa Kostnader</a:t>
                      </a:r>
                    </a:p>
                  </a:txBody>
                  <a:tcPr marL="9526" marR="9526"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100</a:t>
                      </a:r>
                      <a:endParaRPr lang="sv-SE" sz="800" b="0" i="0" u="none" strike="noStrike" dirty="0">
                        <a:solidFill>
                          <a:srgbClr val="000000"/>
                        </a:solidFill>
                        <a:latin typeface="Arial"/>
                      </a:endParaRP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87</a:t>
                      </a:r>
                    </a:p>
                  </a:txBody>
                  <a:tcPr marL="9525" marR="9525"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93</a:t>
                      </a:r>
                    </a:p>
                  </a:txBody>
                  <a:tcPr marL="9525" marR="9525" marT="9525"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85</a:t>
                      </a:r>
                    </a:p>
                  </a:txBody>
                  <a:tcPr marL="9525" marR="9525" marT="9525"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6" marR="85733" marT="953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94</a:t>
                      </a: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103</a:t>
                      </a: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98</a:t>
                      </a:r>
                      <a:endParaRPr lang="sv-SE" sz="800" b="0" i="0" u="none" strike="noStrike" dirty="0">
                        <a:solidFill>
                          <a:srgbClr val="000000"/>
                        </a:solidFill>
                        <a:latin typeface="Arial"/>
                      </a:endParaRP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0679">
                <a:tc>
                  <a:txBody>
                    <a:bodyPr/>
                    <a:lstStyle/>
                    <a:p>
                      <a:pPr algn="l" rtl="0" fontAlgn="b"/>
                      <a:r>
                        <a:rPr lang="sv-SE" sz="800" b="0" i="0" u="none" strike="noStrike" dirty="0">
                          <a:solidFill>
                            <a:srgbClr val="000000"/>
                          </a:solidFill>
                          <a:latin typeface="Arial"/>
                        </a:rPr>
                        <a:t>Indirekta </a:t>
                      </a:r>
                      <a:r>
                        <a:rPr lang="sv-SE" sz="800" b="0" i="0" u="none" strike="noStrike" dirty="0" smtClean="0">
                          <a:solidFill>
                            <a:srgbClr val="000000"/>
                          </a:solidFill>
                          <a:latin typeface="Arial"/>
                        </a:rPr>
                        <a:t>Produktionskostnader </a:t>
                      </a:r>
                      <a:endParaRPr lang="sv-SE" sz="800" b="0" i="0" u="none" strike="noStrike" dirty="0">
                        <a:solidFill>
                          <a:srgbClr val="000000"/>
                        </a:solidFill>
                        <a:latin typeface="Arial"/>
                      </a:endParaRPr>
                    </a:p>
                  </a:txBody>
                  <a:tcPr marL="9526" marR="9526" marT="953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100</a:t>
                      </a:r>
                      <a:endParaRPr lang="sv-SE" sz="800" b="0" i="0" u="none" strike="noStrike" dirty="0">
                        <a:solidFill>
                          <a:srgbClr val="000000"/>
                        </a:solidFill>
                        <a:latin typeface="Arial"/>
                      </a:endParaRP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100</a:t>
                      </a:r>
                    </a:p>
                  </a:txBody>
                  <a:tcPr marL="9525" marR="9525"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125</a:t>
                      </a:r>
                    </a:p>
                  </a:txBody>
                  <a:tcPr marL="9525" marR="9525" marT="9525"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118</a:t>
                      </a:r>
                    </a:p>
                  </a:txBody>
                  <a:tcPr marL="9525" marR="9525" marT="9525"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6" marR="85733" marT="953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108</a:t>
                      </a: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139</a:t>
                      </a: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136</a:t>
                      </a:r>
                      <a:endParaRPr lang="sv-SE" sz="800" b="0" i="0" u="none" strike="noStrike" dirty="0">
                        <a:solidFill>
                          <a:srgbClr val="000000"/>
                        </a:solidFill>
                        <a:latin typeface="Arial"/>
                      </a:endParaRP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53377">
                <a:tc>
                  <a:txBody>
                    <a:bodyPr/>
                    <a:lstStyle/>
                    <a:p>
                      <a:pPr algn="l" rtl="0" fontAlgn="b"/>
                      <a:r>
                        <a:rPr lang="sv-SE" sz="800" b="1" i="0" u="none" strike="noStrike" dirty="0" smtClean="0">
                          <a:solidFill>
                            <a:srgbClr val="000000"/>
                          </a:solidFill>
                          <a:latin typeface="Arial"/>
                        </a:rPr>
                        <a:t>Administrativa- </a:t>
                      </a:r>
                      <a:r>
                        <a:rPr lang="sv-SE" sz="800" b="1" i="0" u="none" strike="noStrike" dirty="0">
                          <a:solidFill>
                            <a:srgbClr val="000000"/>
                          </a:solidFill>
                          <a:latin typeface="Arial"/>
                        </a:rPr>
                        <a:t>och Indirekta </a:t>
                      </a:r>
                      <a:r>
                        <a:rPr lang="sv-SE" sz="800" b="1" i="0" u="none" strike="noStrike" dirty="0" smtClean="0">
                          <a:solidFill>
                            <a:srgbClr val="000000"/>
                          </a:solidFill>
                          <a:latin typeface="Arial"/>
                        </a:rPr>
                        <a:t>Produktionskostnader </a:t>
                      </a:r>
                      <a:endParaRPr lang="sv-SE" sz="800" b="1" i="0" u="none" strike="noStrike" dirty="0">
                        <a:solidFill>
                          <a:srgbClr val="000000"/>
                        </a:solidFill>
                        <a:latin typeface="Arial"/>
                      </a:endParaRPr>
                    </a:p>
                  </a:txBody>
                  <a:tcPr marL="9526" marR="9526" marT="953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100</a:t>
                      </a:r>
                    </a:p>
                  </a:txBody>
                  <a:tcPr marL="9525" marR="9525"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92</a:t>
                      </a:r>
                    </a:p>
                  </a:txBody>
                  <a:tcPr marL="9525" marR="9525"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107</a:t>
                      </a:r>
                    </a:p>
                  </a:txBody>
                  <a:tcPr marL="9525" marR="9525" marT="9525"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99</a:t>
                      </a:r>
                    </a:p>
                  </a:txBody>
                  <a:tcPr marL="9525" marR="9525" marT="9525"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6" marR="85733" marT="953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100</a:t>
                      </a: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119</a:t>
                      </a: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114</a:t>
                      </a:r>
                      <a:endParaRPr lang="sv-SE" sz="800" b="1" i="0" u="none" strike="noStrike" dirty="0">
                        <a:solidFill>
                          <a:srgbClr val="000000"/>
                        </a:solidFill>
                        <a:latin typeface="Arial"/>
                      </a:endParaRP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bl>
          </a:graphicData>
        </a:graphic>
      </p:graphicFrame>
      <p:sp>
        <p:nvSpPr>
          <p:cNvPr id="29812" name="Slide Number Placeholder 1"/>
          <p:cNvSpPr>
            <a:spLocks noGrp="1"/>
          </p:cNvSpPr>
          <p:nvPr>
            <p:ph type="sldNum" sz="quarter" idx="4294967295"/>
          </p:nvPr>
        </p:nvSpPr>
        <p:spPr bwMode="auto">
          <a:xfrm>
            <a:off x="457200" y="7429500"/>
            <a:ext cx="311150" cy="163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9E7BC5F4-FF20-4222-9343-82D844CA2455}" type="slidenum">
              <a:rPr lang="en-US" sz="1000" smtClean="0">
                <a:solidFill>
                  <a:schemeClr val="tx2"/>
                </a:solidFill>
              </a:rPr>
              <a:pPr eaLnBrk="1" hangingPunct="1"/>
              <a:t>18</a:t>
            </a:fld>
            <a:endParaRPr lang="en-US" sz="1000" smtClean="0">
              <a:solidFill>
                <a:schemeClr val="tx2"/>
              </a:solidFill>
            </a:endParaRPr>
          </a:p>
        </p:txBody>
      </p:sp>
      <p:sp>
        <p:nvSpPr>
          <p:cNvPr id="29813" name="Footer Placeholder 2"/>
          <p:cNvSpPr>
            <a:spLocks noGrp="1"/>
          </p:cNvSpPr>
          <p:nvPr>
            <p:ph type="ftr" sz="quarter" idx="4294967295"/>
          </p:nvPr>
        </p:nvSpPr>
        <p:spPr bwMode="auto">
          <a:xfrm>
            <a:off x="849313" y="7429500"/>
            <a:ext cx="4749800" cy="3444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000" smtClean="0">
                <a:solidFill>
                  <a:schemeClr val="tx2"/>
                </a:solidFill>
              </a:rPr>
              <a:t>Stockholm Stadshus - Rapportering av den operativa effektiviteten</a:t>
            </a:r>
            <a:endParaRPr lang="en-US" sz="1000" smtClean="0">
              <a:solidFill>
                <a:schemeClr val="tx2"/>
              </a:solidFill>
            </a:endParaRPr>
          </a:p>
        </p:txBody>
      </p:sp>
      <p:sp>
        <p:nvSpPr>
          <p:cNvPr id="29814" name="Title 3"/>
          <p:cNvSpPr>
            <a:spLocks noGrp="1"/>
          </p:cNvSpPr>
          <p:nvPr>
            <p:ph type="title"/>
          </p:nvPr>
        </p:nvSpPr>
        <p:spPr>
          <a:xfrm>
            <a:off x="449263" y="396875"/>
            <a:ext cx="9317037" cy="714375"/>
          </a:xfrm>
          <a:ln>
            <a:solidFill>
              <a:schemeClr val="bg1"/>
            </a:solidFill>
            <a:miter lim="800000"/>
            <a:headEnd/>
            <a:tailEnd/>
          </a:ln>
        </p:spPr>
        <p:txBody>
          <a:bodyPr/>
          <a:lstStyle/>
          <a:p>
            <a:pPr eaLnBrk="1" hangingPunct="1"/>
            <a:r>
              <a:rPr lang="sv-SE" dirty="0" err="1" smtClean="0"/>
              <a:t>Micasa</a:t>
            </a:r>
            <a:r>
              <a:rPr lang="sv-SE" dirty="0" smtClean="0"/>
              <a:t> Fastigheter</a:t>
            </a:r>
          </a:p>
        </p:txBody>
      </p:sp>
      <p:sp>
        <p:nvSpPr>
          <p:cNvPr id="11" name="TextBox 10"/>
          <p:cNvSpPr txBox="1"/>
          <p:nvPr/>
        </p:nvSpPr>
        <p:spPr>
          <a:xfrm>
            <a:off x="6481763" y="4600575"/>
            <a:ext cx="3492500" cy="2492990"/>
          </a:xfrm>
          <a:prstGeom prst="rect">
            <a:avLst/>
          </a:prstGeom>
          <a:noFill/>
          <a:ln>
            <a:solidFill>
              <a:schemeClr val="bg1">
                <a:lumMod val="65000"/>
              </a:schemeClr>
            </a:solidFill>
          </a:ln>
        </p:spPr>
        <p:txBody>
          <a:bodyPr>
            <a:spAutoFit/>
          </a:bodyPr>
          <a:lstStyle/>
          <a:p>
            <a:pPr>
              <a:defRPr/>
            </a:pPr>
            <a:r>
              <a:rPr lang="sv-SE" sz="1050" b="1" dirty="0"/>
              <a:t>Bolagets kommentarer</a:t>
            </a:r>
            <a:endParaRPr lang="sv-SE" sz="1000" b="1" dirty="0"/>
          </a:p>
          <a:p>
            <a:pPr>
              <a:defRPr/>
            </a:pPr>
            <a:endParaRPr lang="sv-SE" sz="1050" b="1" dirty="0"/>
          </a:p>
          <a:p>
            <a:pPr marL="171450" indent="-171450" eaLnBrk="0" hangingPunct="0">
              <a:buClr>
                <a:srgbClr val="003399"/>
              </a:buClr>
              <a:buFont typeface="Arial" pitchFamily="34" charset="0"/>
              <a:buChar char="•"/>
              <a:defRPr/>
            </a:pPr>
            <a:r>
              <a:rPr lang="sv-SE" sz="1050" dirty="0"/>
              <a:t>Kostnader för IT har ökat sedan outsourcingen till Volvo IT </a:t>
            </a:r>
            <a:r>
              <a:rPr lang="sv-SE" sz="1050" dirty="0" smtClean="0"/>
              <a:t>genomfördes.</a:t>
            </a:r>
            <a:endParaRPr lang="sv-SE" sz="1050" dirty="0"/>
          </a:p>
          <a:p>
            <a:pPr marL="171450" indent="-171450" eaLnBrk="0" hangingPunct="0">
              <a:buClr>
                <a:srgbClr val="003399"/>
              </a:buClr>
              <a:buFont typeface="Arial" pitchFamily="34" charset="0"/>
              <a:buChar char="•"/>
              <a:defRPr/>
            </a:pPr>
            <a:endParaRPr lang="sv-SE" sz="1050" dirty="0"/>
          </a:p>
          <a:p>
            <a:pPr marL="171450" indent="-171450" eaLnBrk="0" hangingPunct="0">
              <a:buClr>
                <a:srgbClr val="003399"/>
              </a:buClr>
              <a:buFont typeface="Arial" pitchFamily="34" charset="0"/>
              <a:buChar char="•"/>
              <a:defRPr/>
            </a:pPr>
            <a:r>
              <a:rPr lang="sv-SE" sz="1050" dirty="0"/>
              <a:t>Bolaget har inte gjort några betydande effektiviseringar kopplat till de administrativa kostnaderna, man har dock haft en allmän minskning av kostnader under året.</a:t>
            </a:r>
          </a:p>
          <a:p>
            <a:pPr marL="171450" indent="-171450" eaLnBrk="0" hangingPunct="0">
              <a:buClr>
                <a:srgbClr val="003399"/>
              </a:buClr>
              <a:buFont typeface="Arial" pitchFamily="34" charset="0"/>
              <a:buChar char="•"/>
              <a:defRPr/>
            </a:pPr>
            <a:endParaRPr lang="sv-SE" sz="1050" dirty="0"/>
          </a:p>
          <a:p>
            <a:pPr marL="171450" indent="-171450" eaLnBrk="0" hangingPunct="0">
              <a:buClr>
                <a:srgbClr val="003399"/>
              </a:buClr>
              <a:buFont typeface="Arial" pitchFamily="34" charset="0"/>
              <a:buChar char="•"/>
              <a:defRPr/>
            </a:pPr>
            <a:r>
              <a:rPr lang="sv-SE" sz="1050" dirty="0"/>
              <a:t>De totala intäkterna har ökat vilket har en positiv inverkan på nyckeltalen.</a:t>
            </a:r>
            <a:endParaRPr lang="sv-SE" sz="1000" dirty="0"/>
          </a:p>
          <a:p>
            <a:pPr eaLnBrk="0" hangingPunct="0">
              <a:buClr>
                <a:srgbClr val="003399"/>
              </a:buClr>
              <a:defRPr/>
            </a:pPr>
            <a:endParaRPr lang="sv-SE" sz="1000" dirty="0" smtClean="0"/>
          </a:p>
          <a:p>
            <a:pPr eaLnBrk="0" hangingPunct="0">
              <a:buClr>
                <a:srgbClr val="003399"/>
              </a:buClr>
              <a:defRPr/>
            </a:pPr>
            <a:endParaRPr lang="sv-SE" sz="1000" dirty="0"/>
          </a:p>
          <a:p>
            <a:pPr eaLnBrk="0" hangingPunct="0">
              <a:buClr>
                <a:srgbClr val="003399"/>
              </a:buClr>
              <a:defRPr/>
            </a:pPr>
            <a:endParaRPr lang="sv-SE" sz="1000" dirty="0"/>
          </a:p>
        </p:txBody>
      </p:sp>
      <p:graphicFrame>
        <p:nvGraphicFramePr>
          <p:cNvPr id="16" name="Chart 15"/>
          <p:cNvGraphicFramePr>
            <a:graphicFrameLocks/>
          </p:cNvGraphicFramePr>
          <p:nvPr>
            <p:extLst>
              <p:ext uri="{D42A27DB-BD31-4B8C-83A1-F6EECF244321}">
                <p14:modId xmlns:p14="http://schemas.microsoft.com/office/powerpoint/2010/main" val="3661505264"/>
              </p:ext>
            </p:extLst>
          </p:nvPr>
        </p:nvGraphicFramePr>
        <p:xfrm>
          <a:off x="0" y="1006909"/>
          <a:ext cx="5095875" cy="298406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Chart 16"/>
          <p:cNvGraphicFramePr>
            <a:graphicFrameLocks/>
          </p:cNvGraphicFramePr>
          <p:nvPr>
            <p:extLst>
              <p:ext uri="{D42A27DB-BD31-4B8C-83A1-F6EECF244321}">
                <p14:modId xmlns:p14="http://schemas.microsoft.com/office/powerpoint/2010/main" val="3554456817"/>
              </p:ext>
            </p:extLst>
          </p:nvPr>
        </p:nvGraphicFramePr>
        <p:xfrm>
          <a:off x="5487988" y="932079"/>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Chart 18"/>
          <p:cNvGraphicFramePr>
            <a:graphicFrameLocks/>
          </p:cNvGraphicFramePr>
          <p:nvPr>
            <p:extLst>
              <p:ext uri="{D42A27DB-BD31-4B8C-83A1-F6EECF244321}">
                <p14:modId xmlns:p14="http://schemas.microsoft.com/office/powerpoint/2010/main" val="339261051"/>
              </p:ext>
            </p:extLst>
          </p:nvPr>
        </p:nvGraphicFramePr>
        <p:xfrm>
          <a:off x="5487988" y="2534444"/>
          <a:ext cx="45720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99"/>
          <p:cNvSpPr txBox="1">
            <a:spLocks noChangeArrowheads="1"/>
          </p:cNvSpPr>
          <p:nvPr/>
        </p:nvSpPr>
        <p:spPr bwMode="auto">
          <a:xfrm>
            <a:off x="6400800" y="331915"/>
            <a:ext cx="3454400"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100" dirty="0"/>
              <a:t>Bolaget </a:t>
            </a:r>
            <a:r>
              <a:rPr lang="sv-SE" sz="1100" dirty="0" smtClean="0"/>
              <a:t>visar på förbättrade nyckeltal, en ökning av intäkter samtidigt som nyckeltalsrelaterade kostnader minskat.</a:t>
            </a:r>
            <a:endParaRPr lang="sv-SE" sz="1100" dirty="0"/>
          </a:p>
        </p:txBody>
      </p:sp>
      <p:sp>
        <p:nvSpPr>
          <p:cNvPr id="15" name="Oval 14"/>
          <p:cNvSpPr>
            <a:spLocks noChangeAspect="1"/>
          </p:cNvSpPr>
          <p:nvPr/>
        </p:nvSpPr>
        <p:spPr>
          <a:xfrm>
            <a:off x="5930900" y="393700"/>
            <a:ext cx="431800" cy="431800"/>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8" name="Down Arrow 17"/>
          <p:cNvSpPr/>
          <p:nvPr/>
        </p:nvSpPr>
        <p:spPr>
          <a:xfrm rot="17580000">
            <a:off x="6053932" y="489744"/>
            <a:ext cx="220662" cy="228600"/>
          </a:xfrm>
          <a:prstGeom prst="downArrow">
            <a:avLst/>
          </a:prstGeom>
          <a:solidFill>
            <a:srgbClr val="3C8A2E"/>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Tree>
    <p:extLst>
      <p:ext uri="{BB962C8B-B14F-4D97-AF65-F5344CB8AC3E}">
        <p14:creationId xmlns:p14="http://schemas.microsoft.com/office/powerpoint/2010/main" val="17478435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6442075" y="4581525"/>
            <a:ext cx="3492500" cy="2308324"/>
          </a:xfrm>
          <a:prstGeom prst="rect">
            <a:avLst/>
          </a:prstGeom>
          <a:noFill/>
          <a:ln>
            <a:solidFill>
              <a:schemeClr val="bg1">
                <a:lumMod val="65000"/>
              </a:schemeClr>
            </a:solidFill>
          </a:ln>
        </p:spPr>
        <p:txBody>
          <a:bodyPr>
            <a:spAutoFit/>
          </a:bodyPr>
          <a:lstStyle/>
          <a:p>
            <a:pPr>
              <a:defRPr/>
            </a:pPr>
            <a:r>
              <a:rPr lang="sv-SE" sz="1050" b="1" dirty="0"/>
              <a:t>Bolagets kommentarer</a:t>
            </a:r>
          </a:p>
          <a:p>
            <a:pPr>
              <a:defRPr/>
            </a:pPr>
            <a:endParaRPr lang="sv-SE" sz="1050" b="1" dirty="0"/>
          </a:p>
          <a:p>
            <a:pPr marL="171450" indent="-171450" eaLnBrk="0" hangingPunct="0">
              <a:buClr>
                <a:srgbClr val="003399"/>
              </a:buClr>
              <a:buFont typeface="Arial" pitchFamily="34" charset="0"/>
              <a:buChar char="•"/>
              <a:defRPr/>
            </a:pPr>
            <a:r>
              <a:rPr lang="sv-SE" sz="1050" dirty="0"/>
              <a:t>Outsourcing till Volvo IT har gett upphov till betydande kostnadsökningar för IT-drift.</a:t>
            </a:r>
          </a:p>
          <a:p>
            <a:pPr marL="171450" indent="-171450" eaLnBrk="0" hangingPunct="0">
              <a:buClr>
                <a:srgbClr val="003399"/>
              </a:buClr>
              <a:buFont typeface="Arial" pitchFamily="34" charset="0"/>
              <a:buChar char="•"/>
              <a:defRPr/>
            </a:pPr>
            <a:endParaRPr lang="sv-SE" sz="1050" dirty="0"/>
          </a:p>
          <a:p>
            <a:pPr marL="171450" indent="-171450" eaLnBrk="0" hangingPunct="0">
              <a:buClr>
                <a:srgbClr val="003399"/>
              </a:buClr>
              <a:buFont typeface="Arial" pitchFamily="34" charset="0"/>
              <a:buChar char="•"/>
              <a:defRPr/>
            </a:pPr>
            <a:r>
              <a:rPr lang="sv-SE" sz="1050" dirty="0"/>
              <a:t>Kostnader har i viss mån oklassificerats från förra året vilket delvis kan ha bidragit till den kostnadsökning som syns i nyckeltalen.</a:t>
            </a:r>
            <a:endParaRPr lang="sv-SE" sz="1000" b="1" dirty="0"/>
          </a:p>
          <a:p>
            <a:pPr eaLnBrk="0" hangingPunct="0">
              <a:buClr>
                <a:srgbClr val="003399"/>
              </a:buClr>
              <a:defRPr/>
            </a:pPr>
            <a:endParaRPr lang="sv-SE" sz="1000" dirty="0"/>
          </a:p>
          <a:p>
            <a:pPr eaLnBrk="0" hangingPunct="0">
              <a:buClr>
                <a:srgbClr val="003399"/>
              </a:buClr>
              <a:defRPr/>
            </a:pPr>
            <a:endParaRPr lang="sv-SE" sz="1000" dirty="0"/>
          </a:p>
          <a:p>
            <a:pPr eaLnBrk="0" hangingPunct="0">
              <a:buClr>
                <a:srgbClr val="003399"/>
              </a:buClr>
              <a:defRPr/>
            </a:pPr>
            <a:endParaRPr lang="sv-SE" sz="1000" dirty="0"/>
          </a:p>
          <a:p>
            <a:pPr eaLnBrk="0" hangingPunct="0">
              <a:buClr>
                <a:srgbClr val="003399"/>
              </a:buClr>
              <a:defRPr/>
            </a:pPr>
            <a:endParaRPr lang="sv-SE" sz="1000" dirty="0"/>
          </a:p>
          <a:p>
            <a:pPr eaLnBrk="0" hangingPunct="0">
              <a:buClr>
                <a:srgbClr val="003399"/>
              </a:buClr>
              <a:defRPr/>
            </a:pPr>
            <a:endParaRPr lang="sv-SE" sz="1000" dirty="0"/>
          </a:p>
          <a:p>
            <a:pPr eaLnBrk="0" hangingPunct="0">
              <a:buClr>
                <a:srgbClr val="003399"/>
              </a:buClr>
              <a:defRPr/>
            </a:pPr>
            <a:endParaRPr lang="sv-SE" sz="1000" dirty="0"/>
          </a:p>
        </p:txBody>
      </p:sp>
      <p:graphicFrame>
        <p:nvGraphicFramePr>
          <p:cNvPr id="24" name="Table 23"/>
          <p:cNvGraphicFramePr>
            <a:graphicFrameLocks noGrp="1"/>
          </p:cNvGraphicFramePr>
          <p:nvPr>
            <p:extLst>
              <p:ext uri="{D42A27DB-BD31-4B8C-83A1-F6EECF244321}">
                <p14:modId xmlns:p14="http://schemas.microsoft.com/office/powerpoint/2010/main" val="1086474329"/>
              </p:ext>
            </p:extLst>
          </p:nvPr>
        </p:nvGraphicFramePr>
        <p:xfrm>
          <a:off x="257175" y="4462463"/>
          <a:ext cx="5480050" cy="846137"/>
        </p:xfrm>
        <a:graphic>
          <a:graphicData uri="http://schemas.openxmlformats.org/drawingml/2006/table">
            <a:tbl>
              <a:tblPr/>
              <a:tblGrid>
                <a:gridCol w="1628650"/>
                <a:gridCol w="440453"/>
                <a:gridCol w="522397"/>
                <a:gridCol w="440453"/>
                <a:gridCol w="440453"/>
                <a:gridCol w="522397"/>
                <a:gridCol w="440453"/>
                <a:gridCol w="522397"/>
                <a:gridCol w="522397"/>
              </a:tblGrid>
              <a:tr h="161925">
                <a:tc>
                  <a:txBody>
                    <a:bodyPr/>
                    <a:lstStyle/>
                    <a:p>
                      <a:pPr algn="l" fontAlgn="b"/>
                      <a:r>
                        <a:rPr lang="sv-SE" sz="1000" b="0" i="0" u="none" strike="noStrike" dirty="0">
                          <a:solidFill>
                            <a:srgbClr val="000000"/>
                          </a:solidFill>
                          <a:latin typeface="Arial"/>
                        </a:rPr>
                        <a:t> </a:t>
                      </a:r>
                    </a:p>
                  </a:txBody>
                  <a:tcPr marL="9526" marR="9526" marT="9517" marB="0" anchor="b">
                    <a:lnL>
                      <a:noFill/>
                    </a:lnL>
                    <a:lnR>
                      <a:noFill/>
                    </a:lnR>
                    <a:lnT>
                      <a:noFill/>
                    </a:lnT>
                    <a:lnB>
                      <a:noFill/>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1 – andel</a:t>
                      </a:r>
                      <a:r>
                        <a:rPr lang="sv-SE" sz="800" b="0" i="0" u="none" strike="noStrike" baseline="0" dirty="0" smtClean="0">
                          <a:solidFill>
                            <a:srgbClr val="000000"/>
                          </a:solidFill>
                          <a:latin typeface="Arial"/>
                        </a:rPr>
                        <a:t> av intäkter</a:t>
                      </a:r>
                      <a:endParaRPr lang="sv-SE" sz="800" b="0" i="0" u="none" strike="noStrike" dirty="0">
                        <a:solidFill>
                          <a:srgbClr val="000000"/>
                        </a:solidFill>
                        <a:latin typeface="Arial"/>
                      </a:endParaRPr>
                    </a:p>
                  </a:txBody>
                  <a:tcPr marL="9526" marR="9526" marT="9534" marB="0" anchor="b">
                    <a:lnL>
                      <a:noFill/>
                    </a:lnL>
                    <a:lnR w="6350" cap="flat" cmpd="sng" algn="ctr">
                      <a:no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6" marR="9526" marT="9534" marB="0" anchor="b">
                    <a:lnL w="6350" cap="flat" cmpd="sng" algn="ctr">
                      <a:no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2 – absoluta tal</a:t>
                      </a:r>
                      <a:endParaRPr lang="sv-SE" sz="800" b="0" i="0" u="none" strike="noStrike" dirty="0">
                        <a:solidFill>
                          <a:srgbClr val="000000"/>
                        </a:solidFill>
                        <a:latin typeface="Arial"/>
                      </a:endParaRPr>
                    </a:p>
                  </a:txBody>
                  <a:tcPr marL="9526" marR="9526" marT="9534"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6" marR="9526" marT="951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61925">
                <a:tc>
                  <a:txBody>
                    <a:bodyPr/>
                    <a:lstStyle/>
                    <a:p>
                      <a:pPr algn="l" fontAlgn="b"/>
                      <a:r>
                        <a:rPr lang="sv-SE" sz="1000" b="0" i="0" u="none" strike="noStrike">
                          <a:solidFill>
                            <a:srgbClr val="000000"/>
                          </a:solidFill>
                          <a:latin typeface="Arial"/>
                        </a:rPr>
                        <a:t> </a:t>
                      </a:r>
                    </a:p>
                  </a:txBody>
                  <a:tcPr marL="9526" marR="9526" marT="9517"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2 007</a:t>
                      </a:r>
                    </a:p>
                  </a:txBody>
                  <a:tcPr marL="9526" marR="9526" marT="95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2 008</a:t>
                      </a:r>
                    </a:p>
                  </a:txBody>
                  <a:tcPr marL="9526" marR="9526" marT="95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2 009</a:t>
                      </a:r>
                    </a:p>
                  </a:txBody>
                  <a:tcPr marL="9526" marR="9526" marT="9517" marB="0" anchor="b">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17"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2 007</a:t>
                      </a:r>
                    </a:p>
                  </a:txBody>
                  <a:tcPr marL="9526" marR="9526" marT="951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2 008</a:t>
                      </a:r>
                    </a:p>
                  </a:txBody>
                  <a:tcPr marL="9526" marR="9526" marT="95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2 009</a:t>
                      </a:r>
                    </a:p>
                  </a:txBody>
                  <a:tcPr marL="9526" marR="9526" marT="95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4450">
                <a:tc>
                  <a:txBody>
                    <a:bodyPr/>
                    <a:lstStyle/>
                    <a:p>
                      <a:pPr algn="l" rtl="0" fontAlgn="b"/>
                      <a:r>
                        <a:rPr lang="sv-SE" sz="800" b="0" i="0" u="none" strike="noStrike">
                          <a:solidFill>
                            <a:srgbClr val="000000"/>
                          </a:solidFill>
                          <a:latin typeface="Arial"/>
                        </a:rPr>
                        <a:t>Administrativa Kostnader</a:t>
                      </a:r>
                    </a:p>
                  </a:txBody>
                  <a:tcPr marL="9526" marR="9526" marT="951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6" marR="85733" marT="951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97</a:t>
                      </a:r>
                    </a:p>
                  </a:txBody>
                  <a:tcPr marL="9525" marR="9525"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88</a:t>
                      </a:r>
                    </a:p>
                  </a:txBody>
                  <a:tcPr marL="9525" marR="9525" marT="9526"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120</a:t>
                      </a:r>
                      <a:endParaRPr lang="sv-SE" sz="800" b="0" i="0" u="none" strike="noStrike" dirty="0">
                        <a:solidFill>
                          <a:srgbClr val="000000"/>
                        </a:solidFill>
                        <a:latin typeface="Arial"/>
                      </a:endParaRPr>
                    </a:p>
                  </a:txBody>
                  <a:tcPr marL="9526" marR="85733" marT="9517"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6" marR="85733" marT="951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105</a:t>
                      </a:r>
                    </a:p>
                  </a:txBody>
                  <a:tcPr marL="9526" marR="85733" marT="951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90</a:t>
                      </a:r>
                    </a:p>
                  </a:txBody>
                  <a:tcPr marL="9526" marR="85733" marT="951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120</a:t>
                      </a:r>
                      <a:endParaRPr lang="sv-SE" sz="800" b="0" i="0" u="none" strike="noStrike" dirty="0">
                        <a:solidFill>
                          <a:srgbClr val="000000"/>
                        </a:solidFill>
                        <a:latin typeface="Arial"/>
                      </a:endParaRPr>
                    </a:p>
                  </a:txBody>
                  <a:tcPr marL="9526" marR="85733" marT="951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4450">
                <a:tc>
                  <a:txBody>
                    <a:bodyPr/>
                    <a:lstStyle/>
                    <a:p>
                      <a:pPr algn="l" rtl="0" fontAlgn="b"/>
                      <a:r>
                        <a:rPr lang="sv-SE" sz="800" b="0" i="0" u="none" strike="noStrike" dirty="0">
                          <a:solidFill>
                            <a:srgbClr val="000000"/>
                          </a:solidFill>
                          <a:latin typeface="Arial"/>
                        </a:rPr>
                        <a:t>Indirekta </a:t>
                      </a:r>
                      <a:r>
                        <a:rPr lang="sv-SE" sz="800" b="0" i="0" u="none" strike="noStrike" dirty="0" smtClean="0">
                          <a:solidFill>
                            <a:srgbClr val="000000"/>
                          </a:solidFill>
                          <a:latin typeface="Arial"/>
                        </a:rPr>
                        <a:t>Produktionskostnader </a:t>
                      </a:r>
                      <a:endParaRPr lang="sv-SE" sz="800" b="0" i="0" u="none" strike="noStrike" dirty="0">
                        <a:solidFill>
                          <a:srgbClr val="000000"/>
                        </a:solidFill>
                        <a:latin typeface="Arial"/>
                      </a:endParaRPr>
                    </a:p>
                  </a:txBody>
                  <a:tcPr marL="9526" marR="9526" marT="953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6" marR="85733" marT="951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98</a:t>
                      </a:r>
                    </a:p>
                  </a:txBody>
                  <a:tcPr marL="9525" marR="9525"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114</a:t>
                      </a:r>
                    </a:p>
                  </a:txBody>
                  <a:tcPr marL="9525" marR="9525" marT="9526"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104</a:t>
                      </a:r>
                      <a:endParaRPr lang="sv-SE" sz="800" b="0" i="0" u="none" strike="noStrike" dirty="0">
                        <a:solidFill>
                          <a:srgbClr val="000000"/>
                        </a:solidFill>
                        <a:latin typeface="Arial"/>
                      </a:endParaRPr>
                    </a:p>
                  </a:txBody>
                  <a:tcPr marL="9526" marR="85733" marT="9517"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6" marR="85733" marT="951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106</a:t>
                      </a:r>
                    </a:p>
                  </a:txBody>
                  <a:tcPr marL="9526" marR="85733" marT="951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116</a:t>
                      </a:r>
                    </a:p>
                  </a:txBody>
                  <a:tcPr marL="9526" marR="85733" marT="951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104</a:t>
                      </a:r>
                      <a:endParaRPr lang="sv-SE" sz="800" b="0" i="0" u="none" strike="noStrike" dirty="0">
                        <a:solidFill>
                          <a:srgbClr val="000000"/>
                        </a:solidFill>
                        <a:latin typeface="Arial"/>
                      </a:endParaRPr>
                    </a:p>
                  </a:txBody>
                  <a:tcPr marL="9526" marR="85733" marT="951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53387">
                <a:tc>
                  <a:txBody>
                    <a:bodyPr/>
                    <a:lstStyle/>
                    <a:p>
                      <a:pPr algn="l" rtl="0" fontAlgn="b"/>
                      <a:r>
                        <a:rPr lang="sv-SE" sz="800" b="1" i="0" u="none" strike="noStrike" dirty="0" smtClean="0">
                          <a:solidFill>
                            <a:srgbClr val="000000"/>
                          </a:solidFill>
                          <a:latin typeface="Arial"/>
                        </a:rPr>
                        <a:t>Administrativa- </a:t>
                      </a:r>
                      <a:r>
                        <a:rPr lang="sv-SE" sz="800" b="1" i="0" u="none" strike="noStrike" dirty="0">
                          <a:solidFill>
                            <a:srgbClr val="000000"/>
                          </a:solidFill>
                          <a:latin typeface="Arial"/>
                        </a:rPr>
                        <a:t>och Indirekta </a:t>
                      </a:r>
                      <a:r>
                        <a:rPr lang="sv-SE" sz="800" b="1" i="0" u="none" strike="noStrike" dirty="0" smtClean="0">
                          <a:solidFill>
                            <a:srgbClr val="000000"/>
                          </a:solidFill>
                          <a:latin typeface="Arial"/>
                        </a:rPr>
                        <a:t>Produktionskostnader </a:t>
                      </a:r>
                      <a:endParaRPr lang="sv-SE" sz="800" b="1" i="0" u="none" strike="noStrike" dirty="0">
                        <a:solidFill>
                          <a:srgbClr val="000000"/>
                        </a:solidFill>
                        <a:latin typeface="Arial"/>
                      </a:endParaRPr>
                    </a:p>
                  </a:txBody>
                  <a:tcPr marL="9526" marR="9526" marT="953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100</a:t>
                      </a:r>
                    </a:p>
                  </a:txBody>
                  <a:tcPr marL="9526" marR="85733" marT="951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a:solidFill>
                            <a:srgbClr val="000000"/>
                          </a:solidFill>
                          <a:effectLst/>
                          <a:latin typeface="Arial"/>
                        </a:rPr>
                        <a:t>98</a:t>
                      </a:r>
                    </a:p>
                  </a:txBody>
                  <a:tcPr marL="9525" marR="9525"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101</a:t>
                      </a:r>
                    </a:p>
                  </a:txBody>
                  <a:tcPr marL="9525" marR="9525" marT="9526"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112</a:t>
                      </a:r>
                      <a:endParaRPr lang="sv-SE" sz="800" b="1" i="0" u="none" strike="noStrike" dirty="0">
                        <a:solidFill>
                          <a:srgbClr val="000000"/>
                        </a:solidFill>
                        <a:latin typeface="Arial"/>
                      </a:endParaRPr>
                    </a:p>
                  </a:txBody>
                  <a:tcPr marL="9526" marR="85733" marT="951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6" marR="85733" marT="951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106</a:t>
                      </a:r>
                    </a:p>
                  </a:txBody>
                  <a:tcPr marL="9526" marR="85733" marT="951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103</a:t>
                      </a:r>
                    </a:p>
                  </a:txBody>
                  <a:tcPr marL="9526" marR="85733" marT="951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112</a:t>
                      </a:r>
                      <a:endParaRPr lang="sv-SE" sz="800" b="1" i="0" u="none" strike="noStrike" dirty="0">
                        <a:solidFill>
                          <a:srgbClr val="000000"/>
                        </a:solidFill>
                        <a:latin typeface="Arial"/>
                      </a:endParaRPr>
                    </a:p>
                  </a:txBody>
                  <a:tcPr marL="9526" marR="85733" marT="951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bl>
          </a:graphicData>
        </a:graphic>
      </p:graphicFrame>
      <p:sp>
        <p:nvSpPr>
          <p:cNvPr id="30771" name="Slide Number Placeholder 1"/>
          <p:cNvSpPr>
            <a:spLocks noGrp="1"/>
          </p:cNvSpPr>
          <p:nvPr>
            <p:ph type="sldNum" sz="quarter" idx="4294967295"/>
          </p:nvPr>
        </p:nvSpPr>
        <p:spPr bwMode="auto">
          <a:xfrm>
            <a:off x="457200" y="7429500"/>
            <a:ext cx="311150" cy="163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60EAD6D6-45F8-41FD-9ADB-AFEAAAF36E9A}" type="slidenum">
              <a:rPr lang="en-US" sz="1000" smtClean="0">
                <a:solidFill>
                  <a:schemeClr val="tx2"/>
                </a:solidFill>
              </a:rPr>
              <a:pPr eaLnBrk="1" hangingPunct="1"/>
              <a:t>19</a:t>
            </a:fld>
            <a:endParaRPr lang="en-US" sz="1000" smtClean="0">
              <a:solidFill>
                <a:schemeClr val="tx2"/>
              </a:solidFill>
            </a:endParaRPr>
          </a:p>
        </p:txBody>
      </p:sp>
      <p:sp>
        <p:nvSpPr>
          <p:cNvPr id="30772" name="Footer Placeholder 2"/>
          <p:cNvSpPr>
            <a:spLocks noGrp="1"/>
          </p:cNvSpPr>
          <p:nvPr>
            <p:ph type="ftr" sz="quarter" idx="4294967295"/>
          </p:nvPr>
        </p:nvSpPr>
        <p:spPr bwMode="auto">
          <a:xfrm>
            <a:off x="849313" y="7429500"/>
            <a:ext cx="4749800" cy="3444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000" smtClean="0">
                <a:solidFill>
                  <a:schemeClr val="tx2"/>
                </a:solidFill>
              </a:rPr>
              <a:t>Stockholm Stadshus - Rapportering av den operativa effektiviteten</a:t>
            </a:r>
            <a:endParaRPr lang="en-US" sz="1000" smtClean="0">
              <a:solidFill>
                <a:schemeClr val="tx2"/>
              </a:solidFill>
            </a:endParaRPr>
          </a:p>
        </p:txBody>
      </p:sp>
      <p:sp>
        <p:nvSpPr>
          <p:cNvPr id="30773" name="Title 3"/>
          <p:cNvSpPr>
            <a:spLocks noGrp="1"/>
          </p:cNvSpPr>
          <p:nvPr>
            <p:ph type="title"/>
          </p:nvPr>
        </p:nvSpPr>
        <p:spPr>
          <a:xfrm>
            <a:off x="449263" y="396875"/>
            <a:ext cx="9317037" cy="714375"/>
          </a:xfrm>
          <a:ln>
            <a:solidFill>
              <a:schemeClr val="bg1"/>
            </a:solidFill>
            <a:miter lim="800000"/>
            <a:headEnd/>
            <a:tailEnd/>
          </a:ln>
        </p:spPr>
        <p:txBody>
          <a:bodyPr/>
          <a:lstStyle/>
          <a:p>
            <a:pPr eaLnBrk="1" hangingPunct="1"/>
            <a:r>
              <a:rPr lang="sv-SE" dirty="0" smtClean="0"/>
              <a:t>Skolfastigheter (SISAB)</a:t>
            </a:r>
          </a:p>
        </p:txBody>
      </p:sp>
      <p:graphicFrame>
        <p:nvGraphicFramePr>
          <p:cNvPr id="20" name="Table 19"/>
          <p:cNvGraphicFramePr>
            <a:graphicFrameLocks noGrp="1"/>
          </p:cNvGraphicFramePr>
          <p:nvPr>
            <p:extLst>
              <p:ext uri="{D42A27DB-BD31-4B8C-83A1-F6EECF244321}">
                <p14:modId xmlns:p14="http://schemas.microsoft.com/office/powerpoint/2010/main" val="2058970019"/>
              </p:ext>
            </p:extLst>
          </p:nvPr>
        </p:nvGraphicFramePr>
        <p:xfrm>
          <a:off x="257175" y="5391150"/>
          <a:ext cx="5492750" cy="1538513"/>
        </p:xfrm>
        <a:graphic>
          <a:graphicData uri="http://schemas.openxmlformats.org/drawingml/2006/table">
            <a:tbl>
              <a:tblPr/>
              <a:tblGrid>
                <a:gridCol w="2638510"/>
                <a:gridCol w="713560"/>
                <a:gridCol w="713560"/>
                <a:gridCol w="713560"/>
                <a:gridCol w="713560"/>
              </a:tblGrid>
              <a:tr h="146711">
                <a:tc>
                  <a:txBody>
                    <a:bodyPr/>
                    <a:lstStyle/>
                    <a:p>
                      <a:pPr algn="l" fontAlgn="b"/>
                      <a:r>
                        <a:rPr lang="sv-SE" sz="900" b="0" i="0" u="none" strike="noStrike" dirty="0">
                          <a:solidFill>
                            <a:srgbClr val="000000"/>
                          </a:solidFill>
                          <a:latin typeface="Arial"/>
                        </a:rPr>
                        <a:t> </a:t>
                      </a:r>
                    </a:p>
                  </a:txBody>
                  <a:tcPr marL="9526" marR="9526" marT="9527"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2007</a:t>
                      </a:r>
                    </a:p>
                  </a:txBody>
                  <a:tcPr marL="9526" marR="9526" marT="9527"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2008</a:t>
                      </a:r>
                    </a:p>
                  </a:txBody>
                  <a:tcPr marL="9526" marR="9526" marT="9527" marB="0" anchor="b">
                    <a:lnL>
                      <a:noFill/>
                    </a:lnL>
                    <a:lnR>
                      <a:noFill/>
                    </a:lnR>
                    <a:lnT>
                      <a:noFill/>
                    </a:lnT>
                    <a:lnB>
                      <a:noFill/>
                    </a:lnB>
                    <a:solidFill>
                      <a:srgbClr val="FFFFFF"/>
                    </a:solidFill>
                  </a:tcPr>
                </a:tc>
                <a:tc>
                  <a:txBody>
                    <a:bodyPr/>
                    <a:lstStyle/>
                    <a:p>
                      <a:pPr algn="r" rtl="0" fontAlgn="b"/>
                      <a:r>
                        <a:rPr lang="sv-SE" sz="800" b="1" i="0" u="none" strike="noStrike" dirty="0">
                          <a:solidFill>
                            <a:srgbClr val="000000"/>
                          </a:solidFill>
                          <a:latin typeface="Arial"/>
                        </a:rPr>
                        <a:t>2009</a:t>
                      </a:r>
                    </a:p>
                  </a:txBody>
                  <a:tcPr marL="9526" marR="9526" marT="9527"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27" marB="0" anchor="b">
                    <a:lnL>
                      <a:noFill/>
                    </a:lnL>
                    <a:lnR>
                      <a:noFill/>
                    </a:lnR>
                    <a:lnT>
                      <a:noFill/>
                    </a:lnT>
                    <a:lnB>
                      <a:noFill/>
                    </a:lnB>
                    <a:solidFill>
                      <a:srgbClr val="FFFFFF"/>
                    </a:solidFill>
                  </a:tcPr>
                </a:tc>
              </a:tr>
              <a:tr h="134597">
                <a:tc>
                  <a:txBody>
                    <a:bodyPr/>
                    <a:lstStyle/>
                    <a:p>
                      <a:pPr algn="l" fontAlgn="b"/>
                      <a:r>
                        <a:rPr lang="sv-SE" sz="800" b="0" i="0" u="none" strike="noStrike">
                          <a:solidFill>
                            <a:srgbClr val="000000"/>
                          </a:solidFill>
                          <a:latin typeface="Arial"/>
                        </a:rPr>
                        <a:t> </a:t>
                      </a:r>
                    </a:p>
                  </a:txBody>
                  <a:tcPr marL="9526" marR="9526" marT="952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KSEK</a:t>
                      </a:r>
                    </a:p>
                  </a:txBody>
                  <a:tcPr marL="9526" marR="9526" marT="952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KSEK</a:t>
                      </a:r>
                    </a:p>
                  </a:txBody>
                  <a:tcPr marL="9526" marR="9526" marT="952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KSEK</a:t>
                      </a:r>
                    </a:p>
                  </a:txBody>
                  <a:tcPr marL="9526" marR="9526" marT="952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6" marR="9526" marT="952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34597">
                <a:tc>
                  <a:txBody>
                    <a:bodyPr/>
                    <a:lstStyle/>
                    <a:p>
                      <a:pPr algn="l" rtl="0" fontAlgn="b"/>
                      <a:r>
                        <a:rPr lang="sv-SE" sz="800" b="0" i="0" u="none" strike="noStrike" dirty="0">
                          <a:solidFill>
                            <a:srgbClr val="000000"/>
                          </a:solidFill>
                          <a:latin typeface="Arial"/>
                        </a:rPr>
                        <a:t>Administrativa Kostnader </a:t>
                      </a:r>
                      <a:r>
                        <a:rPr lang="sv-SE" sz="800" b="0" i="0" u="none" strike="noStrike" dirty="0" smtClean="0">
                          <a:solidFill>
                            <a:srgbClr val="000000"/>
                          </a:solidFill>
                          <a:latin typeface="Arial"/>
                        </a:rPr>
                        <a:t>totalt</a:t>
                      </a:r>
                      <a:endParaRPr lang="sv-SE" sz="800" b="0" i="0" u="none" strike="noStrike" dirty="0">
                        <a:solidFill>
                          <a:srgbClr val="000000"/>
                        </a:solidFill>
                        <a:latin typeface="Arial"/>
                      </a:endParaRPr>
                    </a:p>
                  </a:txBody>
                  <a:tcPr marL="9526" marR="9526" marT="952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24 271</a:t>
                      </a:r>
                    </a:p>
                  </a:txBody>
                  <a:tcPr marL="9526" marR="9526" marT="952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25 528</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21 738</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29 184</a:t>
                      </a:r>
                    </a:p>
                  </a:txBody>
                  <a:tcPr marL="9525" marR="9525" marT="9523"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4597">
                <a:tc>
                  <a:txBody>
                    <a:bodyPr/>
                    <a:lstStyle/>
                    <a:p>
                      <a:pPr algn="l" rtl="0" fontAlgn="b"/>
                      <a:r>
                        <a:rPr lang="sv-SE" sz="800" b="1" i="0" u="none" strike="noStrike" dirty="0" err="1">
                          <a:solidFill>
                            <a:srgbClr val="000000"/>
                          </a:solidFill>
                          <a:latin typeface="Arial"/>
                        </a:rPr>
                        <a:t>Adm</a:t>
                      </a:r>
                      <a:r>
                        <a:rPr lang="sv-SE" sz="800" b="1" i="0" u="none" strike="noStrike" dirty="0">
                          <a:solidFill>
                            <a:srgbClr val="000000"/>
                          </a:solidFill>
                          <a:latin typeface="Arial"/>
                        </a:rPr>
                        <a:t> 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24 271</a:t>
                      </a:r>
                    </a:p>
                  </a:txBody>
                  <a:tcPr marL="9526" marR="9526"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25 528</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21 738</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29 184</a:t>
                      </a:r>
                    </a:p>
                  </a:txBody>
                  <a:tcPr marL="9525" marR="9525" marT="9523"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4597">
                <a:tc>
                  <a:txBody>
                    <a:bodyPr/>
                    <a:lstStyle/>
                    <a:p>
                      <a:pPr algn="l" rtl="0" fontAlgn="b"/>
                      <a:r>
                        <a:rPr lang="sv-SE" sz="800" b="0" i="0" u="none" strike="noStrike" dirty="0">
                          <a:solidFill>
                            <a:srgbClr val="000000"/>
                          </a:solidFill>
                          <a:latin typeface="Arial"/>
                        </a:rPr>
                        <a:t>Indirekta </a:t>
                      </a:r>
                      <a:r>
                        <a:rPr lang="sv-SE" sz="800" b="0" i="0" u="none" strike="noStrike" dirty="0" smtClean="0">
                          <a:solidFill>
                            <a:srgbClr val="000000"/>
                          </a:solidFill>
                          <a:latin typeface="Arial"/>
                        </a:rPr>
                        <a:t>Produktionskostnader </a:t>
                      </a:r>
                      <a:r>
                        <a:rPr lang="sv-SE" sz="800" b="0" i="0" u="none" strike="noStrike" dirty="0">
                          <a:solidFill>
                            <a:srgbClr val="000000"/>
                          </a:solidFill>
                          <a:latin typeface="Arial"/>
                        </a:rPr>
                        <a:t>t</a:t>
                      </a:r>
                      <a:r>
                        <a:rPr lang="sv-SE" sz="800" b="0" i="0" u="none" strike="noStrike" dirty="0" smtClean="0">
                          <a:solidFill>
                            <a:srgbClr val="000000"/>
                          </a:solidFill>
                          <a:latin typeface="Arial"/>
                        </a:rPr>
                        <a:t>otalt</a:t>
                      </a:r>
                      <a:endParaRPr lang="sv-SE" sz="800" b="0" i="0" u="none" strike="noStrike" dirty="0">
                        <a:solidFill>
                          <a:srgbClr val="000000"/>
                        </a:solidFill>
                        <a:latin typeface="Arial"/>
                      </a:endParaRPr>
                    </a:p>
                  </a:txBody>
                  <a:tcPr marL="9526" marR="9526"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24 849</a:t>
                      </a:r>
                    </a:p>
                  </a:txBody>
                  <a:tcPr marL="9526" marR="9526"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26 402</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28 842</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25 900</a:t>
                      </a:r>
                    </a:p>
                  </a:txBody>
                  <a:tcPr marL="9525" marR="9525" marT="9523"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4597">
                <a:tc>
                  <a:txBody>
                    <a:bodyPr/>
                    <a:lstStyle/>
                    <a:p>
                      <a:pPr algn="l" rtl="0" fontAlgn="b"/>
                      <a:r>
                        <a:rPr lang="sv-SE" sz="800" b="1" i="0" u="none" strike="noStrike" dirty="0">
                          <a:solidFill>
                            <a:srgbClr val="000000"/>
                          </a:solidFill>
                          <a:latin typeface="Arial"/>
                        </a:rPr>
                        <a:t>Indirekta </a:t>
                      </a:r>
                      <a:r>
                        <a:rPr lang="sv-SE" sz="800" b="1" i="0" u="none" strike="noStrike" dirty="0" smtClean="0">
                          <a:solidFill>
                            <a:srgbClr val="000000"/>
                          </a:solidFill>
                          <a:latin typeface="Arial"/>
                        </a:rPr>
                        <a:t>Produktionskostnader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24 849</a:t>
                      </a:r>
                    </a:p>
                  </a:txBody>
                  <a:tcPr marL="9526" marR="9526"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26 402</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28 842</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25 900</a:t>
                      </a:r>
                    </a:p>
                  </a:txBody>
                  <a:tcPr marL="9525" marR="9525" marT="9523"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80429">
                <a:tc>
                  <a:txBody>
                    <a:bodyPr/>
                    <a:lstStyle/>
                    <a:p>
                      <a:pPr algn="l" rtl="0" fontAlgn="b"/>
                      <a:r>
                        <a:rPr lang="sv-SE" sz="800" b="0" i="0" u="none" strike="noStrike" dirty="0" smtClean="0">
                          <a:solidFill>
                            <a:srgbClr val="000000"/>
                          </a:solidFill>
                          <a:latin typeface="Arial"/>
                        </a:rPr>
                        <a:t>Administrativa- </a:t>
                      </a:r>
                      <a:r>
                        <a:rPr lang="sv-SE" sz="800" b="0" i="0" u="none" strike="noStrike" dirty="0">
                          <a:solidFill>
                            <a:srgbClr val="000000"/>
                          </a:solidFill>
                          <a:latin typeface="Arial"/>
                        </a:rPr>
                        <a:t>och </a:t>
                      </a:r>
                      <a:r>
                        <a:rPr lang="sv-SE" sz="800" b="0" i="0" u="none" strike="noStrike" dirty="0" smtClean="0">
                          <a:solidFill>
                            <a:srgbClr val="000000"/>
                          </a:solidFill>
                          <a:latin typeface="Arial"/>
                        </a:rPr>
                        <a:t>Indirekta Produktionskostnader </a:t>
                      </a:r>
                      <a:r>
                        <a:rPr lang="sv-SE" sz="800" b="0" i="0" u="none" strike="noStrike" dirty="0">
                          <a:solidFill>
                            <a:srgbClr val="000000"/>
                          </a:solidFill>
                          <a:latin typeface="Arial"/>
                        </a:rPr>
                        <a:t>Totalt</a:t>
                      </a:r>
                    </a:p>
                  </a:txBody>
                  <a:tcPr marL="9526" marR="9526"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49 120</a:t>
                      </a:r>
                    </a:p>
                  </a:txBody>
                  <a:tcPr marL="9526" marR="9526"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51 931</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50 581</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55 084</a:t>
                      </a:r>
                    </a:p>
                  </a:txBody>
                  <a:tcPr marL="9525" marR="9525" marT="9523"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4597">
                <a:tc>
                  <a:txBody>
                    <a:bodyPr/>
                    <a:lstStyle/>
                    <a:p>
                      <a:pPr algn="l" rtl="0" fontAlgn="b"/>
                      <a:r>
                        <a:rPr lang="sv-SE" sz="800" b="1" i="0" u="none" strike="noStrike" dirty="0" err="1">
                          <a:solidFill>
                            <a:srgbClr val="000000"/>
                          </a:solidFill>
                          <a:latin typeface="Arial"/>
                        </a:rPr>
                        <a:t>Adm</a:t>
                      </a:r>
                      <a:r>
                        <a:rPr lang="sv-SE" sz="800" b="1" i="0" u="none" strike="noStrike" dirty="0">
                          <a:solidFill>
                            <a:srgbClr val="000000"/>
                          </a:solidFill>
                          <a:latin typeface="Arial"/>
                        </a:rPr>
                        <a:t> och </a:t>
                      </a:r>
                      <a:r>
                        <a:rPr lang="sv-SE" sz="800" b="1" i="0" u="none" strike="noStrike" dirty="0" err="1">
                          <a:solidFill>
                            <a:srgbClr val="000000"/>
                          </a:solidFill>
                          <a:latin typeface="Arial"/>
                        </a:rPr>
                        <a:t>Ind</a:t>
                      </a:r>
                      <a:r>
                        <a:rPr lang="sv-SE" sz="800" b="1" i="0" u="none" strike="noStrike" dirty="0">
                          <a:solidFill>
                            <a:srgbClr val="000000"/>
                          </a:solidFill>
                          <a:latin typeface="Arial"/>
                        </a:rPr>
                        <a:t> </a:t>
                      </a:r>
                      <a:r>
                        <a:rPr lang="sv-SE" sz="800" b="1" i="0" u="none" strike="noStrike" dirty="0" smtClean="0">
                          <a:solidFill>
                            <a:srgbClr val="000000"/>
                          </a:solidFill>
                          <a:latin typeface="Arial"/>
                        </a:rPr>
                        <a:t>Produktionskostnader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49 120</a:t>
                      </a:r>
                    </a:p>
                  </a:txBody>
                  <a:tcPr marL="9526" marR="9526"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51 931</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50 581</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55 084</a:t>
                      </a:r>
                    </a:p>
                  </a:txBody>
                  <a:tcPr marL="9525" marR="9525" marT="9523"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4597">
                <a:tc>
                  <a:txBody>
                    <a:bodyPr/>
                    <a:lstStyle/>
                    <a:p>
                      <a:pPr algn="l" rtl="0" fontAlgn="b"/>
                      <a:r>
                        <a:rPr lang="sv-SE" sz="800" b="0" i="0" u="none" strike="noStrike">
                          <a:solidFill>
                            <a:srgbClr val="000000"/>
                          </a:solidFill>
                          <a:latin typeface="Arial"/>
                        </a:rPr>
                        <a:t>Operativa Kostnader Totalt</a:t>
                      </a:r>
                    </a:p>
                  </a:txBody>
                  <a:tcPr marL="9526" marR="9526"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1 090 393</a:t>
                      </a:r>
                    </a:p>
                  </a:txBody>
                  <a:tcPr marL="9526" marR="9526"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1 202 888</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1 141 040</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1 188 592</a:t>
                      </a:r>
                    </a:p>
                  </a:txBody>
                  <a:tcPr marL="9525" marR="9525" marT="9523"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4597">
                <a:tc>
                  <a:txBody>
                    <a:bodyPr/>
                    <a:lstStyle/>
                    <a:p>
                      <a:pPr algn="l" rtl="0" fontAlgn="b"/>
                      <a:r>
                        <a:rPr lang="sv-SE" sz="800" b="1" i="0" u="none" strike="noStrike" dirty="0">
                          <a:solidFill>
                            <a:srgbClr val="000000"/>
                          </a:solidFill>
                          <a:latin typeface="Arial"/>
                        </a:rPr>
                        <a:t>Operativa Kostnader Totalt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1 090 393</a:t>
                      </a:r>
                    </a:p>
                  </a:txBody>
                  <a:tcPr marL="9526" marR="9526"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1 202 888</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1 141 040</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1 188 592</a:t>
                      </a:r>
                    </a:p>
                  </a:txBody>
                  <a:tcPr marL="9525" marR="9525" marT="9523"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4597">
                <a:tc>
                  <a:txBody>
                    <a:bodyPr/>
                    <a:lstStyle/>
                    <a:p>
                      <a:pPr algn="l" rtl="0" fontAlgn="b"/>
                      <a:r>
                        <a:rPr lang="sv-SE" sz="800" b="0" i="0" u="none" strike="noStrike" dirty="0">
                          <a:solidFill>
                            <a:srgbClr val="000000"/>
                          </a:solidFill>
                          <a:latin typeface="Arial"/>
                        </a:rPr>
                        <a:t>Intäkter Totalt</a:t>
                      </a:r>
                    </a:p>
                  </a:txBody>
                  <a:tcPr marL="9526" marR="9526"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1 746 089</a:t>
                      </a:r>
                    </a:p>
                  </a:txBody>
                  <a:tcPr marL="9526" marR="9526"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1 889 933</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1 778 069</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1 755 664</a:t>
                      </a:r>
                    </a:p>
                  </a:txBody>
                  <a:tcPr marL="9525" marR="9525" marT="9523"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bl>
          </a:graphicData>
        </a:graphic>
      </p:graphicFrame>
      <p:graphicFrame>
        <p:nvGraphicFramePr>
          <p:cNvPr id="16" name="Chart 15"/>
          <p:cNvGraphicFramePr>
            <a:graphicFrameLocks/>
          </p:cNvGraphicFramePr>
          <p:nvPr>
            <p:extLst>
              <p:ext uri="{D42A27DB-BD31-4B8C-83A1-F6EECF244321}">
                <p14:modId xmlns:p14="http://schemas.microsoft.com/office/powerpoint/2010/main" val="4267743747"/>
              </p:ext>
            </p:extLst>
          </p:nvPr>
        </p:nvGraphicFramePr>
        <p:xfrm>
          <a:off x="0" y="993775"/>
          <a:ext cx="5029200" cy="30353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Chart 16"/>
          <p:cNvGraphicFramePr>
            <a:graphicFrameLocks/>
          </p:cNvGraphicFramePr>
          <p:nvPr>
            <p:extLst>
              <p:ext uri="{D42A27DB-BD31-4B8C-83A1-F6EECF244321}">
                <p14:modId xmlns:p14="http://schemas.microsoft.com/office/powerpoint/2010/main" val="3722330221"/>
              </p:ext>
            </p:extLst>
          </p:nvPr>
        </p:nvGraphicFramePr>
        <p:xfrm>
          <a:off x="5487988" y="263779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Chart 17"/>
          <p:cNvGraphicFramePr>
            <a:graphicFrameLocks/>
          </p:cNvGraphicFramePr>
          <p:nvPr>
            <p:extLst>
              <p:ext uri="{D42A27DB-BD31-4B8C-83A1-F6EECF244321}">
                <p14:modId xmlns:p14="http://schemas.microsoft.com/office/powerpoint/2010/main" val="3098687271"/>
              </p:ext>
            </p:extLst>
          </p:nvPr>
        </p:nvGraphicFramePr>
        <p:xfrm>
          <a:off x="5487988" y="1089025"/>
          <a:ext cx="4572000" cy="2435225"/>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99"/>
          <p:cNvSpPr txBox="1">
            <a:spLocks noChangeArrowheads="1"/>
          </p:cNvSpPr>
          <p:nvPr/>
        </p:nvSpPr>
        <p:spPr bwMode="auto">
          <a:xfrm>
            <a:off x="6400800" y="393700"/>
            <a:ext cx="34544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100" dirty="0"/>
              <a:t>Bolaget har </a:t>
            </a:r>
            <a:r>
              <a:rPr lang="sv-SE" sz="1100" dirty="0" smtClean="0"/>
              <a:t>under 2010 försämrat redovisade nyckeltal, främst </a:t>
            </a:r>
            <a:r>
              <a:rPr lang="sv-SE" sz="1100" dirty="0" err="1" smtClean="0"/>
              <a:t>p.g.a</a:t>
            </a:r>
            <a:r>
              <a:rPr lang="sv-SE" sz="1100" dirty="0" smtClean="0"/>
              <a:t> outsourcing av IT till Volvo.</a:t>
            </a:r>
            <a:endParaRPr lang="sv-SE" sz="1100" dirty="0"/>
          </a:p>
        </p:txBody>
      </p:sp>
      <p:sp>
        <p:nvSpPr>
          <p:cNvPr id="19" name="Oval 18"/>
          <p:cNvSpPr>
            <a:spLocks noChangeAspect="1"/>
          </p:cNvSpPr>
          <p:nvPr/>
        </p:nvSpPr>
        <p:spPr>
          <a:xfrm>
            <a:off x="5930900" y="393700"/>
            <a:ext cx="431800" cy="431800"/>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21" name="Down Arrow 20"/>
          <p:cNvSpPr/>
          <p:nvPr/>
        </p:nvSpPr>
        <p:spPr>
          <a:xfrm rot="14820000">
            <a:off x="6053932" y="489744"/>
            <a:ext cx="220662" cy="228600"/>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Tree>
    <p:extLst>
      <p:ext uri="{BB962C8B-B14F-4D97-AF65-F5344CB8AC3E}">
        <p14:creationId xmlns:p14="http://schemas.microsoft.com/office/powerpoint/2010/main" val="8378024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ECCF43F3-8288-4C47-91D1-D6C60528C40B}" type="slidenum">
              <a:rPr lang="en-US" smtClean="0"/>
              <a:pPr/>
              <a:t>2</a:t>
            </a:fld>
            <a:endParaRPr lang="en-US"/>
          </a:p>
        </p:txBody>
      </p:sp>
      <p:sp>
        <p:nvSpPr>
          <p:cNvPr id="3" name="Footer Placeholder 2"/>
          <p:cNvSpPr>
            <a:spLocks noGrp="1"/>
          </p:cNvSpPr>
          <p:nvPr>
            <p:ph type="ftr" sz="quarter" idx="11"/>
          </p:nvPr>
        </p:nvSpPr>
        <p:spPr/>
        <p:txBody>
          <a:bodyPr/>
          <a:lstStyle/>
          <a:p>
            <a:r>
              <a:rPr lang="en-US" smtClean="0"/>
              <a:t>Stockholm Stadshus - Rapportering av den operativa effektiviteten</a:t>
            </a:r>
            <a:endParaRPr lang="en-US" dirty="0"/>
          </a:p>
        </p:txBody>
      </p:sp>
      <p:sp>
        <p:nvSpPr>
          <p:cNvPr id="10" name="Title 3"/>
          <p:cNvSpPr>
            <a:spLocks noGrp="1"/>
          </p:cNvSpPr>
          <p:nvPr>
            <p:ph type="title"/>
          </p:nvPr>
        </p:nvSpPr>
        <p:spPr>
          <a:xfrm>
            <a:off x="449263" y="396875"/>
            <a:ext cx="9266237" cy="714375"/>
          </a:xfrm>
        </p:spPr>
        <p:txBody>
          <a:bodyPr/>
          <a:lstStyle/>
          <a:p>
            <a:r>
              <a:rPr lang="sv-SE" sz="2400" dirty="0" smtClean="0"/>
              <a:t>Innehållsförteckning</a:t>
            </a:r>
            <a:r>
              <a:rPr lang="sv-SE" dirty="0" smtClean="0"/>
              <a:t>					</a:t>
            </a:r>
            <a:endParaRPr lang="sv-SE" sz="2000" dirty="0" smtClean="0"/>
          </a:p>
        </p:txBody>
      </p:sp>
      <p:sp>
        <p:nvSpPr>
          <p:cNvPr id="7" name="Content Placeholder 2"/>
          <p:cNvSpPr txBox="1">
            <a:spLocks/>
          </p:cNvSpPr>
          <p:nvPr/>
        </p:nvSpPr>
        <p:spPr>
          <a:xfrm>
            <a:off x="450850" y="1055688"/>
            <a:ext cx="9294813" cy="6047130"/>
          </a:xfrm>
          <a:prstGeom prst="rect">
            <a:avLst/>
          </a:prstGeom>
        </p:spPr>
        <p:txBody>
          <a:bodyPr>
            <a:normAutofit/>
          </a:bodyPr>
          <a:lstStyle>
            <a:lvl1pPr marL="185738" marR="0" indent="-185738"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baseline="0" dirty="0">
                <a:solidFill>
                  <a:schemeClr val="tx2"/>
                </a:solidFill>
                <a:latin typeface="+mn-lt"/>
                <a:ea typeface="+mn-ea"/>
                <a:cs typeface="+mn-cs"/>
              </a:defRPr>
            </a:lvl1pPr>
            <a:lvl2pPr marL="185738" marR="0" indent="-185738"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dirty="0">
                <a:solidFill>
                  <a:schemeClr val="tx2"/>
                </a:solidFill>
                <a:latin typeface="+mn-lt"/>
                <a:ea typeface="+mj-ea"/>
                <a:cs typeface="+mj-cs"/>
              </a:defRPr>
            </a:lvl2pPr>
            <a:lvl3pPr marL="398463" marR="0" indent="-195263"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dirty="0" smtClean="0">
                <a:solidFill>
                  <a:srgbClr val="002776"/>
                </a:solidFill>
                <a:latin typeface="+mn-lt"/>
                <a:ea typeface="+mj-ea"/>
                <a:cs typeface="+mj-cs"/>
              </a:defRPr>
            </a:lvl3pPr>
            <a:lvl4pPr marL="601663" marR="0" indent="-203200" algn="l" defTabSz="1019175" rtl="0" eaLnBrk="1" fontAlgn="base" latinLnBrk="0" hangingPunct="1">
              <a:lnSpc>
                <a:spcPct val="100000"/>
              </a:lnSpc>
              <a:spcBef>
                <a:spcPct val="0"/>
              </a:spcBef>
              <a:spcAft>
                <a:spcPts val="600"/>
              </a:spcAft>
              <a:buClrTx/>
              <a:buSzTx/>
              <a:buFont typeface="Arial" pitchFamily="34" charset="0"/>
              <a:buChar char="•"/>
              <a:tabLst/>
              <a:defRPr lang="en-US" sz="2000" kern="1200" dirty="0">
                <a:solidFill>
                  <a:schemeClr val="tx2"/>
                </a:solidFill>
                <a:latin typeface="+mn-lt"/>
                <a:ea typeface="+mj-ea"/>
                <a:cs typeface="+mj-cs"/>
              </a:defRPr>
            </a:lvl4pPr>
            <a:lvl5pPr marL="793750" marR="0" indent="-192088" algn="l" defTabSz="1019175" rtl="0" eaLnBrk="1" fontAlgn="base" latinLnBrk="0" hangingPunct="1">
              <a:lnSpc>
                <a:spcPct val="100000"/>
              </a:lnSpc>
              <a:spcBef>
                <a:spcPct val="0"/>
              </a:spcBef>
              <a:spcAft>
                <a:spcPts val="600"/>
              </a:spcAft>
              <a:buClrTx/>
              <a:buSzTx/>
              <a:buFont typeface="Arial" pitchFamily="34" charset="0"/>
              <a:buChar char="‒"/>
              <a:tabLst/>
              <a:defRPr lang="en-GB" sz="2000" kern="1200" dirty="0">
                <a:solidFill>
                  <a:schemeClr val="tx2"/>
                </a:solidFill>
                <a:latin typeface="+mn-lt"/>
                <a:ea typeface="+mj-ea"/>
                <a:cs typeface="+mj-cs"/>
              </a:defRPr>
            </a:lvl5pPr>
            <a:lvl6pPr marL="895350" indent="-182563" algn="l" defTabSz="914400" rtl="0" eaLnBrk="1" latinLnBrk="0" hangingPunct="1">
              <a:spcBef>
                <a:spcPts val="0"/>
              </a:spcBef>
              <a:spcAft>
                <a:spcPts val="300"/>
              </a:spcAft>
              <a:buFont typeface="Arial" pitchFamily="34" charset="0"/>
              <a:buChar char="•"/>
              <a:defRPr sz="1600" kern="1200" baseline="0">
                <a:solidFill>
                  <a:schemeClr val="accent1"/>
                </a:solidFill>
                <a:latin typeface="+mn-lt"/>
                <a:ea typeface="+mn-ea"/>
                <a:cs typeface="+mn-cs"/>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a:lstStyle>
          <a:p>
            <a:pPr marL="0" indent="0">
              <a:buFont typeface="Arial" pitchFamily="34" charset="0"/>
              <a:buNone/>
              <a:defRPr/>
            </a:pPr>
            <a:r>
              <a:rPr lang="sv-SE" sz="1600" dirty="0" smtClean="0"/>
              <a:t>1. Inledning och metod						Sid 3</a:t>
            </a:r>
          </a:p>
          <a:p>
            <a:pPr marL="0" indent="0">
              <a:buFont typeface="Arial" pitchFamily="34" charset="0"/>
              <a:buNone/>
              <a:defRPr/>
            </a:pPr>
            <a:r>
              <a:rPr lang="sv-SE" sz="1600" dirty="0" smtClean="0"/>
              <a:t>2. Vägledning till läsaren av rapporten					Sid 5</a:t>
            </a:r>
          </a:p>
          <a:p>
            <a:pPr marL="0" indent="0">
              <a:buFont typeface="Arial" pitchFamily="34" charset="0"/>
              <a:buNone/>
              <a:defRPr/>
            </a:pPr>
            <a:r>
              <a:rPr lang="sv-SE" sz="1600" dirty="0" smtClean="0"/>
              <a:t>3. Rapportering av den operativa effektiviteten				Sid 9</a:t>
            </a:r>
          </a:p>
          <a:p>
            <a:pPr marL="0" indent="266700">
              <a:buNone/>
              <a:defRPr/>
            </a:pPr>
            <a:r>
              <a:rPr lang="sv-SE" sz="1600" dirty="0" smtClean="0"/>
              <a:t>   </a:t>
            </a:r>
            <a:r>
              <a:rPr lang="sv-SE" sz="1200" dirty="0" smtClean="0"/>
              <a:t>3.1 </a:t>
            </a:r>
            <a:r>
              <a:rPr lang="sv-SE" sz="1200" dirty="0"/>
              <a:t>Förändring av Administrativa- och Indirekta produktionskostnader i relation till intäkter </a:t>
            </a:r>
            <a:r>
              <a:rPr lang="sv-SE" sz="1200" dirty="0" smtClean="0"/>
              <a:t>		</a:t>
            </a:r>
            <a:r>
              <a:rPr lang="sv-SE" sz="1600" dirty="0" smtClean="0"/>
              <a:t>Sid 10</a:t>
            </a:r>
          </a:p>
          <a:p>
            <a:pPr marL="0" indent="266700">
              <a:buNone/>
              <a:defRPr/>
            </a:pPr>
            <a:r>
              <a:rPr lang="sv-SE" sz="1200" dirty="0" smtClean="0"/>
              <a:t>    3.2 </a:t>
            </a:r>
            <a:r>
              <a:rPr lang="sv-SE" sz="1200" dirty="0"/>
              <a:t>Förändring av Administrativa- och Indirekta produktionskostnader i </a:t>
            </a:r>
            <a:r>
              <a:rPr lang="sv-SE" sz="1200" dirty="0" smtClean="0"/>
              <a:t>absoluta tal			</a:t>
            </a:r>
            <a:r>
              <a:rPr lang="sv-SE" sz="1600" dirty="0"/>
              <a:t>Sid </a:t>
            </a:r>
            <a:r>
              <a:rPr lang="sv-SE" sz="1600" dirty="0" smtClean="0"/>
              <a:t>11</a:t>
            </a:r>
            <a:endParaRPr lang="sv-SE" sz="1600" dirty="0"/>
          </a:p>
          <a:p>
            <a:pPr marL="0" indent="266700">
              <a:buNone/>
              <a:defRPr/>
            </a:pPr>
            <a:r>
              <a:rPr lang="sv-SE" sz="1200" dirty="0"/>
              <a:t> </a:t>
            </a:r>
            <a:r>
              <a:rPr lang="sv-SE" sz="1200" dirty="0" smtClean="0"/>
              <a:t>   3.3 </a:t>
            </a:r>
            <a:r>
              <a:rPr lang="sv-SE" sz="1200" dirty="0"/>
              <a:t>Förändring av Administrativa- och Indirekta produktionskostnader i </a:t>
            </a:r>
            <a:r>
              <a:rPr lang="sv-SE" sz="1200" dirty="0" smtClean="0"/>
              <a:t>relation till operativa kostnader	</a:t>
            </a:r>
            <a:r>
              <a:rPr lang="sv-SE" sz="1600" dirty="0"/>
              <a:t>Sid </a:t>
            </a:r>
            <a:r>
              <a:rPr lang="sv-SE" sz="1600" dirty="0" smtClean="0"/>
              <a:t>12</a:t>
            </a:r>
            <a:endParaRPr lang="sv-SE" sz="1600" dirty="0"/>
          </a:p>
          <a:p>
            <a:pPr marL="0" indent="0">
              <a:buNone/>
              <a:defRPr/>
            </a:pPr>
            <a:r>
              <a:rPr lang="sv-SE" sz="1600" dirty="0"/>
              <a:t>4. </a:t>
            </a:r>
            <a:r>
              <a:rPr lang="sv-SE" sz="1600" dirty="0" smtClean="0"/>
              <a:t>Förklaring till rapportdetaljer						Sid 13</a:t>
            </a:r>
          </a:p>
          <a:p>
            <a:pPr marL="0" indent="0">
              <a:buNone/>
              <a:defRPr/>
            </a:pPr>
            <a:r>
              <a:rPr lang="sv-SE" sz="1600" dirty="0" smtClean="0"/>
              <a:t>5. Bolagsspecifikationer						Sid 14</a:t>
            </a:r>
          </a:p>
          <a:p>
            <a:pPr marL="0" indent="0">
              <a:buNone/>
              <a:defRPr/>
            </a:pPr>
            <a:endParaRPr lang="sv-SE" sz="1600" dirty="0"/>
          </a:p>
          <a:p>
            <a:pPr marL="0" indent="0">
              <a:buNone/>
              <a:defRPr/>
            </a:pPr>
            <a:r>
              <a:rPr lang="sv-SE" sz="1600" dirty="0" smtClean="0"/>
              <a:t>Appendix 1 – Beräkningsmetoder						Sid 33</a:t>
            </a:r>
          </a:p>
          <a:p>
            <a:pPr marL="0" indent="0">
              <a:buNone/>
              <a:defRPr/>
            </a:pPr>
            <a:r>
              <a:rPr lang="sv-SE" sz="1600" dirty="0" smtClean="0"/>
              <a:t>Appendix 2 – Detaljerad jämförelse mellan 2009 och 2010 per bolag		Sid 35</a:t>
            </a:r>
            <a:endParaRPr lang="sv-SE" sz="1600" dirty="0"/>
          </a:p>
          <a:p>
            <a:pPr marL="0" indent="0">
              <a:buFont typeface="Arial" pitchFamily="34" charset="0"/>
              <a:buNone/>
              <a:defRPr/>
            </a:pPr>
            <a:r>
              <a:rPr lang="sv-SE" sz="1600" dirty="0" smtClean="0"/>
              <a:t>			</a:t>
            </a:r>
          </a:p>
          <a:p>
            <a:pPr marL="0" indent="0">
              <a:buFont typeface="Arial" charset="0"/>
              <a:buNone/>
              <a:defRPr/>
            </a:pPr>
            <a:endParaRPr lang="sv-SE" sz="1600" dirty="0" smtClean="0"/>
          </a:p>
          <a:p>
            <a:pPr>
              <a:defRPr/>
            </a:pPr>
            <a:endParaRPr lang="sv-SE" sz="1900" dirty="0" smtClean="0"/>
          </a:p>
          <a:p>
            <a:pPr marL="0" indent="0">
              <a:buFont typeface="Arial" charset="0"/>
              <a:buNone/>
              <a:defRPr/>
            </a:pPr>
            <a:endParaRPr lang="sv-SE" dirty="0"/>
          </a:p>
        </p:txBody>
      </p:sp>
      <p:cxnSp>
        <p:nvCxnSpPr>
          <p:cNvPr id="8" name="Straight Connector 7"/>
          <p:cNvCxnSpPr/>
          <p:nvPr/>
        </p:nvCxnSpPr>
        <p:spPr>
          <a:xfrm>
            <a:off x="2562225" y="1314450"/>
            <a:ext cx="6134100" cy="0"/>
          </a:xfrm>
          <a:prstGeom prst="line">
            <a:avLst/>
          </a:prstGeom>
          <a:ln>
            <a:solidFill>
              <a:srgbClr val="A4D4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686050" y="3295650"/>
            <a:ext cx="6010275" cy="0"/>
          </a:xfrm>
          <a:prstGeom prst="line">
            <a:avLst/>
          </a:prstGeom>
          <a:ln>
            <a:solidFill>
              <a:srgbClr val="A4D4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486150" y="3838575"/>
            <a:ext cx="5210175" cy="0"/>
          </a:xfrm>
          <a:prstGeom prst="line">
            <a:avLst/>
          </a:prstGeom>
          <a:ln>
            <a:solidFill>
              <a:srgbClr val="A4D4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3914775" y="1600200"/>
            <a:ext cx="4781550" cy="0"/>
          </a:xfrm>
          <a:prstGeom prst="line">
            <a:avLst/>
          </a:prstGeom>
          <a:ln>
            <a:solidFill>
              <a:srgbClr val="A4D4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695825" y="1866900"/>
            <a:ext cx="4000500" cy="0"/>
          </a:xfrm>
          <a:prstGeom prst="line">
            <a:avLst/>
          </a:prstGeom>
          <a:ln>
            <a:solidFill>
              <a:srgbClr val="A4D4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16738" y="2162175"/>
            <a:ext cx="1779587" cy="0"/>
          </a:xfrm>
          <a:prstGeom prst="line">
            <a:avLst/>
          </a:prstGeom>
          <a:ln>
            <a:solidFill>
              <a:srgbClr val="A4D4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6507163" y="2438400"/>
            <a:ext cx="2198687" cy="0"/>
          </a:xfrm>
          <a:prstGeom prst="line">
            <a:avLst/>
          </a:prstGeom>
          <a:ln>
            <a:solidFill>
              <a:srgbClr val="A4D4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7749381" y="2724150"/>
            <a:ext cx="956469" cy="0"/>
          </a:xfrm>
          <a:prstGeom prst="line">
            <a:avLst/>
          </a:prstGeom>
          <a:ln>
            <a:solidFill>
              <a:srgbClr val="A4D4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3221038" y="3000375"/>
            <a:ext cx="5475287" cy="0"/>
          </a:xfrm>
          <a:prstGeom prst="line">
            <a:avLst/>
          </a:prstGeom>
          <a:ln>
            <a:solidFill>
              <a:srgbClr val="A4D4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6630988" y="4133850"/>
            <a:ext cx="2074862" cy="0"/>
          </a:xfrm>
          <a:prstGeom prst="line">
            <a:avLst/>
          </a:prstGeom>
          <a:ln>
            <a:solidFill>
              <a:srgbClr val="A4D4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28772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 name="Table 33"/>
          <p:cNvGraphicFramePr>
            <a:graphicFrameLocks noGrp="1"/>
          </p:cNvGraphicFramePr>
          <p:nvPr>
            <p:extLst>
              <p:ext uri="{D42A27DB-BD31-4B8C-83A1-F6EECF244321}">
                <p14:modId xmlns:p14="http://schemas.microsoft.com/office/powerpoint/2010/main" val="2691441925"/>
              </p:ext>
            </p:extLst>
          </p:nvPr>
        </p:nvGraphicFramePr>
        <p:xfrm>
          <a:off x="180975" y="4430713"/>
          <a:ext cx="5530848" cy="840074"/>
        </p:xfrm>
        <a:graphic>
          <a:graphicData uri="http://schemas.openxmlformats.org/drawingml/2006/table">
            <a:tbl>
              <a:tblPr/>
              <a:tblGrid>
                <a:gridCol w="1643748"/>
                <a:gridCol w="444535"/>
                <a:gridCol w="527240"/>
                <a:gridCol w="444535"/>
                <a:gridCol w="444535"/>
                <a:gridCol w="527240"/>
                <a:gridCol w="444535"/>
                <a:gridCol w="527240"/>
                <a:gridCol w="527240"/>
              </a:tblGrid>
              <a:tr h="161851">
                <a:tc>
                  <a:txBody>
                    <a:bodyPr/>
                    <a:lstStyle/>
                    <a:p>
                      <a:pPr algn="l" fontAlgn="b"/>
                      <a:r>
                        <a:rPr lang="sv-SE" sz="1000" b="0" i="0" u="none" strike="noStrike" dirty="0">
                          <a:solidFill>
                            <a:srgbClr val="000000"/>
                          </a:solidFill>
                          <a:latin typeface="Arial"/>
                        </a:rPr>
                        <a:t> </a:t>
                      </a:r>
                    </a:p>
                  </a:txBody>
                  <a:tcPr marL="9527" marR="9527" marT="9506" marB="0" anchor="b">
                    <a:lnL>
                      <a:noFill/>
                    </a:lnL>
                    <a:lnR>
                      <a:noFill/>
                    </a:lnR>
                    <a:lnT>
                      <a:noFill/>
                    </a:lnT>
                    <a:lnB>
                      <a:noFill/>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1 – andel</a:t>
                      </a:r>
                      <a:r>
                        <a:rPr lang="sv-SE" sz="800" b="0" i="0" u="none" strike="noStrike" baseline="0" dirty="0" smtClean="0">
                          <a:solidFill>
                            <a:srgbClr val="000000"/>
                          </a:solidFill>
                          <a:latin typeface="Arial"/>
                        </a:rPr>
                        <a:t> av intäkter</a:t>
                      </a:r>
                      <a:endParaRPr lang="sv-SE" sz="800" b="0" i="0" u="none" strike="noStrike" dirty="0">
                        <a:solidFill>
                          <a:srgbClr val="000000"/>
                        </a:solidFill>
                        <a:latin typeface="Arial"/>
                      </a:endParaRPr>
                    </a:p>
                  </a:txBody>
                  <a:tcPr marL="9527" marR="9527" marT="9530" marB="0" anchor="b">
                    <a:lnL>
                      <a:noFill/>
                    </a:lnL>
                    <a:lnR w="6350" cap="flat" cmpd="sng" algn="ctr">
                      <a:no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7" marR="9527" marT="9530" marB="0" anchor="b">
                    <a:lnL w="6350" cap="flat" cmpd="sng" algn="ctr">
                      <a:no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2 – absoluta tal</a:t>
                      </a:r>
                      <a:endParaRPr lang="sv-SE" sz="800" b="0" i="0" u="none" strike="noStrike" dirty="0">
                        <a:solidFill>
                          <a:srgbClr val="000000"/>
                        </a:solidFill>
                        <a:latin typeface="Arial"/>
                      </a:endParaRPr>
                    </a:p>
                  </a:txBody>
                  <a:tcPr marL="9527" marR="9527" marT="953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7" marR="9527" marT="9506"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61851">
                <a:tc>
                  <a:txBody>
                    <a:bodyPr/>
                    <a:lstStyle/>
                    <a:p>
                      <a:pPr algn="l" fontAlgn="b"/>
                      <a:r>
                        <a:rPr lang="sv-SE" sz="1000" b="0" i="0" u="none" strike="noStrike">
                          <a:solidFill>
                            <a:srgbClr val="000000"/>
                          </a:solidFill>
                          <a:latin typeface="Arial"/>
                        </a:rPr>
                        <a:t> </a:t>
                      </a:r>
                    </a:p>
                  </a:txBody>
                  <a:tcPr marL="9527" marR="9527" marT="9506"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2 007</a:t>
                      </a:r>
                    </a:p>
                  </a:txBody>
                  <a:tcPr marL="9527" marR="9527" marT="950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2 008</a:t>
                      </a:r>
                    </a:p>
                  </a:txBody>
                  <a:tcPr marL="9527" marR="9527" marT="950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2 009</a:t>
                      </a:r>
                    </a:p>
                  </a:txBody>
                  <a:tcPr marL="9527" marR="9527" marT="9506" marB="0" anchor="b">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7" marR="9527" marT="9506"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2 007</a:t>
                      </a:r>
                    </a:p>
                  </a:txBody>
                  <a:tcPr marL="9527" marR="9527" marT="950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2 008</a:t>
                      </a:r>
                    </a:p>
                  </a:txBody>
                  <a:tcPr marL="9527" marR="9527" marT="950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2 009</a:t>
                      </a:r>
                    </a:p>
                  </a:txBody>
                  <a:tcPr marL="9527" marR="9527" marT="950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7" marR="9527" marT="950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1398">
                <a:tc>
                  <a:txBody>
                    <a:bodyPr/>
                    <a:lstStyle/>
                    <a:p>
                      <a:pPr algn="l" rtl="0" fontAlgn="b"/>
                      <a:r>
                        <a:rPr lang="sv-SE" sz="800" b="0" i="0" u="none" strike="noStrike">
                          <a:solidFill>
                            <a:srgbClr val="000000"/>
                          </a:solidFill>
                          <a:latin typeface="Arial"/>
                        </a:rPr>
                        <a:t>Administrativa Kostnader</a:t>
                      </a:r>
                    </a:p>
                  </a:txBody>
                  <a:tcPr marL="9527" marR="9527" marT="950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7" marR="85743" marT="950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152</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108</a:t>
                      </a:r>
                    </a:p>
                  </a:txBody>
                  <a:tcPr marL="9526" marR="9526" marT="9522"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82</a:t>
                      </a:r>
                    </a:p>
                  </a:txBody>
                  <a:tcPr marL="9526" marR="9526" marT="9522"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7" marR="85743" marT="950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159</a:t>
                      </a:r>
                    </a:p>
                  </a:txBody>
                  <a:tcPr marL="9527" marR="85743" marT="950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121</a:t>
                      </a:r>
                    </a:p>
                  </a:txBody>
                  <a:tcPr marL="9527" marR="85743" marT="950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118</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1406">
                <a:tc>
                  <a:txBody>
                    <a:bodyPr/>
                    <a:lstStyle/>
                    <a:p>
                      <a:pPr algn="l" rtl="0" fontAlgn="b"/>
                      <a:r>
                        <a:rPr lang="sv-SE" sz="800" b="0" i="0" u="none" strike="noStrike" dirty="0">
                          <a:solidFill>
                            <a:srgbClr val="000000"/>
                          </a:solidFill>
                          <a:latin typeface="Arial"/>
                        </a:rPr>
                        <a:t>Indirekta </a:t>
                      </a:r>
                      <a:r>
                        <a:rPr lang="sv-SE" sz="800" b="0" i="0" u="none" strike="noStrike" dirty="0" smtClean="0">
                          <a:solidFill>
                            <a:srgbClr val="000000"/>
                          </a:solidFill>
                          <a:latin typeface="Arial"/>
                        </a:rPr>
                        <a:t>Produktionskostnader </a:t>
                      </a:r>
                      <a:endParaRPr lang="sv-SE" sz="800" b="0" i="0" u="none" strike="noStrike" dirty="0">
                        <a:solidFill>
                          <a:srgbClr val="000000"/>
                        </a:solidFill>
                        <a:latin typeface="Arial"/>
                      </a:endParaRPr>
                    </a:p>
                  </a:txBody>
                  <a:tcPr marL="9527" marR="9527" marT="953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7" marR="85743" marT="950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100</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97</a:t>
                      </a:r>
                    </a:p>
                  </a:txBody>
                  <a:tcPr marL="9526" marR="9526" marT="9522"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107</a:t>
                      </a:r>
                    </a:p>
                  </a:txBody>
                  <a:tcPr marL="9526" marR="9526" marT="9522"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7" marR="85743" marT="950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105</a:t>
                      </a:r>
                    </a:p>
                  </a:txBody>
                  <a:tcPr marL="9527" marR="85743" marT="950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109</a:t>
                      </a:r>
                    </a:p>
                  </a:txBody>
                  <a:tcPr marL="9527" marR="85743" marT="950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154</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53282">
                <a:tc>
                  <a:txBody>
                    <a:bodyPr/>
                    <a:lstStyle/>
                    <a:p>
                      <a:pPr algn="l" rtl="0" fontAlgn="b"/>
                      <a:r>
                        <a:rPr lang="sv-SE" sz="800" b="1" i="0" u="none" strike="noStrike" dirty="0" smtClean="0">
                          <a:solidFill>
                            <a:srgbClr val="000000"/>
                          </a:solidFill>
                          <a:latin typeface="Arial"/>
                        </a:rPr>
                        <a:t>Administrativa- </a:t>
                      </a:r>
                      <a:r>
                        <a:rPr lang="sv-SE" sz="800" b="1" i="0" u="none" strike="noStrike" dirty="0">
                          <a:solidFill>
                            <a:srgbClr val="000000"/>
                          </a:solidFill>
                          <a:latin typeface="Arial"/>
                        </a:rPr>
                        <a:t>och Indirekta </a:t>
                      </a:r>
                      <a:r>
                        <a:rPr lang="sv-SE" sz="800" b="1" i="0" u="none" strike="noStrike" dirty="0" smtClean="0">
                          <a:solidFill>
                            <a:srgbClr val="000000"/>
                          </a:solidFill>
                          <a:latin typeface="Arial"/>
                        </a:rPr>
                        <a:t>Produktionskostnader </a:t>
                      </a:r>
                      <a:endParaRPr lang="sv-SE" sz="800" b="1" i="0" u="none" strike="noStrike" dirty="0">
                        <a:solidFill>
                          <a:srgbClr val="000000"/>
                        </a:solidFill>
                        <a:latin typeface="Arial"/>
                      </a:endParaRPr>
                    </a:p>
                  </a:txBody>
                  <a:tcPr marL="9527" marR="9527" marT="953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100</a:t>
                      </a:r>
                    </a:p>
                  </a:txBody>
                  <a:tcPr marL="9527" marR="85743" marT="950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129</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103</a:t>
                      </a:r>
                    </a:p>
                  </a:txBody>
                  <a:tcPr marL="9526" marR="9526" marT="9522"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93</a:t>
                      </a:r>
                    </a:p>
                  </a:txBody>
                  <a:tcPr marL="9526" marR="9526" marT="9522"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100</a:t>
                      </a:r>
                    </a:p>
                  </a:txBody>
                  <a:tcPr marL="9527" marR="85743" marT="9506"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135</a:t>
                      </a:r>
                    </a:p>
                  </a:txBody>
                  <a:tcPr marL="9527" marR="85743" marT="950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116</a:t>
                      </a:r>
                    </a:p>
                  </a:txBody>
                  <a:tcPr marL="9527" marR="85743" marT="950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134</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bl>
          </a:graphicData>
        </a:graphic>
      </p:graphicFrame>
      <p:sp>
        <p:nvSpPr>
          <p:cNvPr id="31794" name="Slide Number Placeholder 1"/>
          <p:cNvSpPr>
            <a:spLocks noGrp="1"/>
          </p:cNvSpPr>
          <p:nvPr>
            <p:ph type="sldNum" sz="quarter" idx="4294967295"/>
          </p:nvPr>
        </p:nvSpPr>
        <p:spPr bwMode="auto">
          <a:xfrm>
            <a:off x="457200" y="7429500"/>
            <a:ext cx="311150" cy="163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E9168F74-AF38-4E64-AECE-D7483AAF7223}" type="slidenum">
              <a:rPr lang="en-US" sz="1000" smtClean="0">
                <a:solidFill>
                  <a:schemeClr val="tx2"/>
                </a:solidFill>
              </a:rPr>
              <a:pPr eaLnBrk="1" hangingPunct="1"/>
              <a:t>20</a:t>
            </a:fld>
            <a:endParaRPr lang="en-US" sz="1000" smtClean="0">
              <a:solidFill>
                <a:schemeClr val="tx2"/>
              </a:solidFill>
            </a:endParaRPr>
          </a:p>
        </p:txBody>
      </p:sp>
      <p:sp>
        <p:nvSpPr>
          <p:cNvPr id="31795" name="Footer Placeholder 2"/>
          <p:cNvSpPr>
            <a:spLocks noGrp="1"/>
          </p:cNvSpPr>
          <p:nvPr>
            <p:ph type="ftr" sz="quarter" idx="4294967295"/>
          </p:nvPr>
        </p:nvSpPr>
        <p:spPr bwMode="auto">
          <a:xfrm>
            <a:off x="849313" y="7429500"/>
            <a:ext cx="4749800" cy="3444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000" smtClean="0">
                <a:solidFill>
                  <a:schemeClr val="tx2"/>
                </a:solidFill>
              </a:rPr>
              <a:t>Stockholm Stadshus - Rapportering av den operativa effektiviteten</a:t>
            </a:r>
            <a:endParaRPr lang="en-US" sz="1000" smtClean="0">
              <a:solidFill>
                <a:schemeClr val="tx2"/>
              </a:solidFill>
            </a:endParaRPr>
          </a:p>
        </p:txBody>
      </p:sp>
      <p:sp>
        <p:nvSpPr>
          <p:cNvPr id="31796" name="Title 3"/>
          <p:cNvSpPr>
            <a:spLocks noGrp="1"/>
          </p:cNvSpPr>
          <p:nvPr>
            <p:ph type="title"/>
          </p:nvPr>
        </p:nvSpPr>
        <p:spPr>
          <a:xfrm>
            <a:off x="449263" y="396875"/>
            <a:ext cx="9317037" cy="714375"/>
          </a:xfrm>
          <a:ln>
            <a:solidFill>
              <a:schemeClr val="bg1"/>
            </a:solidFill>
            <a:miter lim="800000"/>
            <a:headEnd/>
            <a:tailEnd/>
          </a:ln>
        </p:spPr>
        <p:txBody>
          <a:bodyPr/>
          <a:lstStyle/>
          <a:p>
            <a:pPr eaLnBrk="1" hangingPunct="1"/>
            <a:r>
              <a:rPr lang="sv-SE" smtClean="0"/>
              <a:t>S:t Erik Markutveckling</a:t>
            </a:r>
          </a:p>
        </p:txBody>
      </p:sp>
      <p:sp>
        <p:nvSpPr>
          <p:cNvPr id="11" name="TextBox 10"/>
          <p:cNvSpPr txBox="1"/>
          <p:nvPr/>
        </p:nvSpPr>
        <p:spPr>
          <a:xfrm>
            <a:off x="6481763" y="4611688"/>
            <a:ext cx="3492500" cy="2346796"/>
          </a:xfrm>
          <a:prstGeom prst="rect">
            <a:avLst/>
          </a:prstGeom>
          <a:noFill/>
          <a:ln>
            <a:solidFill>
              <a:schemeClr val="bg1">
                <a:lumMod val="65000"/>
              </a:schemeClr>
            </a:solidFill>
          </a:ln>
        </p:spPr>
        <p:txBody>
          <a:bodyPr>
            <a:spAutoFit/>
          </a:bodyPr>
          <a:lstStyle/>
          <a:p>
            <a:pPr>
              <a:defRPr/>
            </a:pPr>
            <a:r>
              <a:rPr lang="sv-SE" sz="1050" b="1" dirty="0"/>
              <a:t>Bolagets kommentarer</a:t>
            </a:r>
            <a:endParaRPr lang="sv-SE" sz="1000" b="1" dirty="0"/>
          </a:p>
          <a:p>
            <a:pPr>
              <a:defRPr/>
            </a:pPr>
            <a:endParaRPr lang="sv-SE" sz="1100" b="1" dirty="0"/>
          </a:p>
          <a:p>
            <a:pPr marL="171450" indent="-171450" eaLnBrk="0" hangingPunct="0">
              <a:buClr>
                <a:srgbClr val="003399"/>
              </a:buClr>
              <a:buFont typeface="Arial" pitchFamily="34" charset="0"/>
              <a:buChar char="•"/>
              <a:defRPr/>
            </a:pPr>
            <a:r>
              <a:rPr lang="sv-SE" sz="1050" dirty="0"/>
              <a:t>Sedan förra året har två nya dotterbolag samt en ny fastighet förvärvats, detta har påverkat framför allt intäkter och operativa kostnader vilket gör att även nyckeltalen påverkas positivt.</a:t>
            </a:r>
            <a:endParaRPr lang="sv-SE" sz="1050" dirty="0">
              <a:latin typeface="Arial" charset="0"/>
            </a:endParaRPr>
          </a:p>
          <a:p>
            <a:pPr marL="171450" indent="-171450" eaLnBrk="0" hangingPunct="0">
              <a:buClr>
                <a:srgbClr val="003399"/>
              </a:buClr>
              <a:buFont typeface="Arial" pitchFamily="34" charset="0"/>
              <a:buChar char="•"/>
              <a:defRPr/>
            </a:pPr>
            <a:endParaRPr lang="sv-SE" sz="1050" dirty="0">
              <a:latin typeface="Arial" charset="0"/>
            </a:endParaRPr>
          </a:p>
          <a:p>
            <a:pPr marL="171450" indent="-171450" eaLnBrk="0" hangingPunct="0">
              <a:buClr>
                <a:srgbClr val="003399"/>
              </a:buClr>
              <a:buFont typeface="Arial" pitchFamily="34" charset="0"/>
              <a:buChar char="•"/>
              <a:defRPr/>
            </a:pPr>
            <a:r>
              <a:rPr lang="sv-SE" sz="1050" dirty="0">
                <a:latin typeface="Arial" charset="0"/>
              </a:rPr>
              <a:t>Ökade juridiska kostnader på grund av diverse förhandlingar.</a:t>
            </a:r>
          </a:p>
          <a:p>
            <a:pPr marL="171450" indent="-171450" eaLnBrk="0" hangingPunct="0">
              <a:buClr>
                <a:srgbClr val="003399"/>
              </a:buClr>
              <a:buFont typeface="Arial" pitchFamily="34" charset="0"/>
              <a:buChar char="•"/>
              <a:defRPr/>
            </a:pPr>
            <a:endParaRPr lang="sv-SE" sz="1050" dirty="0"/>
          </a:p>
          <a:p>
            <a:pPr marL="171450" indent="-171450" eaLnBrk="0" hangingPunct="0">
              <a:buClr>
                <a:srgbClr val="003399"/>
              </a:buClr>
              <a:buFont typeface="Arial" pitchFamily="34" charset="0"/>
              <a:buChar char="•"/>
              <a:defRPr/>
            </a:pPr>
            <a:r>
              <a:rPr lang="sv-SE" sz="1050" dirty="0"/>
              <a:t>Kostnadsökning på grund projektkostnader i samband med outsourcingen till Volvo IT.</a:t>
            </a:r>
          </a:p>
          <a:p>
            <a:pPr eaLnBrk="0" hangingPunct="0">
              <a:buClr>
                <a:srgbClr val="003399"/>
              </a:buClr>
              <a:defRPr/>
            </a:pPr>
            <a:endParaRPr lang="sv-SE" sz="1000" dirty="0"/>
          </a:p>
          <a:p>
            <a:pPr eaLnBrk="0" hangingPunct="0">
              <a:buClr>
                <a:srgbClr val="003399"/>
              </a:buClr>
              <a:defRPr/>
            </a:pPr>
            <a:endParaRPr lang="sv-SE" sz="1000" dirty="0"/>
          </a:p>
        </p:txBody>
      </p:sp>
      <p:sp>
        <p:nvSpPr>
          <p:cNvPr id="31798" name="TextBox 99"/>
          <p:cNvSpPr txBox="1">
            <a:spLocks noChangeArrowheads="1"/>
          </p:cNvSpPr>
          <p:nvPr/>
        </p:nvSpPr>
        <p:spPr bwMode="auto">
          <a:xfrm>
            <a:off x="6400800" y="393700"/>
            <a:ext cx="3454400"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100" dirty="0"/>
              <a:t>Bolaget har förbättrat </a:t>
            </a:r>
            <a:r>
              <a:rPr lang="sv-SE" sz="1100" dirty="0" smtClean="0"/>
              <a:t>redovisade nyckeltal, främst med anledning av att kostnader inte har ökat i samma takt som intäkter efter förvärv av två bolag.</a:t>
            </a:r>
            <a:endParaRPr lang="sv-SE" sz="1100" dirty="0"/>
          </a:p>
        </p:txBody>
      </p:sp>
      <p:sp>
        <p:nvSpPr>
          <p:cNvPr id="101" name="Oval 100"/>
          <p:cNvSpPr>
            <a:spLocks noChangeAspect="1"/>
          </p:cNvSpPr>
          <p:nvPr/>
        </p:nvSpPr>
        <p:spPr>
          <a:xfrm>
            <a:off x="5930900" y="393700"/>
            <a:ext cx="431800" cy="431800"/>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02" name="Down Arrow 101"/>
          <p:cNvSpPr/>
          <p:nvPr/>
        </p:nvSpPr>
        <p:spPr>
          <a:xfrm rot="17580000">
            <a:off x="6053932" y="489744"/>
            <a:ext cx="220662" cy="228600"/>
          </a:xfrm>
          <a:prstGeom prst="downArrow">
            <a:avLst/>
          </a:prstGeom>
          <a:solidFill>
            <a:srgbClr val="3C8A2E"/>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graphicFrame>
        <p:nvGraphicFramePr>
          <p:cNvPr id="35" name="Table 34"/>
          <p:cNvGraphicFramePr>
            <a:graphicFrameLocks noGrp="1"/>
          </p:cNvGraphicFramePr>
          <p:nvPr>
            <p:extLst>
              <p:ext uri="{D42A27DB-BD31-4B8C-83A1-F6EECF244321}">
                <p14:modId xmlns:p14="http://schemas.microsoft.com/office/powerpoint/2010/main" val="1139136015"/>
              </p:ext>
            </p:extLst>
          </p:nvPr>
        </p:nvGraphicFramePr>
        <p:xfrm>
          <a:off x="180975" y="5446713"/>
          <a:ext cx="5530852" cy="1572111"/>
        </p:xfrm>
        <a:graphic>
          <a:graphicData uri="http://schemas.openxmlformats.org/drawingml/2006/table">
            <a:tbl>
              <a:tblPr/>
              <a:tblGrid>
                <a:gridCol w="2656816"/>
                <a:gridCol w="718509"/>
                <a:gridCol w="718509"/>
                <a:gridCol w="718509"/>
                <a:gridCol w="718509"/>
              </a:tblGrid>
              <a:tr h="146627">
                <a:tc>
                  <a:txBody>
                    <a:bodyPr/>
                    <a:lstStyle/>
                    <a:p>
                      <a:pPr algn="l" fontAlgn="b"/>
                      <a:r>
                        <a:rPr lang="sv-SE" sz="900" b="0" i="0" u="none" strike="noStrike" dirty="0">
                          <a:solidFill>
                            <a:srgbClr val="000000"/>
                          </a:solidFill>
                          <a:latin typeface="Arial"/>
                        </a:rPr>
                        <a:t> </a:t>
                      </a:r>
                    </a:p>
                  </a:txBody>
                  <a:tcPr marL="9527" marR="9527" marT="9521" marB="0" anchor="b">
                    <a:lnL>
                      <a:noFill/>
                    </a:lnL>
                    <a:lnR>
                      <a:noFill/>
                    </a:lnR>
                    <a:lnT>
                      <a:noFill/>
                    </a:lnT>
                    <a:lnB>
                      <a:noFill/>
                    </a:lnB>
                    <a:solidFill>
                      <a:srgbClr val="FFFFFF"/>
                    </a:solidFill>
                  </a:tcPr>
                </a:tc>
                <a:tc>
                  <a:txBody>
                    <a:bodyPr/>
                    <a:lstStyle/>
                    <a:p>
                      <a:pPr algn="ctr" fontAlgn="b"/>
                      <a:r>
                        <a:rPr lang="sv-SE" sz="800" b="1" i="0" u="none" strike="noStrike" dirty="0">
                          <a:solidFill>
                            <a:srgbClr val="000000"/>
                          </a:solidFill>
                          <a:latin typeface="Arial"/>
                        </a:rPr>
                        <a:t>2007</a:t>
                      </a:r>
                    </a:p>
                  </a:txBody>
                  <a:tcPr marL="9527" marR="9527" marT="9521" marB="0" anchor="b">
                    <a:lnL>
                      <a:noFill/>
                    </a:lnL>
                    <a:lnR>
                      <a:noFill/>
                    </a:lnR>
                    <a:lnT>
                      <a:noFill/>
                    </a:lnT>
                    <a:lnB>
                      <a:noFill/>
                    </a:lnB>
                    <a:solidFill>
                      <a:srgbClr val="FFFFFF"/>
                    </a:solidFill>
                  </a:tcPr>
                </a:tc>
                <a:tc>
                  <a:txBody>
                    <a:bodyPr/>
                    <a:lstStyle/>
                    <a:p>
                      <a:pPr algn="ctr" fontAlgn="b"/>
                      <a:r>
                        <a:rPr lang="sv-SE" sz="800" b="1" i="0" u="none" strike="noStrike" dirty="0">
                          <a:solidFill>
                            <a:srgbClr val="000000"/>
                          </a:solidFill>
                          <a:latin typeface="Arial"/>
                        </a:rPr>
                        <a:t>2008</a:t>
                      </a:r>
                    </a:p>
                  </a:txBody>
                  <a:tcPr marL="9527" marR="9527" marT="9521" marB="0" anchor="b">
                    <a:lnL>
                      <a:noFill/>
                    </a:lnL>
                    <a:lnR>
                      <a:noFill/>
                    </a:lnR>
                    <a:lnT>
                      <a:noFill/>
                    </a:lnT>
                    <a:lnB>
                      <a:noFill/>
                    </a:lnB>
                    <a:solidFill>
                      <a:srgbClr val="FFFFFF"/>
                    </a:solidFill>
                  </a:tcPr>
                </a:tc>
                <a:tc>
                  <a:txBody>
                    <a:bodyPr/>
                    <a:lstStyle/>
                    <a:p>
                      <a:pPr algn="ctr" rtl="0" fontAlgn="b"/>
                      <a:r>
                        <a:rPr lang="sv-SE" sz="800" b="1" i="0" u="none" strike="noStrike" dirty="0">
                          <a:solidFill>
                            <a:srgbClr val="000000"/>
                          </a:solidFill>
                          <a:latin typeface="Arial"/>
                        </a:rPr>
                        <a:t>2009</a:t>
                      </a:r>
                    </a:p>
                  </a:txBody>
                  <a:tcPr marL="9527" marR="9527" marT="9521" marB="0" anchor="b">
                    <a:lnL>
                      <a:noFill/>
                    </a:lnL>
                    <a:lnR>
                      <a:noFill/>
                    </a:lnR>
                    <a:lnT>
                      <a:noFill/>
                    </a:lnT>
                    <a:lnB>
                      <a:noFill/>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7" marR="9527" marT="9521" marB="0" anchor="b">
                    <a:lnL>
                      <a:noFill/>
                    </a:lnL>
                    <a:lnR>
                      <a:noFill/>
                    </a:lnR>
                    <a:lnT>
                      <a:noFill/>
                    </a:lnT>
                    <a:lnB>
                      <a:noFill/>
                    </a:lnB>
                    <a:solidFill>
                      <a:srgbClr val="FFFFFF"/>
                    </a:solidFill>
                  </a:tcPr>
                </a:tc>
              </a:tr>
              <a:tr h="131393">
                <a:tc>
                  <a:txBody>
                    <a:bodyPr/>
                    <a:lstStyle/>
                    <a:p>
                      <a:pPr algn="l" fontAlgn="b"/>
                      <a:r>
                        <a:rPr lang="sv-SE" sz="800" b="0" i="0" u="none" strike="noStrike" dirty="0">
                          <a:solidFill>
                            <a:srgbClr val="000000"/>
                          </a:solidFill>
                          <a:latin typeface="Arial"/>
                        </a:rPr>
                        <a:t> </a:t>
                      </a:r>
                    </a:p>
                  </a:txBody>
                  <a:tcPr marL="9527" marR="9527" marT="9521"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sv-SE" sz="800" b="0" i="0" u="none" strike="noStrike">
                          <a:solidFill>
                            <a:srgbClr val="000000"/>
                          </a:solidFill>
                          <a:latin typeface="Arial"/>
                        </a:rPr>
                        <a:t>KSEK</a:t>
                      </a:r>
                    </a:p>
                  </a:txBody>
                  <a:tcPr marL="9527" marR="9527" marT="9521"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sv-SE" sz="800" b="0" i="0" u="none" strike="noStrike">
                          <a:solidFill>
                            <a:srgbClr val="000000"/>
                          </a:solidFill>
                          <a:latin typeface="Arial"/>
                        </a:rPr>
                        <a:t>KSEK</a:t>
                      </a:r>
                    </a:p>
                  </a:txBody>
                  <a:tcPr marL="9527" marR="9527" marT="9521"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sv-SE" sz="800" b="0" i="0" u="none" strike="noStrike">
                          <a:solidFill>
                            <a:srgbClr val="000000"/>
                          </a:solidFill>
                          <a:latin typeface="Arial"/>
                        </a:rPr>
                        <a:t>KSEK</a:t>
                      </a:r>
                    </a:p>
                  </a:txBody>
                  <a:tcPr marL="9527" marR="9527" marT="9521"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7" marR="9527" marT="9521"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31393">
                <a:tc>
                  <a:txBody>
                    <a:bodyPr/>
                    <a:lstStyle/>
                    <a:p>
                      <a:pPr algn="l" rtl="0" fontAlgn="b"/>
                      <a:r>
                        <a:rPr lang="sv-SE" sz="800" b="0" i="0" u="none" strike="noStrike" dirty="0">
                          <a:solidFill>
                            <a:srgbClr val="000000"/>
                          </a:solidFill>
                          <a:latin typeface="Arial"/>
                        </a:rPr>
                        <a:t>Administrativa Kostnader </a:t>
                      </a:r>
                      <a:r>
                        <a:rPr lang="sv-SE" sz="800" b="0" i="0" u="none" strike="noStrike" dirty="0" smtClean="0">
                          <a:solidFill>
                            <a:srgbClr val="000000"/>
                          </a:solidFill>
                          <a:latin typeface="Arial"/>
                        </a:rPr>
                        <a:t>totalt</a:t>
                      </a:r>
                      <a:endParaRPr lang="sv-SE" sz="800" b="0" i="0" u="none" strike="noStrike" dirty="0">
                        <a:solidFill>
                          <a:srgbClr val="000000"/>
                        </a:solidFill>
                        <a:latin typeface="Arial"/>
                      </a:endParaRPr>
                    </a:p>
                  </a:txBody>
                  <a:tcPr marL="9527" marR="9527" marT="951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1 600</a:t>
                      </a:r>
                    </a:p>
                  </a:txBody>
                  <a:tcPr marL="9527" marR="9527" marT="952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2 606</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2 224</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1 880</a:t>
                      </a:r>
                    </a:p>
                  </a:txBody>
                  <a:tcPr marL="9526" marR="9526" marT="9521"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1393">
                <a:tc>
                  <a:txBody>
                    <a:bodyPr/>
                    <a:lstStyle/>
                    <a:p>
                      <a:pPr algn="l" rtl="0" fontAlgn="b"/>
                      <a:r>
                        <a:rPr lang="sv-SE" sz="800" b="1" i="0" u="none" strike="noStrike" dirty="0" err="1">
                          <a:solidFill>
                            <a:srgbClr val="000000"/>
                          </a:solidFill>
                          <a:latin typeface="Arial"/>
                        </a:rPr>
                        <a:t>Adm</a:t>
                      </a:r>
                      <a:r>
                        <a:rPr lang="sv-SE" sz="800" b="1" i="0" u="none" strike="noStrike" dirty="0">
                          <a:solidFill>
                            <a:srgbClr val="000000"/>
                          </a:solidFill>
                          <a:latin typeface="Arial"/>
                        </a:rPr>
                        <a:t> 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7" marR="9527"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1 600</a:t>
                      </a:r>
                    </a:p>
                  </a:txBody>
                  <a:tcPr marL="9527" marR="9527"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2 543</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1 936</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1 880</a:t>
                      </a:r>
                    </a:p>
                  </a:txBody>
                  <a:tcPr marL="9526" marR="9526"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1393">
                <a:tc>
                  <a:txBody>
                    <a:bodyPr/>
                    <a:lstStyle/>
                    <a:p>
                      <a:pPr algn="l" rtl="0" fontAlgn="b"/>
                      <a:r>
                        <a:rPr lang="sv-SE" sz="800" b="0" i="0" u="none" strike="noStrike" dirty="0">
                          <a:solidFill>
                            <a:srgbClr val="000000"/>
                          </a:solidFill>
                          <a:latin typeface="Arial"/>
                        </a:rPr>
                        <a:t>Indirekta </a:t>
                      </a:r>
                      <a:r>
                        <a:rPr lang="sv-SE" sz="800" b="0" i="0" u="none" strike="noStrike" dirty="0" smtClean="0">
                          <a:solidFill>
                            <a:srgbClr val="000000"/>
                          </a:solidFill>
                          <a:latin typeface="Arial"/>
                        </a:rPr>
                        <a:t>Produktionskostnader </a:t>
                      </a:r>
                      <a:r>
                        <a:rPr lang="sv-SE" sz="800" b="0" i="0" u="none" strike="noStrike" dirty="0">
                          <a:solidFill>
                            <a:srgbClr val="000000"/>
                          </a:solidFill>
                          <a:latin typeface="Arial"/>
                        </a:rPr>
                        <a:t>t</a:t>
                      </a:r>
                      <a:r>
                        <a:rPr lang="sv-SE" sz="800" b="0" i="0" u="none" strike="noStrike" dirty="0" smtClean="0">
                          <a:solidFill>
                            <a:srgbClr val="000000"/>
                          </a:solidFill>
                          <a:latin typeface="Arial"/>
                        </a:rPr>
                        <a:t>otalt</a:t>
                      </a:r>
                      <a:endParaRPr lang="sv-SE" sz="800" b="0" i="0" u="none" strike="noStrike" dirty="0">
                        <a:solidFill>
                          <a:srgbClr val="000000"/>
                        </a:solidFill>
                        <a:latin typeface="Arial"/>
                      </a:endParaRPr>
                    </a:p>
                  </a:txBody>
                  <a:tcPr marL="9527" marR="9527"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1 300</a:t>
                      </a:r>
                    </a:p>
                  </a:txBody>
                  <a:tcPr marL="9527" marR="9527"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1 361</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1 415</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1 998</a:t>
                      </a:r>
                    </a:p>
                  </a:txBody>
                  <a:tcPr marL="9526" marR="9526"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1393">
                <a:tc>
                  <a:txBody>
                    <a:bodyPr/>
                    <a:lstStyle/>
                    <a:p>
                      <a:pPr algn="l" rtl="0" fontAlgn="b"/>
                      <a:r>
                        <a:rPr lang="sv-SE" sz="800" b="1" i="0" u="none" strike="noStrike" dirty="0">
                          <a:solidFill>
                            <a:srgbClr val="000000"/>
                          </a:solidFill>
                          <a:latin typeface="Arial"/>
                        </a:rPr>
                        <a:t>Indirekta </a:t>
                      </a:r>
                      <a:r>
                        <a:rPr lang="sv-SE" sz="800" b="1" i="0" u="none" strike="noStrike" dirty="0" smtClean="0">
                          <a:solidFill>
                            <a:srgbClr val="000000"/>
                          </a:solidFill>
                          <a:latin typeface="Arial"/>
                        </a:rPr>
                        <a:t>Produktionskostnader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7" marR="9527"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1 300</a:t>
                      </a:r>
                    </a:p>
                  </a:txBody>
                  <a:tcPr marL="9527" marR="9527"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1 361</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1 415</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1 998</a:t>
                      </a:r>
                    </a:p>
                  </a:txBody>
                  <a:tcPr marL="9526" marR="9526"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242461">
                <a:tc>
                  <a:txBody>
                    <a:bodyPr/>
                    <a:lstStyle/>
                    <a:p>
                      <a:pPr algn="l" rtl="0" fontAlgn="b"/>
                      <a:r>
                        <a:rPr lang="sv-SE" sz="800" b="0" i="0" u="none" strike="noStrike" dirty="0" smtClean="0">
                          <a:solidFill>
                            <a:srgbClr val="000000"/>
                          </a:solidFill>
                          <a:latin typeface="Arial"/>
                        </a:rPr>
                        <a:t>Administrativa- </a:t>
                      </a:r>
                      <a:r>
                        <a:rPr lang="sv-SE" sz="800" b="0" i="0" u="none" strike="noStrike" dirty="0">
                          <a:solidFill>
                            <a:srgbClr val="000000"/>
                          </a:solidFill>
                          <a:latin typeface="Arial"/>
                        </a:rPr>
                        <a:t>och </a:t>
                      </a:r>
                      <a:r>
                        <a:rPr lang="sv-SE" sz="800" b="0" i="0" u="none" strike="noStrike" dirty="0" smtClean="0">
                          <a:solidFill>
                            <a:srgbClr val="000000"/>
                          </a:solidFill>
                          <a:latin typeface="Arial"/>
                        </a:rPr>
                        <a:t>Indirekta Produktionskostnader </a:t>
                      </a:r>
                      <a:r>
                        <a:rPr lang="sv-SE" sz="800" b="0" i="0" u="none" strike="noStrike" dirty="0">
                          <a:solidFill>
                            <a:srgbClr val="000000"/>
                          </a:solidFill>
                          <a:latin typeface="Arial"/>
                        </a:rPr>
                        <a:t>Totalt</a:t>
                      </a:r>
                    </a:p>
                  </a:txBody>
                  <a:tcPr marL="9527" marR="9527"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2 900</a:t>
                      </a:r>
                    </a:p>
                  </a:txBody>
                  <a:tcPr marL="9527" marR="9527"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3 967</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3 639</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3 878</a:t>
                      </a:r>
                    </a:p>
                  </a:txBody>
                  <a:tcPr marL="9526" marR="9526"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1393">
                <a:tc>
                  <a:txBody>
                    <a:bodyPr/>
                    <a:lstStyle/>
                    <a:p>
                      <a:pPr algn="l" rtl="0" fontAlgn="b"/>
                      <a:r>
                        <a:rPr lang="sv-SE" sz="800" b="1" i="0" u="none" strike="noStrike" dirty="0" err="1">
                          <a:solidFill>
                            <a:srgbClr val="000000"/>
                          </a:solidFill>
                          <a:latin typeface="Arial"/>
                        </a:rPr>
                        <a:t>Adm</a:t>
                      </a:r>
                      <a:r>
                        <a:rPr lang="sv-SE" sz="800" b="1" i="0" u="none" strike="noStrike" dirty="0">
                          <a:solidFill>
                            <a:srgbClr val="000000"/>
                          </a:solidFill>
                          <a:latin typeface="Arial"/>
                        </a:rPr>
                        <a:t> och </a:t>
                      </a:r>
                      <a:r>
                        <a:rPr lang="sv-SE" sz="800" b="1" i="0" u="none" strike="noStrike" dirty="0" err="1">
                          <a:solidFill>
                            <a:srgbClr val="000000"/>
                          </a:solidFill>
                          <a:latin typeface="Arial"/>
                        </a:rPr>
                        <a:t>Ind</a:t>
                      </a:r>
                      <a:r>
                        <a:rPr lang="sv-SE" sz="800" b="1" i="0" u="none" strike="noStrike" dirty="0">
                          <a:solidFill>
                            <a:srgbClr val="000000"/>
                          </a:solidFill>
                          <a:latin typeface="Arial"/>
                        </a:rPr>
                        <a:t> </a:t>
                      </a:r>
                      <a:r>
                        <a:rPr lang="sv-SE" sz="800" b="1" i="0" u="none" strike="noStrike" dirty="0" smtClean="0">
                          <a:solidFill>
                            <a:srgbClr val="000000"/>
                          </a:solidFill>
                          <a:latin typeface="Arial"/>
                        </a:rPr>
                        <a:t>Produktionskostnader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7" marR="9527"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2 900</a:t>
                      </a:r>
                    </a:p>
                  </a:txBody>
                  <a:tcPr marL="9527" marR="9527"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3 904</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3 351</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3 878</a:t>
                      </a:r>
                    </a:p>
                  </a:txBody>
                  <a:tcPr marL="9526" marR="9526"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1393">
                <a:tc>
                  <a:txBody>
                    <a:bodyPr/>
                    <a:lstStyle/>
                    <a:p>
                      <a:pPr algn="l" rtl="0" fontAlgn="b"/>
                      <a:r>
                        <a:rPr lang="sv-SE" sz="800" b="0" i="0" u="none" strike="noStrike">
                          <a:solidFill>
                            <a:srgbClr val="000000"/>
                          </a:solidFill>
                          <a:latin typeface="Arial"/>
                        </a:rPr>
                        <a:t>Operativa Kostnader Totalt</a:t>
                      </a:r>
                    </a:p>
                  </a:txBody>
                  <a:tcPr marL="9527" marR="9527"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59 746</a:t>
                      </a:r>
                    </a:p>
                  </a:txBody>
                  <a:tcPr marL="9527" marR="9527"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41 356</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39 084</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52 972</a:t>
                      </a:r>
                    </a:p>
                  </a:txBody>
                  <a:tcPr marL="9526" marR="9526"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1393">
                <a:tc>
                  <a:txBody>
                    <a:bodyPr/>
                    <a:lstStyle/>
                    <a:p>
                      <a:pPr algn="l" rtl="0" fontAlgn="b"/>
                      <a:r>
                        <a:rPr lang="sv-SE" sz="800" b="1" i="0" u="none" strike="noStrike" dirty="0">
                          <a:solidFill>
                            <a:srgbClr val="000000"/>
                          </a:solidFill>
                          <a:latin typeface="Arial"/>
                        </a:rPr>
                        <a:t>Operativa Kostnader Totalt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7" marR="9527"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59 746</a:t>
                      </a:r>
                    </a:p>
                  </a:txBody>
                  <a:tcPr marL="9527" marR="9527"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41 293</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38 507</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52 972</a:t>
                      </a:r>
                    </a:p>
                  </a:txBody>
                  <a:tcPr marL="9526" marR="9526"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1393">
                <a:tc>
                  <a:txBody>
                    <a:bodyPr/>
                    <a:lstStyle/>
                    <a:p>
                      <a:pPr algn="l" rtl="0" fontAlgn="b"/>
                      <a:r>
                        <a:rPr lang="sv-SE" sz="800" b="0" i="0" u="none" strike="noStrike" dirty="0">
                          <a:solidFill>
                            <a:srgbClr val="000000"/>
                          </a:solidFill>
                          <a:latin typeface="Arial"/>
                        </a:rPr>
                        <a:t>Intäkter Totalt</a:t>
                      </a:r>
                    </a:p>
                  </a:txBody>
                  <a:tcPr marL="9527" marR="9527"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72 661</a:t>
                      </a:r>
                    </a:p>
                  </a:txBody>
                  <a:tcPr marL="9527" marR="9527"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75 963</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81 423</a:t>
                      </a:r>
                    </a:p>
                  </a:txBody>
                  <a:tcPr marL="9527" marR="9527"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104 610</a:t>
                      </a:r>
                    </a:p>
                  </a:txBody>
                  <a:tcPr marL="9526" marR="9526"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bl>
          </a:graphicData>
        </a:graphic>
      </p:graphicFrame>
      <p:graphicFrame>
        <p:nvGraphicFramePr>
          <p:cNvPr id="14" name="Chart 13"/>
          <p:cNvGraphicFramePr>
            <a:graphicFrameLocks/>
          </p:cNvGraphicFramePr>
          <p:nvPr>
            <p:extLst>
              <p:ext uri="{D42A27DB-BD31-4B8C-83A1-F6EECF244321}">
                <p14:modId xmlns:p14="http://schemas.microsoft.com/office/powerpoint/2010/main" val="2424316840"/>
              </p:ext>
            </p:extLst>
          </p:nvPr>
        </p:nvGraphicFramePr>
        <p:xfrm>
          <a:off x="0" y="993864"/>
          <a:ext cx="5124450" cy="299711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Chart 14"/>
          <p:cNvGraphicFramePr>
            <a:graphicFrameLocks/>
          </p:cNvGraphicFramePr>
          <p:nvPr>
            <p:extLst>
              <p:ext uri="{D42A27DB-BD31-4B8C-83A1-F6EECF244321}">
                <p14:modId xmlns:p14="http://schemas.microsoft.com/office/powerpoint/2010/main" val="2823520244"/>
              </p:ext>
            </p:extLst>
          </p:nvPr>
        </p:nvGraphicFramePr>
        <p:xfrm>
          <a:off x="5487988" y="993864"/>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Chart 16"/>
          <p:cNvGraphicFramePr>
            <a:graphicFrameLocks/>
          </p:cNvGraphicFramePr>
          <p:nvPr>
            <p:extLst>
              <p:ext uri="{D42A27DB-BD31-4B8C-83A1-F6EECF244321}">
                <p14:modId xmlns:p14="http://schemas.microsoft.com/office/powerpoint/2010/main" val="2546002547"/>
              </p:ext>
            </p:extLst>
          </p:nvPr>
        </p:nvGraphicFramePr>
        <p:xfrm>
          <a:off x="5556568" y="2767965"/>
          <a:ext cx="450342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4166596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Table 24"/>
          <p:cNvGraphicFramePr>
            <a:graphicFrameLocks noGrp="1"/>
          </p:cNvGraphicFramePr>
          <p:nvPr>
            <p:extLst>
              <p:ext uri="{D42A27DB-BD31-4B8C-83A1-F6EECF244321}">
                <p14:modId xmlns:p14="http://schemas.microsoft.com/office/powerpoint/2010/main" val="3399585004"/>
              </p:ext>
            </p:extLst>
          </p:nvPr>
        </p:nvGraphicFramePr>
        <p:xfrm>
          <a:off x="123825" y="4465054"/>
          <a:ext cx="5578472" cy="844705"/>
        </p:xfrm>
        <a:graphic>
          <a:graphicData uri="http://schemas.openxmlformats.org/drawingml/2006/table">
            <a:tbl>
              <a:tblPr/>
              <a:tblGrid>
                <a:gridCol w="1657904"/>
                <a:gridCol w="448362"/>
                <a:gridCol w="531780"/>
                <a:gridCol w="448362"/>
                <a:gridCol w="448362"/>
                <a:gridCol w="531780"/>
                <a:gridCol w="448362"/>
                <a:gridCol w="531780"/>
                <a:gridCol w="531780"/>
              </a:tblGrid>
              <a:tr h="161976">
                <a:tc>
                  <a:txBody>
                    <a:bodyPr/>
                    <a:lstStyle/>
                    <a:p>
                      <a:pPr algn="l" fontAlgn="b"/>
                      <a:r>
                        <a:rPr lang="sv-SE" sz="1000" b="0" i="0" u="none" strike="noStrike" dirty="0">
                          <a:solidFill>
                            <a:srgbClr val="000000"/>
                          </a:solidFill>
                          <a:latin typeface="Arial"/>
                        </a:rPr>
                        <a:t> </a:t>
                      </a:r>
                    </a:p>
                  </a:txBody>
                  <a:tcPr marL="9527" marR="9527" marT="9528" marB="0" anchor="b">
                    <a:lnL>
                      <a:noFill/>
                    </a:lnL>
                    <a:lnR>
                      <a:noFill/>
                    </a:lnR>
                    <a:lnT>
                      <a:noFill/>
                    </a:lnT>
                    <a:lnB>
                      <a:noFill/>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1 – andel av intäkter</a:t>
                      </a:r>
                      <a:endParaRPr lang="sv-SE" sz="800" b="0" i="0" u="none" strike="noStrike" dirty="0">
                        <a:solidFill>
                          <a:srgbClr val="000000"/>
                        </a:solidFill>
                        <a:latin typeface="Arial"/>
                      </a:endParaRPr>
                    </a:p>
                  </a:txBody>
                  <a:tcPr marL="9527" marR="9527" marT="952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7" marR="9527" marT="952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2 – absoluta tal</a:t>
                      </a:r>
                      <a:endParaRPr lang="sv-SE" sz="800" b="0" i="0" u="none" strike="noStrike" dirty="0">
                        <a:solidFill>
                          <a:srgbClr val="000000"/>
                        </a:solidFill>
                        <a:latin typeface="Arial"/>
                      </a:endParaRPr>
                    </a:p>
                  </a:txBody>
                  <a:tcPr marL="9527" marR="9527" marT="952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7" marR="9527" marT="952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61976">
                <a:tc>
                  <a:txBody>
                    <a:bodyPr/>
                    <a:lstStyle/>
                    <a:p>
                      <a:pPr algn="l" fontAlgn="b"/>
                      <a:r>
                        <a:rPr lang="sv-SE" sz="1000" b="0" i="0" u="none" strike="noStrike">
                          <a:solidFill>
                            <a:srgbClr val="000000"/>
                          </a:solidFill>
                          <a:latin typeface="Arial"/>
                        </a:rPr>
                        <a:t> </a:t>
                      </a:r>
                    </a:p>
                  </a:txBody>
                  <a:tcPr marL="9527" marR="9527" marT="9528"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2 007</a:t>
                      </a:r>
                    </a:p>
                  </a:txBody>
                  <a:tcPr marL="9527" marR="9527" marT="952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2 008</a:t>
                      </a:r>
                    </a:p>
                  </a:txBody>
                  <a:tcPr marL="9527" marR="9527" marT="952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2 009</a:t>
                      </a:r>
                    </a:p>
                  </a:txBody>
                  <a:tcPr marL="9527" marR="9527" marT="9528" marB="0" anchor="b">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7" marR="9527" marT="9528"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2 007</a:t>
                      </a:r>
                    </a:p>
                  </a:txBody>
                  <a:tcPr marL="9527" marR="9527" marT="9528"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2 008</a:t>
                      </a:r>
                    </a:p>
                  </a:txBody>
                  <a:tcPr marL="9527" marR="9527" marT="952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2 009</a:t>
                      </a:r>
                    </a:p>
                  </a:txBody>
                  <a:tcPr marL="9527" marR="9527" marT="952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7" marR="9527" marT="952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3693">
                <a:tc>
                  <a:txBody>
                    <a:bodyPr/>
                    <a:lstStyle/>
                    <a:p>
                      <a:pPr algn="l" rtl="0" fontAlgn="b"/>
                      <a:r>
                        <a:rPr lang="sv-SE" sz="800" b="0" i="0" u="none" strike="noStrike">
                          <a:solidFill>
                            <a:srgbClr val="000000"/>
                          </a:solidFill>
                          <a:latin typeface="Arial"/>
                        </a:rPr>
                        <a:t>Administrativa Kostnader</a:t>
                      </a:r>
                    </a:p>
                  </a:txBody>
                  <a:tcPr marL="9527" marR="9527"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7" marR="85744"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124</a:t>
                      </a: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71</a:t>
                      </a:r>
                    </a:p>
                  </a:txBody>
                  <a:tcPr marL="9526" marR="9526" marT="9519"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67</a:t>
                      </a:r>
                    </a:p>
                  </a:txBody>
                  <a:tcPr marL="9526" marR="9526" marT="9519"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7" marR="85744" marT="9528"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97</a:t>
                      </a:r>
                    </a:p>
                  </a:txBody>
                  <a:tcPr marL="9527" marR="85744"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67</a:t>
                      </a:r>
                    </a:p>
                  </a:txBody>
                  <a:tcPr marL="9527" marR="85744"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64</a:t>
                      </a: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3693">
                <a:tc>
                  <a:txBody>
                    <a:bodyPr/>
                    <a:lstStyle/>
                    <a:p>
                      <a:pPr algn="l" rtl="0" fontAlgn="b"/>
                      <a:r>
                        <a:rPr lang="sv-SE" sz="800" b="0" i="0" u="none" strike="noStrike" dirty="0">
                          <a:solidFill>
                            <a:srgbClr val="000000"/>
                          </a:solidFill>
                          <a:latin typeface="Arial"/>
                        </a:rPr>
                        <a:t>Indirekta </a:t>
                      </a:r>
                      <a:r>
                        <a:rPr lang="sv-SE" sz="800" b="0" i="0" u="none" strike="noStrike" dirty="0" smtClean="0">
                          <a:solidFill>
                            <a:srgbClr val="000000"/>
                          </a:solidFill>
                          <a:latin typeface="Arial"/>
                        </a:rPr>
                        <a:t>Produktionskostnader </a:t>
                      </a:r>
                      <a:endParaRPr lang="sv-SE" sz="800" b="0" i="0" u="none" strike="noStrike" dirty="0">
                        <a:solidFill>
                          <a:srgbClr val="000000"/>
                        </a:solidFill>
                        <a:latin typeface="Arial"/>
                      </a:endParaRPr>
                    </a:p>
                  </a:txBody>
                  <a:tcPr marL="9527" marR="9527"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7" marR="85744"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69</a:t>
                      </a: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67</a:t>
                      </a:r>
                    </a:p>
                  </a:txBody>
                  <a:tcPr marL="9526" marR="9526" marT="9519"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81</a:t>
                      </a:r>
                    </a:p>
                  </a:txBody>
                  <a:tcPr marL="9526" marR="9526" marT="9519"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7" marR="85744" marT="9528"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54</a:t>
                      </a:r>
                    </a:p>
                  </a:txBody>
                  <a:tcPr marL="9527" marR="85744"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63</a:t>
                      </a:r>
                    </a:p>
                  </a:txBody>
                  <a:tcPr marL="9527" marR="85744"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78</a:t>
                      </a: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53213">
                <a:tc>
                  <a:txBody>
                    <a:bodyPr/>
                    <a:lstStyle/>
                    <a:p>
                      <a:pPr algn="l" rtl="0" fontAlgn="b"/>
                      <a:r>
                        <a:rPr lang="sv-SE" sz="800" b="1" i="0" u="none" strike="noStrike" dirty="0" smtClean="0">
                          <a:solidFill>
                            <a:srgbClr val="000000"/>
                          </a:solidFill>
                          <a:latin typeface="Arial"/>
                        </a:rPr>
                        <a:t>Administrativa- </a:t>
                      </a:r>
                      <a:r>
                        <a:rPr lang="sv-SE" sz="800" b="1" i="0" u="none" strike="noStrike" dirty="0">
                          <a:solidFill>
                            <a:srgbClr val="000000"/>
                          </a:solidFill>
                          <a:latin typeface="Arial"/>
                        </a:rPr>
                        <a:t>och Indirekta </a:t>
                      </a:r>
                      <a:r>
                        <a:rPr lang="sv-SE" sz="800" b="1" i="0" u="none" strike="noStrike" dirty="0" smtClean="0">
                          <a:solidFill>
                            <a:srgbClr val="000000"/>
                          </a:solidFill>
                          <a:latin typeface="Arial"/>
                        </a:rPr>
                        <a:t>Produktionskostnader </a:t>
                      </a:r>
                      <a:endParaRPr lang="sv-SE" sz="800" b="1" i="0" u="none" strike="noStrike" dirty="0">
                        <a:solidFill>
                          <a:srgbClr val="000000"/>
                        </a:solidFill>
                        <a:latin typeface="Arial"/>
                      </a:endParaRPr>
                    </a:p>
                  </a:txBody>
                  <a:tcPr marL="9527" marR="9527"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100</a:t>
                      </a:r>
                    </a:p>
                  </a:txBody>
                  <a:tcPr marL="9527" marR="85744"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113</a:t>
                      </a: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70</a:t>
                      </a:r>
                    </a:p>
                  </a:txBody>
                  <a:tcPr marL="9526" marR="9526" marT="9519"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70</a:t>
                      </a:r>
                    </a:p>
                  </a:txBody>
                  <a:tcPr marL="9526" marR="9526" marT="9519"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100</a:t>
                      </a:r>
                    </a:p>
                  </a:txBody>
                  <a:tcPr marL="9527" marR="85744" marT="9528"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88</a:t>
                      </a:r>
                    </a:p>
                  </a:txBody>
                  <a:tcPr marL="9527" marR="85744"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66</a:t>
                      </a:r>
                    </a:p>
                  </a:txBody>
                  <a:tcPr marL="9527" marR="85744"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67</a:t>
                      </a: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bl>
          </a:graphicData>
        </a:graphic>
      </p:graphicFrame>
      <p:sp>
        <p:nvSpPr>
          <p:cNvPr id="32818" name="Slide Number Placeholder 1"/>
          <p:cNvSpPr>
            <a:spLocks noGrp="1"/>
          </p:cNvSpPr>
          <p:nvPr>
            <p:ph type="sldNum" sz="quarter" idx="4294967295"/>
          </p:nvPr>
        </p:nvSpPr>
        <p:spPr bwMode="auto">
          <a:xfrm>
            <a:off x="457200" y="7429500"/>
            <a:ext cx="311150" cy="163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CDC8ECE3-0C1E-430E-A0EE-5FF19DF72B42}" type="slidenum">
              <a:rPr lang="en-US" sz="1000" smtClean="0">
                <a:solidFill>
                  <a:schemeClr val="tx2"/>
                </a:solidFill>
              </a:rPr>
              <a:pPr eaLnBrk="1" hangingPunct="1"/>
              <a:t>21</a:t>
            </a:fld>
            <a:endParaRPr lang="en-US" sz="1000" smtClean="0">
              <a:solidFill>
                <a:schemeClr val="tx2"/>
              </a:solidFill>
            </a:endParaRPr>
          </a:p>
        </p:txBody>
      </p:sp>
      <p:sp>
        <p:nvSpPr>
          <p:cNvPr id="32819" name="Footer Placeholder 2"/>
          <p:cNvSpPr>
            <a:spLocks noGrp="1"/>
          </p:cNvSpPr>
          <p:nvPr>
            <p:ph type="ftr" sz="quarter" idx="4294967295"/>
          </p:nvPr>
        </p:nvSpPr>
        <p:spPr bwMode="auto">
          <a:xfrm>
            <a:off x="849313" y="7429500"/>
            <a:ext cx="4749800" cy="3444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000" smtClean="0">
                <a:solidFill>
                  <a:schemeClr val="tx2"/>
                </a:solidFill>
              </a:rPr>
              <a:t>Stockholm Stadshus - Rapportering av den operativa effektiviteten</a:t>
            </a:r>
            <a:endParaRPr lang="en-US" sz="1000" smtClean="0">
              <a:solidFill>
                <a:schemeClr val="tx2"/>
              </a:solidFill>
            </a:endParaRPr>
          </a:p>
        </p:txBody>
      </p:sp>
      <p:sp>
        <p:nvSpPr>
          <p:cNvPr id="32820" name="Title 3"/>
          <p:cNvSpPr>
            <a:spLocks noGrp="1"/>
          </p:cNvSpPr>
          <p:nvPr>
            <p:ph type="title"/>
          </p:nvPr>
        </p:nvSpPr>
        <p:spPr>
          <a:xfrm>
            <a:off x="449263" y="396875"/>
            <a:ext cx="9317037" cy="714375"/>
          </a:xfrm>
          <a:ln>
            <a:solidFill>
              <a:schemeClr val="bg1"/>
            </a:solidFill>
            <a:miter lim="800000"/>
            <a:headEnd/>
            <a:tailEnd/>
          </a:ln>
        </p:spPr>
        <p:txBody>
          <a:bodyPr/>
          <a:lstStyle/>
          <a:p>
            <a:pPr eaLnBrk="1" hangingPunct="1"/>
            <a:r>
              <a:rPr lang="sv-SE" smtClean="0"/>
              <a:t>SGA Fastigheter</a:t>
            </a:r>
          </a:p>
        </p:txBody>
      </p:sp>
      <p:sp>
        <p:nvSpPr>
          <p:cNvPr id="11" name="TextBox 10"/>
          <p:cNvSpPr txBox="1"/>
          <p:nvPr/>
        </p:nvSpPr>
        <p:spPr>
          <a:xfrm>
            <a:off x="6481763" y="4629150"/>
            <a:ext cx="3492500" cy="2631490"/>
          </a:xfrm>
          <a:prstGeom prst="rect">
            <a:avLst/>
          </a:prstGeom>
          <a:noFill/>
          <a:ln>
            <a:solidFill>
              <a:schemeClr val="bg1">
                <a:lumMod val="65000"/>
              </a:schemeClr>
            </a:solidFill>
          </a:ln>
        </p:spPr>
        <p:txBody>
          <a:bodyPr>
            <a:spAutoFit/>
          </a:bodyPr>
          <a:lstStyle/>
          <a:p>
            <a:pPr>
              <a:defRPr/>
            </a:pPr>
            <a:r>
              <a:rPr lang="sv-SE" sz="1050" b="1" dirty="0"/>
              <a:t>Bolagets kommentarer</a:t>
            </a:r>
            <a:endParaRPr lang="sv-SE" sz="1000" b="1" dirty="0"/>
          </a:p>
          <a:p>
            <a:pPr eaLnBrk="0" hangingPunct="0">
              <a:buClr>
                <a:srgbClr val="003399"/>
              </a:buClr>
              <a:defRPr/>
            </a:pPr>
            <a:endParaRPr lang="sv-SE" sz="1050" dirty="0"/>
          </a:p>
          <a:p>
            <a:pPr marL="171450" indent="-171450" eaLnBrk="0" hangingPunct="0">
              <a:buClr>
                <a:srgbClr val="003399"/>
              </a:buClr>
              <a:buFont typeface="Arial" pitchFamily="34" charset="0"/>
              <a:buChar char="•"/>
              <a:defRPr/>
            </a:pPr>
            <a:r>
              <a:rPr lang="sv-SE" sz="1050" dirty="0"/>
              <a:t>Bolaget har färre hyresgäster men har kunnat skära ned på administrativa kostnader.</a:t>
            </a:r>
          </a:p>
          <a:p>
            <a:pPr marL="171450" indent="-171450" eaLnBrk="0" hangingPunct="0">
              <a:buClr>
                <a:srgbClr val="003399"/>
              </a:buClr>
              <a:buFont typeface="Arial" pitchFamily="34" charset="0"/>
              <a:buChar char="•"/>
              <a:defRPr/>
            </a:pPr>
            <a:endParaRPr lang="sv-SE" sz="1050" dirty="0"/>
          </a:p>
          <a:p>
            <a:pPr marL="171450" indent="-171450" eaLnBrk="0" hangingPunct="0">
              <a:buClr>
                <a:srgbClr val="003399"/>
              </a:buClr>
              <a:buFont typeface="Arial" pitchFamily="34" charset="0"/>
              <a:buChar char="•"/>
              <a:defRPr/>
            </a:pPr>
            <a:r>
              <a:rPr lang="sv-SE" sz="1050" dirty="0"/>
              <a:t>Bolaget har investerat i en ny informationspaviljong vilket ökat marknadsföringskostnaderna.</a:t>
            </a:r>
          </a:p>
          <a:p>
            <a:pPr eaLnBrk="0" hangingPunct="0">
              <a:buClr>
                <a:srgbClr val="003399"/>
              </a:buClr>
              <a:defRPr/>
            </a:pPr>
            <a:endParaRPr lang="sv-SE" sz="1050" dirty="0"/>
          </a:p>
          <a:p>
            <a:pPr marL="171450" indent="-171450" eaLnBrk="0" hangingPunct="0">
              <a:buClr>
                <a:srgbClr val="003399"/>
              </a:buClr>
              <a:buFont typeface="Arial" pitchFamily="34" charset="0"/>
              <a:buChar char="•"/>
              <a:defRPr/>
            </a:pPr>
            <a:r>
              <a:rPr lang="sv-SE" sz="1050" dirty="0"/>
              <a:t>Antalet upphandlingar har minskat från förra året varför kostnader relaterat till detta har minskat.</a:t>
            </a:r>
          </a:p>
          <a:p>
            <a:pPr eaLnBrk="0" hangingPunct="0">
              <a:buClr>
                <a:srgbClr val="003399"/>
              </a:buClr>
              <a:defRPr/>
            </a:pPr>
            <a:endParaRPr lang="sv-SE" sz="1000" dirty="0"/>
          </a:p>
          <a:p>
            <a:pPr eaLnBrk="0" hangingPunct="0">
              <a:buClr>
                <a:srgbClr val="003399"/>
              </a:buClr>
              <a:buFont typeface="Wingdings" pitchFamily="2" charset="2"/>
              <a:buChar char="§"/>
              <a:defRPr/>
            </a:pPr>
            <a:endParaRPr lang="sv-SE" sz="1000" dirty="0"/>
          </a:p>
          <a:p>
            <a:pPr eaLnBrk="0" hangingPunct="0">
              <a:buClr>
                <a:srgbClr val="003399"/>
              </a:buClr>
              <a:buFont typeface="Wingdings" pitchFamily="2" charset="2"/>
              <a:buChar char="§"/>
              <a:defRPr/>
            </a:pPr>
            <a:endParaRPr lang="sv-SE" sz="1000" dirty="0"/>
          </a:p>
          <a:p>
            <a:pPr eaLnBrk="0" hangingPunct="0">
              <a:buClr>
                <a:srgbClr val="003399"/>
              </a:buClr>
              <a:buFont typeface="Wingdings" pitchFamily="2" charset="2"/>
              <a:buChar char="§"/>
              <a:defRPr/>
            </a:pPr>
            <a:endParaRPr lang="sv-SE" sz="1000" dirty="0"/>
          </a:p>
          <a:p>
            <a:pPr eaLnBrk="0" hangingPunct="0">
              <a:buClr>
                <a:srgbClr val="003399"/>
              </a:buClr>
              <a:buFont typeface="Wingdings" pitchFamily="2" charset="2"/>
              <a:buChar char="§"/>
              <a:defRPr/>
            </a:pPr>
            <a:endParaRPr lang="sv-SE" sz="1000" dirty="0"/>
          </a:p>
          <a:p>
            <a:pPr eaLnBrk="0" hangingPunct="0">
              <a:buClr>
                <a:srgbClr val="003399"/>
              </a:buClr>
              <a:defRPr/>
            </a:pPr>
            <a:endParaRPr lang="sv-SE" sz="1000" dirty="0"/>
          </a:p>
        </p:txBody>
      </p:sp>
      <p:graphicFrame>
        <p:nvGraphicFramePr>
          <p:cNvPr id="22" name="Table 21"/>
          <p:cNvGraphicFramePr>
            <a:graphicFrameLocks noGrp="1"/>
          </p:cNvGraphicFramePr>
          <p:nvPr>
            <p:extLst>
              <p:ext uri="{D42A27DB-BD31-4B8C-83A1-F6EECF244321}">
                <p14:modId xmlns:p14="http://schemas.microsoft.com/office/powerpoint/2010/main" val="1013756870"/>
              </p:ext>
            </p:extLst>
          </p:nvPr>
        </p:nvGraphicFramePr>
        <p:xfrm>
          <a:off x="123825" y="5347704"/>
          <a:ext cx="5578475" cy="1822739"/>
        </p:xfrm>
        <a:graphic>
          <a:graphicData uri="http://schemas.openxmlformats.org/drawingml/2006/table">
            <a:tbl>
              <a:tblPr/>
              <a:tblGrid>
                <a:gridCol w="2679691"/>
                <a:gridCol w="724696"/>
                <a:gridCol w="724696"/>
                <a:gridCol w="724696"/>
                <a:gridCol w="724696"/>
              </a:tblGrid>
              <a:tr h="146711">
                <a:tc>
                  <a:txBody>
                    <a:bodyPr/>
                    <a:lstStyle/>
                    <a:p>
                      <a:pPr algn="l" fontAlgn="b"/>
                      <a:r>
                        <a:rPr lang="sv-SE" sz="900" b="0" i="0" u="none" strike="noStrike" dirty="0">
                          <a:solidFill>
                            <a:srgbClr val="000000"/>
                          </a:solidFill>
                          <a:latin typeface="Arial"/>
                        </a:rPr>
                        <a:t> </a:t>
                      </a:r>
                    </a:p>
                  </a:txBody>
                  <a:tcPr marL="9527" marR="9527" marT="9528" marB="0" anchor="b">
                    <a:lnL>
                      <a:noFill/>
                    </a:lnL>
                    <a:lnR>
                      <a:noFill/>
                    </a:lnR>
                    <a:lnT>
                      <a:noFill/>
                    </a:lnT>
                    <a:lnB>
                      <a:noFill/>
                    </a:lnB>
                    <a:solidFill>
                      <a:srgbClr val="FFFFFF"/>
                    </a:solidFill>
                  </a:tcPr>
                </a:tc>
                <a:tc>
                  <a:txBody>
                    <a:bodyPr/>
                    <a:lstStyle/>
                    <a:p>
                      <a:pPr algn="ctr" fontAlgn="b"/>
                      <a:r>
                        <a:rPr lang="sv-SE" sz="800" b="1" i="0" u="none" strike="noStrike">
                          <a:solidFill>
                            <a:srgbClr val="000000"/>
                          </a:solidFill>
                          <a:latin typeface="Arial"/>
                        </a:rPr>
                        <a:t>2007</a:t>
                      </a:r>
                    </a:p>
                  </a:txBody>
                  <a:tcPr marL="9527" marR="9527" marT="9528" marB="0" anchor="b">
                    <a:lnL>
                      <a:noFill/>
                    </a:lnL>
                    <a:lnR>
                      <a:noFill/>
                    </a:lnR>
                    <a:lnT>
                      <a:noFill/>
                    </a:lnT>
                    <a:lnB>
                      <a:noFill/>
                    </a:lnB>
                    <a:solidFill>
                      <a:srgbClr val="FFFFFF"/>
                    </a:solidFill>
                  </a:tcPr>
                </a:tc>
                <a:tc>
                  <a:txBody>
                    <a:bodyPr/>
                    <a:lstStyle/>
                    <a:p>
                      <a:pPr algn="ctr" fontAlgn="b"/>
                      <a:r>
                        <a:rPr lang="sv-SE" sz="800" b="1" i="0" u="none" strike="noStrike" dirty="0">
                          <a:solidFill>
                            <a:srgbClr val="000000"/>
                          </a:solidFill>
                          <a:latin typeface="Arial"/>
                        </a:rPr>
                        <a:t>2008</a:t>
                      </a:r>
                    </a:p>
                  </a:txBody>
                  <a:tcPr marL="9527" marR="9527" marT="9528" marB="0" anchor="b">
                    <a:lnL>
                      <a:noFill/>
                    </a:lnL>
                    <a:lnR>
                      <a:noFill/>
                    </a:lnR>
                    <a:lnT>
                      <a:noFill/>
                    </a:lnT>
                    <a:lnB>
                      <a:noFill/>
                    </a:lnB>
                    <a:solidFill>
                      <a:srgbClr val="FFFFFF"/>
                    </a:solidFill>
                  </a:tcPr>
                </a:tc>
                <a:tc>
                  <a:txBody>
                    <a:bodyPr/>
                    <a:lstStyle/>
                    <a:p>
                      <a:pPr algn="ctr" rtl="0" fontAlgn="b"/>
                      <a:r>
                        <a:rPr lang="sv-SE" sz="800" b="1" i="0" u="none" strike="noStrike" dirty="0">
                          <a:solidFill>
                            <a:srgbClr val="000000"/>
                          </a:solidFill>
                          <a:latin typeface="Arial"/>
                        </a:rPr>
                        <a:t>2009</a:t>
                      </a:r>
                    </a:p>
                  </a:txBody>
                  <a:tcPr marL="9527" marR="9527" marT="9528" marB="0" anchor="b">
                    <a:lnL>
                      <a:noFill/>
                    </a:lnL>
                    <a:lnR>
                      <a:noFill/>
                    </a:lnR>
                    <a:lnT>
                      <a:noFill/>
                    </a:lnT>
                    <a:lnB>
                      <a:noFill/>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7" marR="9527" marT="9528" marB="0" anchor="b">
                    <a:lnL>
                      <a:noFill/>
                    </a:lnL>
                    <a:lnR>
                      <a:noFill/>
                    </a:lnR>
                    <a:lnT>
                      <a:noFill/>
                    </a:lnT>
                    <a:lnB>
                      <a:noFill/>
                    </a:lnB>
                    <a:solidFill>
                      <a:srgbClr val="FFFFFF"/>
                    </a:solidFill>
                  </a:tcPr>
                </a:tc>
              </a:tr>
              <a:tr h="131468">
                <a:tc>
                  <a:txBody>
                    <a:bodyPr/>
                    <a:lstStyle/>
                    <a:p>
                      <a:pPr algn="l" fontAlgn="b"/>
                      <a:r>
                        <a:rPr lang="sv-SE" sz="800" b="0" i="0" u="none" strike="noStrike">
                          <a:solidFill>
                            <a:srgbClr val="000000"/>
                          </a:solidFill>
                          <a:latin typeface="Arial"/>
                        </a:rPr>
                        <a:t> </a:t>
                      </a:r>
                    </a:p>
                  </a:txBody>
                  <a:tcPr marL="9527" marR="9527" marT="952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sv-SE" sz="800" b="0" i="0" u="none" strike="noStrike">
                          <a:solidFill>
                            <a:srgbClr val="000000"/>
                          </a:solidFill>
                          <a:latin typeface="Arial"/>
                        </a:rPr>
                        <a:t>KSEK</a:t>
                      </a:r>
                    </a:p>
                  </a:txBody>
                  <a:tcPr marL="9527" marR="9527" marT="952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sv-SE" sz="800" b="0" i="0" u="none" strike="noStrike">
                          <a:solidFill>
                            <a:srgbClr val="000000"/>
                          </a:solidFill>
                          <a:latin typeface="Arial"/>
                        </a:rPr>
                        <a:t>KSEK</a:t>
                      </a:r>
                    </a:p>
                  </a:txBody>
                  <a:tcPr marL="9527" marR="9527" marT="952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sv-SE" sz="800" b="0" i="0" u="none" strike="noStrike" dirty="0">
                          <a:solidFill>
                            <a:srgbClr val="000000"/>
                          </a:solidFill>
                          <a:latin typeface="Arial"/>
                        </a:rPr>
                        <a:t>KSEK</a:t>
                      </a:r>
                    </a:p>
                  </a:txBody>
                  <a:tcPr marL="9527" marR="9527" marT="952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7" marR="9527" marT="952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31468">
                <a:tc>
                  <a:txBody>
                    <a:bodyPr/>
                    <a:lstStyle/>
                    <a:p>
                      <a:pPr algn="l" rtl="0" fontAlgn="b"/>
                      <a:r>
                        <a:rPr lang="sv-SE" sz="800" b="0" i="0" u="none" strike="noStrike" dirty="0">
                          <a:solidFill>
                            <a:srgbClr val="000000"/>
                          </a:solidFill>
                          <a:latin typeface="Arial"/>
                        </a:rPr>
                        <a:t>Administrativa Kostnader </a:t>
                      </a:r>
                      <a:r>
                        <a:rPr lang="sv-SE" sz="800" b="0" i="0" u="none" strike="noStrike" dirty="0" smtClean="0">
                          <a:solidFill>
                            <a:srgbClr val="000000"/>
                          </a:solidFill>
                          <a:latin typeface="Arial"/>
                        </a:rPr>
                        <a:t>totalt</a:t>
                      </a:r>
                      <a:endParaRPr lang="sv-SE" sz="800" b="0" i="0" u="none" strike="noStrike" dirty="0">
                        <a:solidFill>
                          <a:srgbClr val="000000"/>
                        </a:solidFill>
                        <a:latin typeface="Arial"/>
                      </a:endParaRPr>
                    </a:p>
                  </a:txBody>
                  <a:tcPr marL="9527" marR="9527"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9 564</a:t>
                      </a:r>
                    </a:p>
                  </a:txBody>
                  <a:tcPr marL="9527" marR="9527" marT="952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17 172</a:t>
                      </a: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4 540</a:t>
                      </a: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4 614</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1468">
                <a:tc>
                  <a:txBody>
                    <a:bodyPr/>
                    <a:lstStyle/>
                    <a:p>
                      <a:pPr algn="l" rtl="0" fontAlgn="b"/>
                      <a:r>
                        <a:rPr lang="sv-SE" sz="800" b="1" i="0" u="none" strike="noStrike" dirty="0" err="1">
                          <a:solidFill>
                            <a:srgbClr val="000000"/>
                          </a:solidFill>
                          <a:latin typeface="Arial"/>
                        </a:rPr>
                        <a:t>Adm</a:t>
                      </a:r>
                      <a:r>
                        <a:rPr lang="sv-SE" sz="800" b="1" i="0" u="none" strike="noStrike" dirty="0">
                          <a:solidFill>
                            <a:srgbClr val="000000"/>
                          </a:solidFill>
                          <a:latin typeface="Arial"/>
                        </a:rPr>
                        <a:t> 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7" marR="9527"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6 584</a:t>
                      </a:r>
                    </a:p>
                  </a:txBody>
                  <a:tcPr marL="9527" marR="9527"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6 400</a:t>
                      </a: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4 402</a:t>
                      </a: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4 198</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1468">
                <a:tc>
                  <a:txBody>
                    <a:bodyPr/>
                    <a:lstStyle/>
                    <a:p>
                      <a:pPr algn="l" rtl="0" fontAlgn="b"/>
                      <a:r>
                        <a:rPr lang="sv-SE" sz="800" b="0" i="0" u="none" strike="noStrike" dirty="0">
                          <a:solidFill>
                            <a:srgbClr val="000000"/>
                          </a:solidFill>
                          <a:latin typeface="Arial"/>
                        </a:rPr>
                        <a:t>Indirekta </a:t>
                      </a:r>
                      <a:r>
                        <a:rPr lang="sv-SE" sz="800" b="0" i="0" u="none" strike="noStrike" dirty="0" smtClean="0">
                          <a:solidFill>
                            <a:srgbClr val="000000"/>
                          </a:solidFill>
                          <a:latin typeface="Arial"/>
                        </a:rPr>
                        <a:t>Produktionskostnader </a:t>
                      </a:r>
                      <a:r>
                        <a:rPr lang="sv-SE" sz="800" b="0" i="0" u="none" strike="noStrike" dirty="0">
                          <a:solidFill>
                            <a:srgbClr val="000000"/>
                          </a:solidFill>
                          <a:latin typeface="Arial"/>
                        </a:rPr>
                        <a:t>t</a:t>
                      </a:r>
                      <a:r>
                        <a:rPr lang="sv-SE" sz="800" b="0" i="0" u="none" strike="noStrike" dirty="0" smtClean="0">
                          <a:solidFill>
                            <a:srgbClr val="000000"/>
                          </a:solidFill>
                          <a:latin typeface="Arial"/>
                        </a:rPr>
                        <a:t>otalt</a:t>
                      </a:r>
                      <a:endParaRPr lang="sv-SE" sz="800" b="0" i="0" u="none" strike="noStrike" dirty="0">
                        <a:solidFill>
                          <a:srgbClr val="000000"/>
                        </a:solidFill>
                        <a:latin typeface="Arial"/>
                      </a:endParaRPr>
                    </a:p>
                  </a:txBody>
                  <a:tcPr marL="9527" marR="9527"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1 727</a:t>
                      </a:r>
                    </a:p>
                  </a:txBody>
                  <a:tcPr marL="9527" marR="9527"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928</a:t>
                      </a: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2 002</a:t>
                      </a: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1 345</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44348">
                <a:tc>
                  <a:txBody>
                    <a:bodyPr/>
                    <a:lstStyle/>
                    <a:p>
                      <a:pPr algn="l" rtl="0" fontAlgn="b"/>
                      <a:r>
                        <a:rPr lang="sv-SE" sz="800" b="1" i="0" u="none" strike="noStrike" dirty="0">
                          <a:solidFill>
                            <a:srgbClr val="000000"/>
                          </a:solidFill>
                          <a:latin typeface="Arial"/>
                        </a:rPr>
                        <a:t>Indirekta </a:t>
                      </a:r>
                      <a:r>
                        <a:rPr lang="sv-SE" sz="800" b="1" i="0" u="none" strike="noStrike" dirty="0" smtClean="0">
                          <a:solidFill>
                            <a:srgbClr val="000000"/>
                          </a:solidFill>
                          <a:latin typeface="Arial"/>
                        </a:rPr>
                        <a:t>Produktionskostnader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7" marR="9527"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1 727</a:t>
                      </a:r>
                    </a:p>
                  </a:txBody>
                  <a:tcPr marL="9527" marR="9527"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928</a:t>
                      </a: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1 084</a:t>
                      </a: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1 345</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244373">
                <a:tc>
                  <a:txBody>
                    <a:bodyPr/>
                    <a:lstStyle/>
                    <a:p>
                      <a:pPr algn="l" rtl="0" fontAlgn="b"/>
                      <a:r>
                        <a:rPr lang="sv-SE" sz="800" b="0" i="0" u="none" strike="noStrike" dirty="0" smtClean="0">
                          <a:solidFill>
                            <a:srgbClr val="000000"/>
                          </a:solidFill>
                          <a:latin typeface="Arial"/>
                        </a:rPr>
                        <a:t>Administrativa- </a:t>
                      </a:r>
                      <a:r>
                        <a:rPr lang="sv-SE" sz="800" b="0" i="0" u="none" strike="noStrike" dirty="0">
                          <a:solidFill>
                            <a:srgbClr val="000000"/>
                          </a:solidFill>
                          <a:latin typeface="Arial"/>
                        </a:rPr>
                        <a:t>och </a:t>
                      </a:r>
                      <a:r>
                        <a:rPr lang="sv-SE" sz="800" b="0" i="0" u="none" strike="noStrike" dirty="0" smtClean="0">
                          <a:solidFill>
                            <a:srgbClr val="000000"/>
                          </a:solidFill>
                          <a:latin typeface="Arial"/>
                        </a:rPr>
                        <a:t>Indirekta Produktionskostnader </a:t>
                      </a:r>
                      <a:r>
                        <a:rPr lang="sv-SE" sz="800" b="0" i="0" u="none" strike="noStrike" dirty="0">
                          <a:solidFill>
                            <a:srgbClr val="000000"/>
                          </a:solidFill>
                          <a:latin typeface="Arial"/>
                        </a:rPr>
                        <a:t>Totalt</a:t>
                      </a:r>
                    </a:p>
                  </a:txBody>
                  <a:tcPr marL="9527" marR="9527"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11 291</a:t>
                      </a:r>
                    </a:p>
                  </a:txBody>
                  <a:tcPr marL="9527" marR="9527"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18 100</a:t>
                      </a: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6 542</a:t>
                      </a: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5 959</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44348">
                <a:tc>
                  <a:txBody>
                    <a:bodyPr/>
                    <a:lstStyle/>
                    <a:p>
                      <a:pPr algn="l" rtl="0" fontAlgn="b"/>
                      <a:r>
                        <a:rPr lang="sv-SE" sz="800" b="1" i="0" u="none" strike="noStrike" dirty="0" err="1">
                          <a:solidFill>
                            <a:srgbClr val="000000"/>
                          </a:solidFill>
                          <a:latin typeface="Arial"/>
                        </a:rPr>
                        <a:t>Adm</a:t>
                      </a:r>
                      <a:r>
                        <a:rPr lang="sv-SE" sz="800" b="1" i="0" u="none" strike="noStrike" dirty="0">
                          <a:solidFill>
                            <a:srgbClr val="000000"/>
                          </a:solidFill>
                          <a:latin typeface="Arial"/>
                        </a:rPr>
                        <a:t> och </a:t>
                      </a:r>
                      <a:r>
                        <a:rPr lang="sv-SE" sz="800" b="1" i="0" u="none" strike="noStrike" dirty="0" err="1">
                          <a:solidFill>
                            <a:srgbClr val="000000"/>
                          </a:solidFill>
                          <a:latin typeface="Arial"/>
                        </a:rPr>
                        <a:t>Ind</a:t>
                      </a:r>
                      <a:r>
                        <a:rPr lang="sv-SE" sz="800" b="1" i="0" u="none" strike="noStrike" dirty="0">
                          <a:solidFill>
                            <a:srgbClr val="000000"/>
                          </a:solidFill>
                          <a:latin typeface="Arial"/>
                        </a:rPr>
                        <a:t> </a:t>
                      </a:r>
                      <a:r>
                        <a:rPr lang="sv-SE" sz="800" b="1" i="0" u="none" strike="noStrike" dirty="0" smtClean="0">
                          <a:solidFill>
                            <a:srgbClr val="000000"/>
                          </a:solidFill>
                          <a:latin typeface="Arial"/>
                        </a:rPr>
                        <a:t>Produktionskostnader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7" marR="9527"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8 311</a:t>
                      </a:r>
                    </a:p>
                  </a:txBody>
                  <a:tcPr marL="9527" marR="9527"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7 328</a:t>
                      </a: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5 486</a:t>
                      </a: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5 543</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1468">
                <a:tc>
                  <a:txBody>
                    <a:bodyPr/>
                    <a:lstStyle/>
                    <a:p>
                      <a:pPr algn="l" rtl="0" fontAlgn="b"/>
                      <a:r>
                        <a:rPr lang="sv-SE" sz="800" b="0" i="0" u="none" strike="noStrike">
                          <a:solidFill>
                            <a:srgbClr val="000000"/>
                          </a:solidFill>
                          <a:latin typeface="Arial"/>
                        </a:rPr>
                        <a:t>Operativa Kostnader Totalt</a:t>
                      </a:r>
                    </a:p>
                  </a:txBody>
                  <a:tcPr marL="9527" marR="9527"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85 747</a:t>
                      </a:r>
                    </a:p>
                  </a:txBody>
                  <a:tcPr marL="9527" marR="9527"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80 179</a:t>
                      </a: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56 606</a:t>
                      </a: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57 764</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54151">
                <a:tc>
                  <a:txBody>
                    <a:bodyPr/>
                    <a:lstStyle/>
                    <a:p>
                      <a:pPr algn="l" rtl="0" fontAlgn="b"/>
                      <a:r>
                        <a:rPr lang="sv-SE" sz="800" b="1" i="0" u="none" strike="noStrike" dirty="0">
                          <a:solidFill>
                            <a:srgbClr val="000000"/>
                          </a:solidFill>
                          <a:latin typeface="Arial"/>
                        </a:rPr>
                        <a:t>Operativa Kostnader Totalt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7" marR="9527"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85 747</a:t>
                      </a:r>
                    </a:p>
                  </a:txBody>
                  <a:tcPr marL="9527" marR="9527"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69 407</a:t>
                      </a: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55 550</a:t>
                      </a: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57 348</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1468">
                <a:tc>
                  <a:txBody>
                    <a:bodyPr/>
                    <a:lstStyle/>
                    <a:p>
                      <a:pPr algn="l" rtl="0" fontAlgn="b"/>
                      <a:r>
                        <a:rPr lang="sv-SE" sz="800" b="0" i="0" u="none" strike="noStrike" dirty="0">
                          <a:solidFill>
                            <a:srgbClr val="000000"/>
                          </a:solidFill>
                          <a:latin typeface="Arial"/>
                        </a:rPr>
                        <a:t>Intäkter Totalt</a:t>
                      </a:r>
                    </a:p>
                  </a:txBody>
                  <a:tcPr marL="9527" marR="9527"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28 183</a:t>
                      </a:r>
                    </a:p>
                  </a:txBody>
                  <a:tcPr marL="9527" marR="9527"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22 078</a:t>
                      </a: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26 522</a:t>
                      </a:r>
                    </a:p>
                  </a:txBody>
                  <a:tcPr marL="9527" marR="9527" marT="952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26 959</a:t>
                      </a:r>
                    </a:p>
                  </a:txBody>
                  <a:tcPr marL="9526" marR="9526" marT="952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bl>
          </a:graphicData>
        </a:graphic>
      </p:graphicFrame>
      <p:graphicFrame>
        <p:nvGraphicFramePr>
          <p:cNvPr id="16" name="Chart 15"/>
          <p:cNvGraphicFramePr>
            <a:graphicFrameLocks/>
          </p:cNvGraphicFramePr>
          <p:nvPr>
            <p:extLst>
              <p:ext uri="{D42A27DB-BD31-4B8C-83A1-F6EECF244321}">
                <p14:modId xmlns:p14="http://schemas.microsoft.com/office/powerpoint/2010/main" val="1245543063"/>
              </p:ext>
            </p:extLst>
          </p:nvPr>
        </p:nvGraphicFramePr>
        <p:xfrm>
          <a:off x="0" y="993775"/>
          <a:ext cx="4914900" cy="30257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Chart 16"/>
          <p:cNvGraphicFramePr>
            <a:graphicFrameLocks/>
          </p:cNvGraphicFramePr>
          <p:nvPr>
            <p:extLst>
              <p:ext uri="{D42A27DB-BD31-4B8C-83A1-F6EECF244321}">
                <p14:modId xmlns:p14="http://schemas.microsoft.com/office/powerpoint/2010/main" val="1019219836"/>
              </p:ext>
            </p:extLst>
          </p:nvPr>
        </p:nvGraphicFramePr>
        <p:xfrm>
          <a:off x="5487988" y="2694305"/>
          <a:ext cx="4572000" cy="284876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1" name="Chart 20"/>
          <p:cNvGraphicFramePr>
            <a:graphicFrameLocks/>
          </p:cNvGraphicFramePr>
          <p:nvPr>
            <p:extLst>
              <p:ext uri="{D42A27DB-BD31-4B8C-83A1-F6EECF244321}">
                <p14:modId xmlns:p14="http://schemas.microsoft.com/office/powerpoint/2010/main" val="3944826427"/>
              </p:ext>
            </p:extLst>
          </p:nvPr>
        </p:nvGraphicFramePr>
        <p:xfrm>
          <a:off x="5487988" y="993774"/>
          <a:ext cx="4572000" cy="2745105"/>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99"/>
          <p:cNvSpPr txBox="1">
            <a:spLocks noChangeArrowheads="1"/>
          </p:cNvSpPr>
          <p:nvPr/>
        </p:nvSpPr>
        <p:spPr bwMode="auto">
          <a:xfrm>
            <a:off x="6400800" y="319558"/>
            <a:ext cx="3454400"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100" dirty="0" smtClean="0"/>
              <a:t>Administrativa kostnader har krympt i takt med mindre hyresgäster, således inte någon betydlig inverkan på nyckeltal.</a:t>
            </a:r>
            <a:endParaRPr lang="sv-SE" sz="1100" dirty="0"/>
          </a:p>
        </p:txBody>
      </p:sp>
      <p:sp>
        <p:nvSpPr>
          <p:cNvPr id="15" name="Oval 14"/>
          <p:cNvSpPr>
            <a:spLocks noChangeAspect="1"/>
          </p:cNvSpPr>
          <p:nvPr/>
        </p:nvSpPr>
        <p:spPr>
          <a:xfrm>
            <a:off x="5930900" y="393700"/>
            <a:ext cx="431800" cy="431800"/>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8" name="Down Arrow 17"/>
          <p:cNvSpPr/>
          <p:nvPr/>
        </p:nvSpPr>
        <p:spPr>
          <a:xfrm rot="16260000">
            <a:off x="6053932" y="489744"/>
            <a:ext cx="220662" cy="228600"/>
          </a:xfrm>
          <a:prstGeom prst="downArrow">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Tree>
    <p:extLst>
      <p:ext uri="{BB962C8B-B14F-4D97-AF65-F5344CB8AC3E}">
        <p14:creationId xmlns:p14="http://schemas.microsoft.com/office/powerpoint/2010/main" val="24159009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6472238" y="4610099"/>
            <a:ext cx="3492500" cy="2154436"/>
          </a:xfrm>
          <a:prstGeom prst="rect">
            <a:avLst/>
          </a:prstGeom>
          <a:noFill/>
          <a:ln>
            <a:solidFill>
              <a:schemeClr val="bg1">
                <a:lumMod val="65000"/>
              </a:schemeClr>
            </a:solidFill>
          </a:ln>
        </p:spPr>
        <p:txBody>
          <a:bodyPr>
            <a:spAutoFit/>
          </a:bodyPr>
          <a:lstStyle/>
          <a:p>
            <a:pPr>
              <a:defRPr/>
            </a:pPr>
            <a:r>
              <a:rPr lang="sv-SE" sz="1050" b="1" dirty="0"/>
              <a:t>Bolagets kommentarer</a:t>
            </a:r>
            <a:endParaRPr lang="sv-SE" sz="1000" b="1" dirty="0"/>
          </a:p>
          <a:p>
            <a:pPr eaLnBrk="0" hangingPunct="0">
              <a:buClr>
                <a:srgbClr val="003399"/>
              </a:buClr>
              <a:defRPr/>
            </a:pPr>
            <a:endParaRPr lang="sv-SE" sz="1050" dirty="0"/>
          </a:p>
          <a:p>
            <a:pPr marL="171450" indent="-171450" eaLnBrk="0" hangingPunct="0">
              <a:buClr>
                <a:srgbClr val="003399"/>
              </a:buClr>
              <a:buFont typeface="Arial" pitchFamily="34" charset="0"/>
              <a:buChar char="•"/>
              <a:defRPr/>
            </a:pPr>
            <a:r>
              <a:rPr lang="sv-SE" sz="1050" dirty="0"/>
              <a:t>Avgångspension för </a:t>
            </a:r>
            <a:r>
              <a:rPr lang="sv-SE" sz="1050" dirty="0" smtClean="0"/>
              <a:t>en </a:t>
            </a:r>
            <a:r>
              <a:rPr lang="sv-SE" sz="1050" dirty="0"/>
              <a:t>anställd inom VD-stab samt löneökningar utgör betydande kostnadsposter.</a:t>
            </a:r>
          </a:p>
          <a:p>
            <a:pPr marL="171450" indent="-171450" eaLnBrk="0" hangingPunct="0">
              <a:buClr>
                <a:srgbClr val="003399"/>
              </a:buClr>
              <a:buFont typeface="Arial" pitchFamily="34" charset="0"/>
              <a:buChar char="•"/>
              <a:defRPr/>
            </a:pPr>
            <a:endParaRPr lang="sv-SE" sz="1050" dirty="0"/>
          </a:p>
          <a:p>
            <a:pPr marL="171450" indent="-171450" eaLnBrk="0" hangingPunct="0">
              <a:buClr>
                <a:srgbClr val="003399"/>
              </a:buClr>
              <a:buFont typeface="Arial" pitchFamily="34" charset="0"/>
              <a:buChar char="•"/>
              <a:defRPr/>
            </a:pPr>
            <a:r>
              <a:rPr lang="sv-SE" sz="1050" dirty="0"/>
              <a:t>Kostnaderna för IT har minskat till följd av outsourcingen till Volvo IT, delvis på grund av personalreduceringar.</a:t>
            </a:r>
          </a:p>
          <a:p>
            <a:pPr eaLnBrk="0" hangingPunct="0">
              <a:buClr>
                <a:srgbClr val="003399"/>
              </a:buClr>
              <a:defRPr/>
            </a:pPr>
            <a:endParaRPr lang="sv-SE" sz="1000" dirty="0"/>
          </a:p>
          <a:p>
            <a:pPr eaLnBrk="0" hangingPunct="0">
              <a:buClr>
                <a:srgbClr val="003399"/>
              </a:buClr>
              <a:defRPr/>
            </a:pPr>
            <a:endParaRPr lang="sv-SE" sz="1000" dirty="0"/>
          </a:p>
          <a:p>
            <a:pPr eaLnBrk="0" hangingPunct="0">
              <a:buClr>
                <a:srgbClr val="003399"/>
              </a:buClr>
              <a:defRPr/>
            </a:pPr>
            <a:endParaRPr lang="sv-SE" sz="1000" dirty="0"/>
          </a:p>
          <a:p>
            <a:pPr eaLnBrk="0" hangingPunct="0">
              <a:buClr>
                <a:srgbClr val="003399"/>
              </a:buClr>
              <a:defRPr/>
            </a:pPr>
            <a:endParaRPr lang="sv-SE" sz="1000" dirty="0"/>
          </a:p>
          <a:p>
            <a:pPr eaLnBrk="0" hangingPunct="0">
              <a:buClr>
                <a:srgbClr val="003399"/>
              </a:buClr>
              <a:defRPr/>
            </a:pPr>
            <a:endParaRPr lang="sv-SE" sz="1000" dirty="0"/>
          </a:p>
        </p:txBody>
      </p:sp>
      <p:graphicFrame>
        <p:nvGraphicFramePr>
          <p:cNvPr id="21" name="Table 20"/>
          <p:cNvGraphicFramePr>
            <a:graphicFrameLocks noGrp="1"/>
          </p:cNvGraphicFramePr>
          <p:nvPr>
            <p:extLst>
              <p:ext uri="{D42A27DB-BD31-4B8C-83A1-F6EECF244321}">
                <p14:modId xmlns:p14="http://schemas.microsoft.com/office/powerpoint/2010/main" val="4081663316"/>
              </p:ext>
            </p:extLst>
          </p:nvPr>
        </p:nvGraphicFramePr>
        <p:xfrm>
          <a:off x="152400" y="4427538"/>
          <a:ext cx="5595939" cy="850900"/>
        </p:xfrm>
        <a:graphic>
          <a:graphicData uri="http://schemas.openxmlformats.org/drawingml/2006/table">
            <a:tbl>
              <a:tblPr/>
              <a:tblGrid>
                <a:gridCol w="1663091"/>
                <a:gridCol w="449768"/>
                <a:gridCol w="533444"/>
                <a:gridCol w="449768"/>
                <a:gridCol w="449768"/>
                <a:gridCol w="533444"/>
                <a:gridCol w="449768"/>
                <a:gridCol w="533444"/>
                <a:gridCol w="533444"/>
              </a:tblGrid>
              <a:tr h="162044">
                <a:tc>
                  <a:txBody>
                    <a:bodyPr/>
                    <a:lstStyle/>
                    <a:p>
                      <a:pPr algn="l" fontAlgn="b"/>
                      <a:r>
                        <a:rPr lang="sv-SE" sz="1000" b="0" i="0" u="none" strike="noStrike" dirty="0">
                          <a:solidFill>
                            <a:srgbClr val="000000"/>
                          </a:solidFill>
                          <a:latin typeface="Arial"/>
                        </a:rPr>
                        <a:t> </a:t>
                      </a:r>
                    </a:p>
                  </a:txBody>
                  <a:tcPr marL="9527" marR="9527" marT="9532" marB="0" anchor="b">
                    <a:lnL>
                      <a:noFill/>
                    </a:lnL>
                    <a:lnR>
                      <a:noFill/>
                    </a:lnR>
                    <a:lnT>
                      <a:noFill/>
                    </a:lnT>
                    <a:lnB>
                      <a:noFill/>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1 – andel av intäkter</a:t>
                      </a:r>
                      <a:endParaRPr lang="sv-SE" sz="800" b="0" i="0" u="none" strike="noStrike" dirty="0">
                        <a:solidFill>
                          <a:srgbClr val="000000"/>
                        </a:solidFill>
                        <a:latin typeface="Arial"/>
                      </a:endParaRPr>
                    </a:p>
                  </a:txBody>
                  <a:tcPr marL="9527" marR="9527" marT="9532" marB="0" anchor="b">
                    <a:lnL>
                      <a:noFill/>
                    </a:lnL>
                    <a:lnR w="6350" cap="flat" cmpd="sng" algn="ctr">
                      <a:no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a:solidFill>
                          <a:srgbClr val="000000"/>
                        </a:solidFill>
                        <a:latin typeface="Arial"/>
                      </a:endParaRPr>
                    </a:p>
                  </a:txBody>
                  <a:tcPr marL="9527" marR="9527" marT="9532" marB="0" anchor="b">
                    <a:lnL w="6350" cap="flat" cmpd="sng" algn="ctr">
                      <a:no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2 – absoluta tal</a:t>
                      </a:r>
                      <a:endParaRPr lang="sv-SE" sz="800" b="0" i="0" u="none" strike="noStrike" dirty="0">
                        <a:solidFill>
                          <a:srgbClr val="000000"/>
                        </a:solidFill>
                        <a:latin typeface="Arial"/>
                      </a:endParaRPr>
                    </a:p>
                  </a:txBody>
                  <a:tcPr marL="9527" marR="9527"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7" marR="9527"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62044">
                <a:tc>
                  <a:txBody>
                    <a:bodyPr/>
                    <a:lstStyle/>
                    <a:p>
                      <a:pPr algn="l" fontAlgn="b"/>
                      <a:r>
                        <a:rPr lang="sv-SE" sz="1000" b="0" i="0" u="none" strike="noStrike">
                          <a:solidFill>
                            <a:srgbClr val="000000"/>
                          </a:solidFill>
                          <a:latin typeface="Arial"/>
                        </a:rPr>
                        <a:t> </a:t>
                      </a:r>
                    </a:p>
                  </a:txBody>
                  <a:tcPr marL="9527" marR="9527" marT="9532"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2 007</a:t>
                      </a:r>
                    </a:p>
                  </a:txBody>
                  <a:tcPr marL="9527" marR="9527" marT="953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2 008</a:t>
                      </a:r>
                    </a:p>
                  </a:txBody>
                  <a:tcPr marL="9527" marR="9527" marT="953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2 009</a:t>
                      </a:r>
                    </a:p>
                  </a:txBody>
                  <a:tcPr marL="9527" marR="9527" marT="9532" marB="0" anchor="b">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7" marR="9527" marT="9532"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2 007</a:t>
                      </a:r>
                    </a:p>
                  </a:txBody>
                  <a:tcPr marL="9527" marR="9527" marT="953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2 008</a:t>
                      </a:r>
                    </a:p>
                  </a:txBody>
                  <a:tcPr marL="9527" marR="9527" marT="953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2 009</a:t>
                      </a:r>
                    </a:p>
                  </a:txBody>
                  <a:tcPr marL="9527" marR="9527" marT="953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7" marR="9527" marT="953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6626">
                <a:tc>
                  <a:txBody>
                    <a:bodyPr/>
                    <a:lstStyle/>
                    <a:p>
                      <a:pPr algn="l" rtl="0" fontAlgn="b"/>
                      <a:r>
                        <a:rPr lang="sv-SE" sz="800" b="0" i="0" u="none" strike="noStrike">
                          <a:solidFill>
                            <a:srgbClr val="000000"/>
                          </a:solidFill>
                          <a:latin typeface="Arial"/>
                        </a:rPr>
                        <a:t>Administrativa Kostnader</a:t>
                      </a:r>
                    </a:p>
                  </a:txBody>
                  <a:tcPr marL="9527" marR="9527"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7" marR="85742"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82</a:t>
                      </a:r>
                    </a:p>
                  </a:txBody>
                  <a:tcPr marL="9526" marR="9526"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72</a:t>
                      </a:r>
                    </a:p>
                  </a:txBody>
                  <a:tcPr marL="9526" marR="9526" marT="9532"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73</a:t>
                      </a:r>
                    </a:p>
                  </a:txBody>
                  <a:tcPr marL="9526" marR="9526" marT="9532"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7" marR="85742" marT="953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81</a:t>
                      </a:r>
                    </a:p>
                  </a:txBody>
                  <a:tcPr marL="9527" marR="85742"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72</a:t>
                      </a:r>
                    </a:p>
                  </a:txBody>
                  <a:tcPr marL="9527" marR="85742"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72</a:t>
                      </a:r>
                    </a:p>
                  </a:txBody>
                  <a:tcPr marL="9526" marR="9526"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6626">
                <a:tc>
                  <a:txBody>
                    <a:bodyPr/>
                    <a:lstStyle/>
                    <a:p>
                      <a:pPr algn="l" rtl="0" fontAlgn="b"/>
                      <a:r>
                        <a:rPr lang="sv-SE" sz="800" b="0" i="0" u="none" strike="noStrike" dirty="0">
                          <a:solidFill>
                            <a:srgbClr val="000000"/>
                          </a:solidFill>
                          <a:latin typeface="Arial"/>
                        </a:rPr>
                        <a:t>Indirekta </a:t>
                      </a:r>
                      <a:r>
                        <a:rPr lang="sv-SE" sz="800" b="0" i="0" u="none" strike="noStrike" dirty="0" smtClean="0">
                          <a:solidFill>
                            <a:srgbClr val="000000"/>
                          </a:solidFill>
                          <a:latin typeface="Arial"/>
                        </a:rPr>
                        <a:t>Produktionskostnader </a:t>
                      </a:r>
                      <a:endParaRPr lang="sv-SE" sz="800" b="0" i="0" u="none" strike="noStrike" dirty="0">
                        <a:solidFill>
                          <a:srgbClr val="000000"/>
                        </a:solidFill>
                        <a:latin typeface="Arial"/>
                      </a:endParaRPr>
                    </a:p>
                  </a:txBody>
                  <a:tcPr marL="9527" marR="9527"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7" marR="85742"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75</a:t>
                      </a:r>
                    </a:p>
                  </a:txBody>
                  <a:tcPr marL="9526" marR="9526"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76</a:t>
                      </a:r>
                    </a:p>
                  </a:txBody>
                  <a:tcPr marL="9526" marR="9526" marT="9532"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82</a:t>
                      </a:r>
                    </a:p>
                  </a:txBody>
                  <a:tcPr marL="9526" marR="9526" marT="9532"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7" marR="85742" marT="953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74</a:t>
                      </a:r>
                    </a:p>
                  </a:txBody>
                  <a:tcPr marL="9527" marR="85742"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77</a:t>
                      </a:r>
                    </a:p>
                  </a:txBody>
                  <a:tcPr marL="9527" marR="85742"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81</a:t>
                      </a:r>
                    </a:p>
                  </a:txBody>
                  <a:tcPr marL="9526" marR="9526"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53560">
                <a:tc>
                  <a:txBody>
                    <a:bodyPr/>
                    <a:lstStyle/>
                    <a:p>
                      <a:pPr algn="l" rtl="0" fontAlgn="b"/>
                      <a:r>
                        <a:rPr lang="sv-SE" sz="800" b="1" i="0" u="none" strike="noStrike" dirty="0" smtClean="0">
                          <a:solidFill>
                            <a:srgbClr val="000000"/>
                          </a:solidFill>
                          <a:latin typeface="Arial"/>
                        </a:rPr>
                        <a:t>Administrativa- </a:t>
                      </a:r>
                      <a:r>
                        <a:rPr lang="sv-SE" sz="800" b="1" i="0" u="none" strike="noStrike" dirty="0">
                          <a:solidFill>
                            <a:srgbClr val="000000"/>
                          </a:solidFill>
                          <a:latin typeface="Arial"/>
                        </a:rPr>
                        <a:t>och Indirekta </a:t>
                      </a:r>
                      <a:r>
                        <a:rPr lang="sv-SE" sz="800" b="1" i="0" u="none" strike="noStrike" dirty="0" smtClean="0">
                          <a:solidFill>
                            <a:srgbClr val="000000"/>
                          </a:solidFill>
                          <a:latin typeface="Arial"/>
                        </a:rPr>
                        <a:t>Produktionskostnader </a:t>
                      </a:r>
                      <a:endParaRPr lang="sv-SE" sz="800" b="1" i="0" u="none" strike="noStrike" dirty="0">
                        <a:solidFill>
                          <a:srgbClr val="000000"/>
                        </a:solidFill>
                        <a:latin typeface="Arial"/>
                      </a:endParaRPr>
                    </a:p>
                  </a:txBody>
                  <a:tcPr marL="9527" marR="9527"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100</a:t>
                      </a:r>
                    </a:p>
                  </a:txBody>
                  <a:tcPr marL="9527" marR="85742"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79</a:t>
                      </a:r>
                    </a:p>
                  </a:txBody>
                  <a:tcPr marL="9526" marR="9526"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74</a:t>
                      </a:r>
                    </a:p>
                  </a:txBody>
                  <a:tcPr marL="9526" marR="9526" marT="9532"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77</a:t>
                      </a:r>
                    </a:p>
                  </a:txBody>
                  <a:tcPr marL="9526" marR="9526" marT="9532"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7" marR="85742" marT="953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78</a:t>
                      </a:r>
                    </a:p>
                  </a:txBody>
                  <a:tcPr marL="9527" marR="85742"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74</a:t>
                      </a:r>
                    </a:p>
                  </a:txBody>
                  <a:tcPr marL="9527" marR="85742"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76</a:t>
                      </a:r>
                    </a:p>
                  </a:txBody>
                  <a:tcPr marL="9526" marR="9526"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bl>
          </a:graphicData>
        </a:graphic>
      </p:graphicFrame>
      <p:sp>
        <p:nvSpPr>
          <p:cNvPr id="33843" name="Slide Number Placeholder 1"/>
          <p:cNvSpPr>
            <a:spLocks noGrp="1"/>
          </p:cNvSpPr>
          <p:nvPr>
            <p:ph type="sldNum" sz="quarter" idx="4294967295"/>
          </p:nvPr>
        </p:nvSpPr>
        <p:spPr bwMode="auto">
          <a:xfrm>
            <a:off x="457200" y="7429500"/>
            <a:ext cx="311150" cy="163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C2D68B99-7B55-4D8D-AF1F-CC527B3FBEC2}" type="slidenum">
              <a:rPr lang="en-US" sz="1000" smtClean="0">
                <a:solidFill>
                  <a:schemeClr val="tx2"/>
                </a:solidFill>
              </a:rPr>
              <a:pPr eaLnBrk="1" hangingPunct="1"/>
              <a:t>22</a:t>
            </a:fld>
            <a:endParaRPr lang="en-US" sz="1000" smtClean="0">
              <a:solidFill>
                <a:schemeClr val="tx2"/>
              </a:solidFill>
            </a:endParaRPr>
          </a:p>
        </p:txBody>
      </p:sp>
      <p:sp>
        <p:nvSpPr>
          <p:cNvPr id="33844" name="Footer Placeholder 2"/>
          <p:cNvSpPr>
            <a:spLocks noGrp="1"/>
          </p:cNvSpPr>
          <p:nvPr>
            <p:ph type="ftr" sz="quarter" idx="4294967295"/>
          </p:nvPr>
        </p:nvSpPr>
        <p:spPr bwMode="auto">
          <a:xfrm>
            <a:off x="849313" y="7429500"/>
            <a:ext cx="4749800" cy="3444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000" smtClean="0">
                <a:solidFill>
                  <a:schemeClr val="tx2"/>
                </a:solidFill>
              </a:rPr>
              <a:t>Stockholm Stadshus - Rapportering av den operativa effektiviteten</a:t>
            </a:r>
            <a:endParaRPr lang="en-US" sz="1000" smtClean="0">
              <a:solidFill>
                <a:schemeClr val="tx2"/>
              </a:solidFill>
            </a:endParaRPr>
          </a:p>
        </p:txBody>
      </p:sp>
      <p:sp>
        <p:nvSpPr>
          <p:cNvPr id="33845" name="Title 3"/>
          <p:cNvSpPr>
            <a:spLocks noGrp="1"/>
          </p:cNvSpPr>
          <p:nvPr>
            <p:ph type="title"/>
          </p:nvPr>
        </p:nvSpPr>
        <p:spPr>
          <a:xfrm>
            <a:off x="449263" y="396875"/>
            <a:ext cx="9317037" cy="714375"/>
          </a:xfrm>
          <a:ln>
            <a:solidFill>
              <a:schemeClr val="bg1"/>
            </a:solidFill>
            <a:miter lim="800000"/>
            <a:headEnd/>
            <a:tailEnd/>
          </a:ln>
        </p:spPr>
        <p:txBody>
          <a:bodyPr/>
          <a:lstStyle/>
          <a:p>
            <a:pPr eaLnBrk="1" hangingPunct="1"/>
            <a:r>
              <a:rPr lang="sv-SE" dirty="0" smtClean="0"/>
              <a:t>Stockholm Vatten</a:t>
            </a:r>
          </a:p>
        </p:txBody>
      </p:sp>
      <p:graphicFrame>
        <p:nvGraphicFramePr>
          <p:cNvPr id="20" name="Table 19"/>
          <p:cNvGraphicFramePr>
            <a:graphicFrameLocks noGrp="1"/>
          </p:cNvGraphicFramePr>
          <p:nvPr>
            <p:extLst>
              <p:ext uri="{D42A27DB-BD31-4B8C-83A1-F6EECF244321}">
                <p14:modId xmlns:p14="http://schemas.microsoft.com/office/powerpoint/2010/main" val="1289879823"/>
              </p:ext>
            </p:extLst>
          </p:nvPr>
        </p:nvGraphicFramePr>
        <p:xfrm>
          <a:off x="152400" y="5424488"/>
          <a:ext cx="5567365" cy="1628772"/>
        </p:xfrm>
        <a:graphic>
          <a:graphicData uri="http://schemas.openxmlformats.org/drawingml/2006/table">
            <a:tbl>
              <a:tblPr/>
              <a:tblGrid>
                <a:gridCol w="2674353"/>
                <a:gridCol w="723253"/>
                <a:gridCol w="723253"/>
                <a:gridCol w="723253"/>
                <a:gridCol w="723253"/>
              </a:tblGrid>
              <a:tr h="146685">
                <a:tc>
                  <a:txBody>
                    <a:bodyPr/>
                    <a:lstStyle/>
                    <a:p>
                      <a:pPr algn="l" fontAlgn="b"/>
                      <a:r>
                        <a:rPr lang="sv-SE" sz="900" b="0" i="0" u="none" strike="noStrike" dirty="0">
                          <a:solidFill>
                            <a:srgbClr val="000000"/>
                          </a:solidFill>
                          <a:latin typeface="Arial"/>
                        </a:rPr>
                        <a:t> </a:t>
                      </a:r>
                    </a:p>
                  </a:txBody>
                  <a:tcPr marL="9527" marR="9527" marT="9525"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2007</a:t>
                      </a:r>
                    </a:p>
                  </a:txBody>
                  <a:tcPr marL="9527" marR="9527" marT="9525"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2008</a:t>
                      </a:r>
                    </a:p>
                  </a:txBody>
                  <a:tcPr marL="9527" marR="9527" marT="9525" marB="0" anchor="b">
                    <a:lnL>
                      <a:noFill/>
                    </a:lnL>
                    <a:lnR>
                      <a:noFill/>
                    </a:lnR>
                    <a:lnT>
                      <a:noFill/>
                    </a:lnT>
                    <a:lnB>
                      <a:noFill/>
                    </a:lnB>
                    <a:solidFill>
                      <a:srgbClr val="FFFFFF"/>
                    </a:solidFill>
                  </a:tcPr>
                </a:tc>
                <a:tc>
                  <a:txBody>
                    <a:bodyPr/>
                    <a:lstStyle/>
                    <a:p>
                      <a:pPr algn="r" rtl="0" fontAlgn="b"/>
                      <a:r>
                        <a:rPr lang="sv-SE" sz="800" b="1" i="0" u="none" strike="noStrike" dirty="0">
                          <a:solidFill>
                            <a:srgbClr val="000000"/>
                          </a:solidFill>
                          <a:latin typeface="Arial"/>
                        </a:rPr>
                        <a:t>2009</a:t>
                      </a:r>
                    </a:p>
                  </a:txBody>
                  <a:tcPr marL="9527" marR="9527" marT="9525"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7" marR="9527" marT="9525" marB="0" anchor="b">
                    <a:lnL>
                      <a:noFill/>
                    </a:lnL>
                    <a:lnR>
                      <a:noFill/>
                    </a:lnR>
                    <a:lnT>
                      <a:noFill/>
                    </a:lnT>
                    <a:lnB>
                      <a:noFill/>
                    </a:lnB>
                    <a:solidFill>
                      <a:srgbClr val="FFFFFF"/>
                    </a:solidFill>
                  </a:tcPr>
                </a:tc>
              </a:tr>
              <a:tr h="136525">
                <a:tc>
                  <a:txBody>
                    <a:bodyPr/>
                    <a:lstStyle/>
                    <a:p>
                      <a:pPr algn="l" fontAlgn="b"/>
                      <a:r>
                        <a:rPr lang="sv-SE" sz="800" b="0" i="0" u="none" strike="noStrike">
                          <a:solidFill>
                            <a:srgbClr val="000000"/>
                          </a:solidFill>
                          <a:latin typeface="Arial"/>
                        </a:rPr>
                        <a:t> </a:t>
                      </a:r>
                    </a:p>
                  </a:txBody>
                  <a:tcPr marL="9527" marR="9527"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KSEK</a:t>
                      </a:r>
                    </a:p>
                  </a:txBody>
                  <a:tcPr marL="9527" marR="9527"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KSEK</a:t>
                      </a:r>
                    </a:p>
                  </a:txBody>
                  <a:tcPr marL="9527" marR="9527"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7" marR="9527"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7" marR="9527"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36525">
                <a:tc>
                  <a:txBody>
                    <a:bodyPr/>
                    <a:lstStyle/>
                    <a:p>
                      <a:pPr algn="l" rtl="0" fontAlgn="b"/>
                      <a:r>
                        <a:rPr lang="sv-SE" sz="800" b="0" i="0" u="none" strike="noStrike" dirty="0">
                          <a:solidFill>
                            <a:srgbClr val="000000"/>
                          </a:solidFill>
                          <a:latin typeface="Arial"/>
                        </a:rPr>
                        <a:t>Administrativa Kostnader </a:t>
                      </a:r>
                      <a:r>
                        <a:rPr lang="sv-SE" sz="800" b="0" i="0" u="none" strike="noStrike" dirty="0" smtClean="0">
                          <a:solidFill>
                            <a:srgbClr val="000000"/>
                          </a:solidFill>
                          <a:latin typeface="Arial"/>
                        </a:rPr>
                        <a:t>totalt</a:t>
                      </a:r>
                      <a:endParaRPr lang="sv-SE" sz="800" b="0" i="0" u="none" strike="noStrike" dirty="0">
                        <a:solidFill>
                          <a:srgbClr val="000000"/>
                        </a:solidFill>
                        <a:latin typeface="Arial"/>
                      </a:endParaRPr>
                    </a:p>
                  </a:txBody>
                  <a:tcPr marL="9527" marR="9527" marT="952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75 776</a:t>
                      </a:r>
                    </a:p>
                  </a:txBody>
                  <a:tcPr marL="9527" marR="9527"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59 793</a:t>
                      </a: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53 471</a:t>
                      </a: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56 630</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6525">
                <a:tc>
                  <a:txBody>
                    <a:bodyPr/>
                    <a:lstStyle/>
                    <a:p>
                      <a:pPr algn="l" rtl="0" fontAlgn="b"/>
                      <a:r>
                        <a:rPr lang="sv-SE" sz="800" b="1" i="0" u="none" strike="noStrike" dirty="0" err="1">
                          <a:solidFill>
                            <a:srgbClr val="000000"/>
                          </a:solidFill>
                          <a:latin typeface="Arial"/>
                        </a:rPr>
                        <a:t>Adm</a:t>
                      </a:r>
                      <a:r>
                        <a:rPr lang="sv-SE" sz="800" b="1" i="0" u="none" strike="noStrike" dirty="0">
                          <a:solidFill>
                            <a:srgbClr val="000000"/>
                          </a:solidFill>
                          <a:latin typeface="Arial"/>
                        </a:rPr>
                        <a:t> 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7" marR="9527"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72 251</a:t>
                      </a:r>
                    </a:p>
                  </a:txBody>
                  <a:tcPr marL="9527" marR="9527"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58 854</a:t>
                      </a: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52 047</a:t>
                      </a: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51 986</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6525">
                <a:tc>
                  <a:txBody>
                    <a:bodyPr/>
                    <a:lstStyle/>
                    <a:p>
                      <a:pPr algn="l" rtl="0" fontAlgn="b"/>
                      <a:r>
                        <a:rPr lang="sv-SE" sz="800" b="0" i="0" u="none" strike="noStrike" dirty="0">
                          <a:solidFill>
                            <a:srgbClr val="000000"/>
                          </a:solidFill>
                          <a:latin typeface="Arial"/>
                        </a:rPr>
                        <a:t>Indirekta </a:t>
                      </a:r>
                      <a:r>
                        <a:rPr lang="sv-SE" sz="800" b="0" i="0" u="none" strike="noStrike" dirty="0" smtClean="0">
                          <a:solidFill>
                            <a:srgbClr val="000000"/>
                          </a:solidFill>
                          <a:latin typeface="Arial"/>
                        </a:rPr>
                        <a:t>Produktionskostnader </a:t>
                      </a:r>
                      <a:r>
                        <a:rPr lang="sv-SE" sz="800" b="0" i="0" u="none" strike="noStrike" dirty="0">
                          <a:solidFill>
                            <a:srgbClr val="000000"/>
                          </a:solidFill>
                          <a:latin typeface="Arial"/>
                        </a:rPr>
                        <a:t>t</a:t>
                      </a:r>
                      <a:r>
                        <a:rPr lang="sv-SE" sz="800" b="0" i="0" u="none" strike="noStrike" dirty="0" smtClean="0">
                          <a:solidFill>
                            <a:srgbClr val="000000"/>
                          </a:solidFill>
                          <a:latin typeface="Arial"/>
                        </a:rPr>
                        <a:t>otalt</a:t>
                      </a:r>
                      <a:endParaRPr lang="sv-SE" sz="800" b="0" i="0" u="none" strike="noStrike" dirty="0">
                        <a:solidFill>
                          <a:srgbClr val="000000"/>
                        </a:solidFill>
                        <a:latin typeface="Arial"/>
                      </a:endParaRPr>
                    </a:p>
                  </a:txBody>
                  <a:tcPr marL="9527" marR="9527"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122 470</a:t>
                      </a:r>
                    </a:p>
                  </a:txBody>
                  <a:tcPr marL="9527" marR="9527"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45 172</a:t>
                      </a: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45 116</a:t>
                      </a: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47 537</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6525">
                <a:tc>
                  <a:txBody>
                    <a:bodyPr/>
                    <a:lstStyle/>
                    <a:p>
                      <a:pPr algn="l" rtl="0" fontAlgn="b"/>
                      <a:r>
                        <a:rPr lang="sv-SE" sz="800" b="1" i="0" u="none" strike="noStrike" dirty="0">
                          <a:solidFill>
                            <a:srgbClr val="000000"/>
                          </a:solidFill>
                          <a:latin typeface="Arial"/>
                        </a:rPr>
                        <a:t>Indirekta </a:t>
                      </a:r>
                      <a:r>
                        <a:rPr lang="sv-SE" sz="800" b="1" i="0" u="none" strike="noStrike" dirty="0" smtClean="0">
                          <a:solidFill>
                            <a:srgbClr val="000000"/>
                          </a:solidFill>
                          <a:latin typeface="Arial"/>
                        </a:rPr>
                        <a:t>Produktionskostnader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7" marR="9527"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58 951</a:t>
                      </a:r>
                    </a:p>
                  </a:txBody>
                  <a:tcPr marL="9527" marR="9527"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43 475</a:t>
                      </a: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45 116</a:t>
                      </a: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47 537</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253362">
                <a:tc>
                  <a:txBody>
                    <a:bodyPr/>
                    <a:lstStyle/>
                    <a:p>
                      <a:pPr algn="l" rtl="0" fontAlgn="b"/>
                      <a:r>
                        <a:rPr lang="sv-SE" sz="800" b="0" i="0" u="none" strike="noStrike" dirty="0" smtClean="0">
                          <a:solidFill>
                            <a:srgbClr val="000000"/>
                          </a:solidFill>
                          <a:latin typeface="Arial"/>
                        </a:rPr>
                        <a:t>Administrativa- </a:t>
                      </a:r>
                      <a:r>
                        <a:rPr lang="sv-SE" sz="800" b="0" i="0" u="none" strike="noStrike" dirty="0">
                          <a:solidFill>
                            <a:srgbClr val="000000"/>
                          </a:solidFill>
                          <a:latin typeface="Arial"/>
                        </a:rPr>
                        <a:t>och </a:t>
                      </a:r>
                      <a:r>
                        <a:rPr lang="sv-SE" sz="800" b="0" i="0" u="none" strike="noStrike" dirty="0" smtClean="0">
                          <a:solidFill>
                            <a:srgbClr val="000000"/>
                          </a:solidFill>
                          <a:latin typeface="Arial"/>
                        </a:rPr>
                        <a:t>Indirekta Produktionskostnader </a:t>
                      </a:r>
                      <a:r>
                        <a:rPr lang="sv-SE" sz="800" b="0" i="0" u="none" strike="noStrike" dirty="0">
                          <a:solidFill>
                            <a:srgbClr val="000000"/>
                          </a:solidFill>
                          <a:latin typeface="Arial"/>
                        </a:rPr>
                        <a:t>Totalt</a:t>
                      </a:r>
                    </a:p>
                  </a:txBody>
                  <a:tcPr marL="9527" marR="9527"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198 246</a:t>
                      </a:r>
                    </a:p>
                  </a:txBody>
                  <a:tcPr marL="9527" marR="9527"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104 964</a:t>
                      </a: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98 587</a:t>
                      </a: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104 167</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6525">
                <a:tc>
                  <a:txBody>
                    <a:bodyPr/>
                    <a:lstStyle/>
                    <a:p>
                      <a:pPr algn="l" rtl="0" fontAlgn="b"/>
                      <a:r>
                        <a:rPr lang="sv-SE" sz="800" b="1" i="0" u="none" strike="noStrike" dirty="0" err="1">
                          <a:solidFill>
                            <a:srgbClr val="000000"/>
                          </a:solidFill>
                          <a:latin typeface="Arial"/>
                        </a:rPr>
                        <a:t>Adm</a:t>
                      </a:r>
                      <a:r>
                        <a:rPr lang="sv-SE" sz="800" b="1" i="0" u="none" strike="noStrike" dirty="0">
                          <a:solidFill>
                            <a:srgbClr val="000000"/>
                          </a:solidFill>
                          <a:latin typeface="Arial"/>
                        </a:rPr>
                        <a:t> och </a:t>
                      </a:r>
                      <a:r>
                        <a:rPr lang="sv-SE" sz="800" b="1" i="0" u="none" strike="noStrike" dirty="0" err="1">
                          <a:solidFill>
                            <a:srgbClr val="000000"/>
                          </a:solidFill>
                          <a:latin typeface="Arial"/>
                        </a:rPr>
                        <a:t>Ind</a:t>
                      </a:r>
                      <a:r>
                        <a:rPr lang="sv-SE" sz="800" b="1" i="0" u="none" strike="noStrike" dirty="0">
                          <a:solidFill>
                            <a:srgbClr val="000000"/>
                          </a:solidFill>
                          <a:latin typeface="Arial"/>
                        </a:rPr>
                        <a:t> </a:t>
                      </a:r>
                      <a:r>
                        <a:rPr lang="sv-SE" sz="800" b="1" i="0" u="none" strike="noStrike" dirty="0" smtClean="0">
                          <a:solidFill>
                            <a:srgbClr val="000000"/>
                          </a:solidFill>
                          <a:latin typeface="Arial"/>
                        </a:rPr>
                        <a:t>Produktionskostnader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7" marR="9527"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131 202</a:t>
                      </a:r>
                    </a:p>
                  </a:txBody>
                  <a:tcPr marL="9527" marR="9527"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102 329</a:t>
                      </a: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97 163</a:t>
                      </a: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99 523</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6525">
                <a:tc>
                  <a:txBody>
                    <a:bodyPr/>
                    <a:lstStyle/>
                    <a:p>
                      <a:pPr algn="l" rtl="0" fontAlgn="b"/>
                      <a:r>
                        <a:rPr lang="sv-SE" sz="800" b="0" i="0" u="none" strike="noStrike">
                          <a:solidFill>
                            <a:srgbClr val="000000"/>
                          </a:solidFill>
                          <a:latin typeface="Arial"/>
                        </a:rPr>
                        <a:t>Operativa Kostnader Totalt</a:t>
                      </a:r>
                    </a:p>
                  </a:txBody>
                  <a:tcPr marL="9527" marR="9527"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889 100</a:t>
                      </a:r>
                    </a:p>
                  </a:txBody>
                  <a:tcPr marL="9527" marR="9527"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772 418</a:t>
                      </a: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697 720</a:t>
                      </a: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772 395</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6525">
                <a:tc>
                  <a:txBody>
                    <a:bodyPr/>
                    <a:lstStyle/>
                    <a:p>
                      <a:pPr algn="l" rtl="0" fontAlgn="b"/>
                      <a:r>
                        <a:rPr lang="sv-SE" sz="800" b="1" i="0" u="none" strike="noStrike" dirty="0">
                          <a:solidFill>
                            <a:srgbClr val="000000"/>
                          </a:solidFill>
                          <a:latin typeface="Arial"/>
                        </a:rPr>
                        <a:t>Operativa Kostnader Totalt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7" marR="9527"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777 400</a:t>
                      </a:r>
                    </a:p>
                  </a:txBody>
                  <a:tcPr marL="9527" marR="9527"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697 277</a:t>
                      </a: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696 296</a:t>
                      </a: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767 751</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6525">
                <a:tc>
                  <a:txBody>
                    <a:bodyPr/>
                    <a:lstStyle/>
                    <a:p>
                      <a:pPr algn="l" rtl="0" fontAlgn="b"/>
                      <a:r>
                        <a:rPr lang="sv-SE" sz="800" b="0" i="0" u="none" strike="noStrike" dirty="0">
                          <a:solidFill>
                            <a:srgbClr val="000000"/>
                          </a:solidFill>
                          <a:latin typeface="Arial"/>
                        </a:rPr>
                        <a:t>Intäkter Totalt</a:t>
                      </a:r>
                    </a:p>
                  </a:txBody>
                  <a:tcPr marL="9527" marR="9527"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1 152 567</a:t>
                      </a:r>
                    </a:p>
                  </a:txBody>
                  <a:tcPr marL="9527" marR="9527"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1 139 337</a:t>
                      </a: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1 158 129</a:t>
                      </a:r>
                    </a:p>
                  </a:txBody>
                  <a:tcPr marL="9527" marR="9527"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1 131 788</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bl>
          </a:graphicData>
        </a:graphic>
      </p:graphicFrame>
      <p:graphicFrame>
        <p:nvGraphicFramePr>
          <p:cNvPr id="15" name="Chart 14"/>
          <p:cNvGraphicFramePr>
            <a:graphicFrameLocks/>
          </p:cNvGraphicFramePr>
          <p:nvPr>
            <p:extLst>
              <p:ext uri="{D42A27DB-BD31-4B8C-83A1-F6EECF244321}">
                <p14:modId xmlns:p14="http://schemas.microsoft.com/office/powerpoint/2010/main" val="424807714"/>
              </p:ext>
            </p:extLst>
          </p:nvPr>
        </p:nvGraphicFramePr>
        <p:xfrm>
          <a:off x="0" y="993774"/>
          <a:ext cx="4819650" cy="302577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6" name="Chart 15"/>
          <p:cNvGraphicFramePr>
            <a:graphicFrameLocks/>
          </p:cNvGraphicFramePr>
          <p:nvPr>
            <p:extLst>
              <p:ext uri="{D42A27DB-BD31-4B8C-83A1-F6EECF244321}">
                <p14:modId xmlns:p14="http://schemas.microsoft.com/office/powerpoint/2010/main" val="1578132845"/>
              </p:ext>
            </p:extLst>
          </p:nvPr>
        </p:nvGraphicFramePr>
        <p:xfrm>
          <a:off x="5487988" y="2710339"/>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Chart 16"/>
          <p:cNvGraphicFramePr>
            <a:graphicFrameLocks/>
          </p:cNvGraphicFramePr>
          <p:nvPr>
            <p:extLst>
              <p:ext uri="{D42A27DB-BD31-4B8C-83A1-F6EECF244321}">
                <p14:modId xmlns:p14="http://schemas.microsoft.com/office/powerpoint/2010/main" val="1090797223"/>
              </p:ext>
            </p:extLst>
          </p:nvPr>
        </p:nvGraphicFramePr>
        <p:xfrm>
          <a:off x="5487988" y="993775"/>
          <a:ext cx="45720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99"/>
          <p:cNvSpPr txBox="1">
            <a:spLocks noChangeArrowheads="1"/>
          </p:cNvSpPr>
          <p:nvPr/>
        </p:nvSpPr>
        <p:spPr bwMode="auto">
          <a:xfrm>
            <a:off x="6400800" y="332740"/>
            <a:ext cx="3454400"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100" dirty="0" smtClean="0"/>
              <a:t>Effektivisering av växel och kontorsservice, dock har inte redovisade nyckeltal påverkats betydande på grund av pensionskostnader och löneökningar </a:t>
            </a:r>
            <a:endParaRPr lang="sv-SE" sz="1100" dirty="0"/>
          </a:p>
        </p:txBody>
      </p:sp>
      <p:sp>
        <p:nvSpPr>
          <p:cNvPr id="18" name="Oval 17"/>
          <p:cNvSpPr>
            <a:spLocks noChangeAspect="1"/>
          </p:cNvSpPr>
          <p:nvPr/>
        </p:nvSpPr>
        <p:spPr>
          <a:xfrm>
            <a:off x="5930900" y="393700"/>
            <a:ext cx="431800" cy="431800"/>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9" name="Down Arrow 18"/>
          <p:cNvSpPr/>
          <p:nvPr/>
        </p:nvSpPr>
        <p:spPr>
          <a:xfrm rot="16260000">
            <a:off x="6053932" y="489744"/>
            <a:ext cx="220662" cy="228600"/>
          </a:xfrm>
          <a:prstGeom prst="downArrow">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Tree>
    <p:extLst>
      <p:ext uri="{BB962C8B-B14F-4D97-AF65-F5344CB8AC3E}">
        <p14:creationId xmlns:p14="http://schemas.microsoft.com/office/powerpoint/2010/main" val="37592250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6477000" y="4625975"/>
            <a:ext cx="3492500" cy="2339102"/>
          </a:xfrm>
          <a:prstGeom prst="rect">
            <a:avLst/>
          </a:prstGeom>
          <a:noFill/>
          <a:ln>
            <a:solidFill>
              <a:schemeClr val="bg1">
                <a:lumMod val="65000"/>
              </a:schemeClr>
            </a:solidFill>
          </a:ln>
        </p:spPr>
        <p:txBody>
          <a:bodyPr>
            <a:spAutoFit/>
          </a:bodyPr>
          <a:lstStyle/>
          <a:p>
            <a:pPr>
              <a:defRPr/>
            </a:pPr>
            <a:r>
              <a:rPr lang="sv-SE" sz="1050" b="1" dirty="0"/>
              <a:t>Bolagets kommentarer</a:t>
            </a:r>
            <a:endParaRPr lang="sv-SE" sz="1000" b="1" dirty="0"/>
          </a:p>
          <a:p>
            <a:pPr eaLnBrk="0" hangingPunct="0">
              <a:buClr>
                <a:srgbClr val="003399"/>
              </a:buClr>
              <a:defRPr/>
            </a:pPr>
            <a:endParaRPr lang="sv-SE" sz="1050" dirty="0"/>
          </a:p>
          <a:p>
            <a:pPr marL="171450" indent="-171450" eaLnBrk="0" hangingPunct="0">
              <a:buClr>
                <a:srgbClr val="003399"/>
              </a:buClr>
              <a:buFont typeface="Arial" pitchFamily="34" charset="0"/>
              <a:buChar char="•"/>
              <a:defRPr/>
            </a:pPr>
            <a:r>
              <a:rPr lang="sv-SE" sz="1050" dirty="0"/>
              <a:t>Under året har bolaget avyttrat ett stuveribolag, detta har framför allt minskat intäkter och operativa kostnader, vilket gör att nyckeltalen påverkats negativt av denna förändring.</a:t>
            </a:r>
          </a:p>
          <a:p>
            <a:pPr marL="171450" indent="-171450" eaLnBrk="0" hangingPunct="0">
              <a:buClr>
                <a:srgbClr val="003399"/>
              </a:buClr>
              <a:buFont typeface="Arial" pitchFamily="34" charset="0"/>
              <a:buChar char="•"/>
              <a:defRPr/>
            </a:pPr>
            <a:endParaRPr lang="sv-SE" sz="1050" dirty="0"/>
          </a:p>
          <a:p>
            <a:pPr marL="171450" indent="-171450" eaLnBrk="0" hangingPunct="0">
              <a:buClr>
                <a:srgbClr val="003399"/>
              </a:buClr>
              <a:buFont typeface="Arial" pitchFamily="34" charset="0"/>
              <a:buChar char="•"/>
              <a:defRPr/>
            </a:pPr>
            <a:r>
              <a:rPr lang="sv-SE" sz="1050" dirty="0"/>
              <a:t>I slutet av 2009 blev vice VD tillförordnad VD varför VD- och stabskostnader har minskat under 2010.</a:t>
            </a:r>
          </a:p>
          <a:p>
            <a:pPr marL="171450" indent="-171450" eaLnBrk="0" hangingPunct="0">
              <a:buClr>
                <a:srgbClr val="003399"/>
              </a:buClr>
              <a:buFont typeface="Arial" pitchFamily="34" charset="0"/>
              <a:buChar char="•"/>
              <a:defRPr/>
            </a:pPr>
            <a:endParaRPr lang="sv-SE" sz="1050" dirty="0"/>
          </a:p>
          <a:p>
            <a:pPr marL="171450" indent="-171450" eaLnBrk="0" hangingPunct="0">
              <a:buClr>
                <a:srgbClr val="003399"/>
              </a:buClr>
              <a:buFont typeface="Arial" pitchFamily="34" charset="0"/>
              <a:buChar char="•"/>
              <a:defRPr/>
            </a:pPr>
            <a:r>
              <a:rPr lang="sv-SE" sz="1050" dirty="0"/>
              <a:t>Under 2009 togs en kundförlust som innebär att de relativa kostnaderna för 2010 blir lägre. </a:t>
            </a:r>
            <a:endParaRPr lang="sv-SE" sz="1000" dirty="0"/>
          </a:p>
          <a:p>
            <a:pPr eaLnBrk="0" hangingPunct="0">
              <a:buClr>
                <a:srgbClr val="003399"/>
              </a:buClr>
              <a:defRPr/>
            </a:pPr>
            <a:endParaRPr lang="sv-SE" sz="1000" dirty="0"/>
          </a:p>
          <a:p>
            <a:pPr eaLnBrk="0" hangingPunct="0">
              <a:buClr>
                <a:srgbClr val="003399"/>
              </a:buClr>
              <a:defRPr/>
            </a:pPr>
            <a:endParaRPr lang="sv-SE" sz="1000" dirty="0"/>
          </a:p>
        </p:txBody>
      </p:sp>
      <p:graphicFrame>
        <p:nvGraphicFramePr>
          <p:cNvPr id="26" name="Table 25"/>
          <p:cNvGraphicFramePr>
            <a:graphicFrameLocks noGrp="1"/>
          </p:cNvGraphicFramePr>
          <p:nvPr>
            <p:extLst>
              <p:ext uri="{D42A27DB-BD31-4B8C-83A1-F6EECF244321}">
                <p14:modId xmlns:p14="http://schemas.microsoft.com/office/powerpoint/2010/main" val="1459562929"/>
              </p:ext>
            </p:extLst>
          </p:nvPr>
        </p:nvGraphicFramePr>
        <p:xfrm>
          <a:off x="257175" y="4446588"/>
          <a:ext cx="5499099" cy="852486"/>
        </p:xfrm>
        <a:graphic>
          <a:graphicData uri="http://schemas.openxmlformats.org/drawingml/2006/table">
            <a:tbl>
              <a:tblPr/>
              <a:tblGrid>
                <a:gridCol w="1634311"/>
                <a:gridCol w="441984"/>
                <a:gridCol w="524213"/>
                <a:gridCol w="441984"/>
                <a:gridCol w="441984"/>
                <a:gridCol w="524213"/>
                <a:gridCol w="441984"/>
                <a:gridCol w="524213"/>
                <a:gridCol w="524213"/>
              </a:tblGrid>
              <a:tr h="161970">
                <a:tc>
                  <a:txBody>
                    <a:bodyPr/>
                    <a:lstStyle/>
                    <a:p>
                      <a:pPr algn="l" fontAlgn="b"/>
                      <a:r>
                        <a:rPr lang="sv-SE" sz="1000" b="0" i="0" u="none" strike="noStrike" dirty="0">
                          <a:solidFill>
                            <a:srgbClr val="000000"/>
                          </a:solidFill>
                          <a:latin typeface="Arial"/>
                        </a:rPr>
                        <a:t> </a:t>
                      </a:r>
                    </a:p>
                  </a:txBody>
                  <a:tcPr marL="9525" marR="9525" marT="9528" marB="0" anchor="b">
                    <a:lnL>
                      <a:noFill/>
                    </a:lnL>
                    <a:lnR>
                      <a:noFill/>
                    </a:lnR>
                    <a:lnT>
                      <a:noFill/>
                    </a:lnT>
                    <a:lnB>
                      <a:noFill/>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1 – andel av intäkter</a:t>
                      </a:r>
                      <a:endParaRPr lang="sv-SE" sz="800" b="0" i="0" u="none" strike="noStrike" dirty="0">
                        <a:solidFill>
                          <a:srgbClr val="000000"/>
                        </a:solidFill>
                        <a:latin typeface="Arial"/>
                      </a:endParaRPr>
                    </a:p>
                  </a:txBody>
                  <a:tcPr marL="9525" marR="9525" marT="9528" marB="0" anchor="b">
                    <a:lnL>
                      <a:noFill/>
                    </a:lnL>
                    <a:lnR w="6350" cap="flat" cmpd="sng" algn="ctr">
                      <a:no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28" marB="0" anchor="b">
                    <a:lnL w="6350" cap="flat" cmpd="sng" algn="ctr">
                      <a:no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2</a:t>
                      </a:r>
                      <a:r>
                        <a:rPr lang="sv-SE" sz="800" b="0" i="0" u="none" strike="noStrike" baseline="0" dirty="0" smtClean="0">
                          <a:solidFill>
                            <a:srgbClr val="000000"/>
                          </a:solidFill>
                          <a:latin typeface="Arial"/>
                        </a:rPr>
                        <a:t> – absoluta tal</a:t>
                      </a:r>
                      <a:endParaRPr lang="sv-SE" sz="800" b="0" i="0" u="none" strike="noStrike" dirty="0">
                        <a:solidFill>
                          <a:srgbClr val="000000"/>
                        </a:solidFill>
                        <a:latin typeface="Arial"/>
                      </a:endParaRPr>
                    </a:p>
                  </a:txBody>
                  <a:tcPr marL="9525" marR="9525" marT="952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2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61970">
                <a:tc>
                  <a:txBody>
                    <a:bodyPr/>
                    <a:lstStyle/>
                    <a:p>
                      <a:pPr algn="l" fontAlgn="b"/>
                      <a:r>
                        <a:rPr lang="sv-SE" sz="1000" b="0" i="0" u="none" strike="noStrike">
                          <a:solidFill>
                            <a:srgbClr val="000000"/>
                          </a:solidFill>
                          <a:latin typeface="Arial"/>
                        </a:rPr>
                        <a:t> </a:t>
                      </a:r>
                    </a:p>
                  </a:txBody>
                  <a:tcPr marL="9525" marR="9525" marT="9528"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2 007</a:t>
                      </a:r>
                    </a:p>
                  </a:txBody>
                  <a:tcPr marL="9525" marR="9525" marT="952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2 008</a:t>
                      </a:r>
                    </a:p>
                  </a:txBody>
                  <a:tcPr marL="9525" marR="9525" marT="952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2 009</a:t>
                      </a:r>
                    </a:p>
                  </a:txBody>
                  <a:tcPr marL="9525" marR="9525" marT="9528" marB="0" anchor="b">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28"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2 007</a:t>
                      </a:r>
                    </a:p>
                  </a:txBody>
                  <a:tcPr marL="9525" marR="9525" marT="9528"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2 008</a:t>
                      </a:r>
                    </a:p>
                  </a:txBody>
                  <a:tcPr marL="9525" marR="9525" marT="952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2 009</a:t>
                      </a:r>
                    </a:p>
                  </a:txBody>
                  <a:tcPr marL="9525" marR="9525" marT="952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2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7575">
                <a:tc>
                  <a:txBody>
                    <a:bodyPr/>
                    <a:lstStyle/>
                    <a:p>
                      <a:pPr algn="l" rtl="0" fontAlgn="b"/>
                      <a:r>
                        <a:rPr lang="sv-SE" sz="800" b="0" i="0" u="none" strike="noStrike">
                          <a:solidFill>
                            <a:srgbClr val="000000"/>
                          </a:solidFill>
                          <a:latin typeface="Arial"/>
                        </a:rPr>
                        <a:t>Administrativa Kostnader</a:t>
                      </a:r>
                    </a:p>
                  </a:txBody>
                  <a:tcPr marL="9525" marR="9525"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5" marR="85725"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94</a:t>
                      </a:r>
                    </a:p>
                  </a:txBody>
                  <a:tcPr marL="9525" marR="9525"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76</a:t>
                      </a:r>
                    </a:p>
                  </a:txBody>
                  <a:tcPr marL="9525" marR="9525" marT="9526"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72</a:t>
                      </a:r>
                      <a:endParaRPr lang="sv-SE" sz="800" b="0" i="0" u="none" strike="noStrike" dirty="0">
                        <a:solidFill>
                          <a:srgbClr val="000000"/>
                        </a:solidFill>
                        <a:effectLst/>
                        <a:latin typeface="Arial"/>
                      </a:endParaRPr>
                    </a:p>
                  </a:txBody>
                  <a:tcPr marL="9525" marR="9525" marT="9526"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5" marR="85725" marT="9528"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96</a:t>
                      </a:r>
                    </a:p>
                  </a:txBody>
                  <a:tcPr marL="9525" marR="85725"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80</a:t>
                      </a:r>
                    </a:p>
                  </a:txBody>
                  <a:tcPr marL="9525" marR="85725"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72</a:t>
                      </a:r>
                      <a:endParaRPr lang="sv-SE" sz="800" b="0" i="0" u="none" strike="noStrike" dirty="0">
                        <a:solidFill>
                          <a:srgbClr val="000000"/>
                        </a:solidFill>
                        <a:effectLst/>
                        <a:latin typeface="Arial"/>
                      </a:endParaRPr>
                    </a:p>
                  </a:txBody>
                  <a:tcPr marL="9525" marR="9525"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7575">
                <a:tc>
                  <a:txBody>
                    <a:bodyPr/>
                    <a:lstStyle/>
                    <a:p>
                      <a:pPr algn="l" rtl="0" fontAlgn="b"/>
                      <a:r>
                        <a:rPr lang="sv-SE" sz="800" b="0" i="0" u="none" strike="noStrike" dirty="0">
                          <a:solidFill>
                            <a:srgbClr val="000000"/>
                          </a:solidFill>
                          <a:latin typeface="Arial"/>
                        </a:rPr>
                        <a:t>Indirekta </a:t>
                      </a:r>
                      <a:r>
                        <a:rPr lang="sv-SE" sz="800" b="0" i="0" u="none" strike="noStrike" dirty="0" smtClean="0">
                          <a:solidFill>
                            <a:srgbClr val="000000"/>
                          </a:solidFill>
                          <a:latin typeface="Arial"/>
                        </a:rPr>
                        <a:t>Produktionskostnader </a:t>
                      </a:r>
                      <a:endParaRPr lang="sv-SE" sz="800" b="0" i="0" u="none" strike="noStrike" dirty="0">
                        <a:solidFill>
                          <a:srgbClr val="000000"/>
                        </a:solidFill>
                        <a:latin typeface="Arial"/>
                      </a:endParaRPr>
                    </a:p>
                  </a:txBody>
                  <a:tcPr marL="9526" marR="9526" marT="953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5" marR="85725"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97</a:t>
                      </a:r>
                    </a:p>
                  </a:txBody>
                  <a:tcPr marL="9525" marR="9525"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152</a:t>
                      </a:r>
                    </a:p>
                  </a:txBody>
                  <a:tcPr marL="9525" marR="9525" marT="9526"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136</a:t>
                      </a:r>
                      <a:endParaRPr lang="sv-SE" sz="800" b="0" i="0" u="none" strike="noStrike" dirty="0">
                        <a:solidFill>
                          <a:srgbClr val="000000"/>
                        </a:solidFill>
                        <a:effectLst/>
                        <a:latin typeface="Arial"/>
                      </a:endParaRPr>
                    </a:p>
                  </a:txBody>
                  <a:tcPr marL="9525" marR="9525" marT="9526"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5" marR="85725" marT="9528"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99</a:t>
                      </a:r>
                    </a:p>
                  </a:txBody>
                  <a:tcPr marL="9525" marR="85725"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159</a:t>
                      </a:r>
                    </a:p>
                  </a:txBody>
                  <a:tcPr marL="9525" marR="85725"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135</a:t>
                      </a:r>
                      <a:endParaRPr lang="sv-SE" sz="800" b="0" i="0" u="none" strike="noStrike" dirty="0">
                        <a:solidFill>
                          <a:srgbClr val="000000"/>
                        </a:solidFill>
                        <a:effectLst/>
                        <a:latin typeface="Arial"/>
                      </a:endParaRPr>
                    </a:p>
                  </a:txBody>
                  <a:tcPr marL="9525" marR="9525"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53396">
                <a:tc>
                  <a:txBody>
                    <a:bodyPr/>
                    <a:lstStyle/>
                    <a:p>
                      <a:pPr algn="l" rtl="0" fontAlgn="b"/>
                      <a:r>
                        <a:rPr lang="sv-SE" sz="800" b="1" i="0" u="none" strike="noStrike" dirty="0" smtClean="0">
                          <a:solidFill>
                            <a:srgbClr val="000000"/>
                          </a:solidFill>
                          <a:latin typeface="Arial"/>
                        </a:rPr>
                        <a:t>Administrativa- </a:t>
                      </a:r>
                      <a:r>
                        <a:rPr lang="sv-SE" sz="800" b="1" i="0" u="none" strike="noStrike" dirty="0">
                          <a:solidFill>
                            <a:srgbClr val="000000"/>
                          </a:solidFill>
                          <a:latin typeface="Arial"/>
                        </a:rPr>
                        <a:t>och Indirekta </a:t>
                      </a:r>
                      <a:r>
                        <a:rPr lang="sv-SE" sz="800" b="1" i="0" u="none" strike="noStrike" dirty="0" smtClean="0">
                          <a:solidFill>
                            <a:srgbClr val="000000"/>
                          </a:solidFill>
                          <a:latin typeface="Arial"/>
                        </a:rPr>
                        <a:t>Produktionskostnader </a:t>
                      </a:r>
                      <a:endParaRPr lang="sv-SE" sz="800" b="1" i="0" u="none" strike="noStrike" dirty="0">
                        <a:solidFill>
                          <a:srgbClr val="000000"/>
                        </a:solidFill>
                        <a:latin typeface="Arial"/>
                      </a:endParaRPr>
                    </a:p>
                  </a:txBody>
                  <a:tcPr marL="9526" marR="9526" marT="953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100</a:t>
                      </a:r>
                    </a:p>
                  </a:txBody>
                  <a:tcPr marL="9525" marR="85725"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a:solidFill>
                            <a:srgbClr val="000000"/>
                          </a:solidFill>
                          <a:effectLst/>
                          <a:latin typeface="Arial"/>
                        </a:rPr>
                        <a:t>95</a:t>
                      </a:r>
                    </a:p>
                  </a:txBody>
                  <a:tcPr marL="9525" marR="9525"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a:solidFill>
                            <a:srgbClr val="000000"/>
                          </a:solidFill>
                          <a:effectLst/>
                          <a:latin typeface="Arial"/>
                        </a:rPr>
                        <a:t>105</a:t>
                      </a:r>
                    </a:p>
                  </a:txBody>
                  <a:tcPr marL="9525" marR="9525" marT="9526"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97</a:t>
                      </a:r>
                    </a:p>
                  </a:txBody>
                  <a:tcPr marL="9525" marR="9525" marT="9526"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100</a:t>
                      </a:r>
                    </a:p>
                  </a:txBody>
                  <a:tcPr marL="9525" marR="85725" marT="9528"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97</a:t>
                      </a:r>
                    </a:p>
                  </a:txBody>
                  <a:tcPr marL="9525" marR="85725"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110</a:t>
                      </a:r>
                    </a:p>
                  </a:txBody>
                  <a:tcPr marL="9525" marR="85725"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96</a:t>
                      </a:r>
                    </a:p>
                  </a:txBody>
                  <a:tcPr marL="9525" marR="9525"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bl>
          </a:graphicData>
        </a:graphic>
      </p:graphicFrame>
      <p:sp>
        <p:nvSpPr>
          <p:cNvPr id="34867" name="Slide Number Placeholder 1"/>
          <p:cNvSpPr>
            <a:spLocks noGrp="1"/>
          </p:cNvSpPr>
          <p:nvPr>
            <p:ph type="sldNum" sz="quarter" idx="4294967295"/>
          </p:nvPr>
        </p:nvSpPr>
        <p:spPr bwMode="auto">
          <a:xfrm>
            <a:off x="457200" y="7429500"/>
            <a:ext cx="311150" cy="163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AD544467-01CC-4344-ABB9-E1280AE639DA}" type="slidenum">
              <a:rPr lang="en-US" sz="1000" smtClean="0">
                <a:solidFill>
                  <a:schemeClr val="tx2"/>
                </a:solidFill>
              </a:rPr>
              <a:pPr eaLnBrk="1" hangingPunct="1"/>
              <a:t>23</a:t>
            </a:fld>
            <a:endParaRPr lang="en-US" sz="1000" smtClean="0">
              <a:solidFill>
                <a:schemeClr val="tx2"/>
              </a:solidFill>
            </a:endParaRPr>
          </a:p>
        </p:txBody>
      </p:sp>
      <p:sp>
        <p:nvSpPr>
          <p:cNvPr id="34868" name="Footer Placeholder 2"/>
          <p:cNvSpPr>
            <a:spLocks noGrp="1"/>
          </p:cNvSpPr>
          <p:nvPr>
            <p:ph type="ftr" sz="quarter" idx="4294967295"/>
          </p:nvPr>
        </p:nvSpPr>
        <p:spPr bwMode="auto">
          <a:xfrm>
            <a:off x="849313" y="7429500"/>
            <a:ext cx="4749800" cy="3444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000" smtClean="0">
                <a:solidFill>
                  <a:schemeClr val="tx2"/>
                </a:solidFill>
              </a:rPr>
              <a:t>Stockholm Stadshus - Rapportering av den operativa effektiviteten</a:t>
            </a:r>
            <a:endParaRPr lang="en-US" sz="1000" smtClean="0">
              <a:solidFill>
                <a:schemeClr val="tx2"/>
              </a:solidFill>
            </a:endParaRPr>
          </a:p>
        </p:txBody>
      </p:sp>
      <p:sp>
        <p:nvSpPr>
          <p:cNvPr id="34869" name="Title 3"/>
          <p:cNvSpPr>
            <a:spLocks noGrp="1"/>
          </p:cNvSpPr>
          <p:nvPr>
            <p:ph type="title"/>
          </p:nvPr>
        </p:nvSpPr>
        <p:spPr>
          <a:xfrm>
            <a:off x="449263" y="396875"/>
            <a:ext cx="9317037" cy="714375"/>
          </a:xfrm>
          <a:ln>
            <a:solidFill>
              <a:schemeClr val="bg1"/>
            </a:solidFill>
            <a:miter lim="800000"/>
            <a:headEnd/>
            <a:tailEnd/>
          </a:ln>
        </p:spPr>
        <p:txBody>
          <a:bodyPr/>
          <a:lstStyle/>
          <a:p>
            <a:pPr eaLnBrk="1" hangingPunct="1"/>
            <a:r>
              <a:rPr lang="sv-SE" dirty="0" smtClean="0"/>
              <a:t>Stockholms Hamnar</a:t>
            </a:r>
          </a:p>
        </p:txBody>
      </p:sp>
      <p:graphicFrame>
        <p:nvGraphicFramePr>
          <p:cNvPr id="25" name="Table 24"/>
          <p:cNvGraphicFramePr>
            <a:graphicFrameLocks noGrp="1"/>
          </p:cNvGraphicFramePr>
          <p:nvPr>
            <p:extLst>
              <p:ext uri="{D42A27DB-BD31-4B8C-83A1-F6EECF244321}">
                <p14:modId xmlns:p14="http://schemas.microsoft.com/office/powerpoint/2010/main" val="655005835"/>
              </p:ext>
            </p:extLst>
          </p:nvPr>
        </p:nvGraphicFramePr>
        <p:xfrm>
          <a:off x="257175" y="5440363"/>
          <a:ext cx="5486399" cy="1598661"/>
        </p:xfrm>
        <a:graphic>
          <a:graphicData uri="http://schemas.openxmlformats.org/drawingml/2006/table">
            <a:tbl>
              <a:tblPr/>
              <a:tblGrid>
                <a:gridCol w="2635459"/>
                <a:gridCol w="712735"/>
                <a:gridCol w="712735"/>
                <a:gridCol w="712735"/>
                <a:gridCol w="712735"/>
              </a:tblGrid>
              <a:tr h="146625">
                <a:tc>
                  <a:txBody>
                    <a:bodyPr/>
                    <a:lstStyle/>
                    <a:p>
                      <a:pPr algn="l" fontAlgn="b"/>
                      <a:r>
                        <a:rPr lang="sv-SE" sz="900" b="0" i="0" u="none" strike="noStrike" dirty="0">
                          <a:solidFill>
                            <a:srgbClr val="000000"/>
                          </a:solidFill>
                          <a:latin typeface="Arial"/>
                        </a:rPr>
                        <a:t> </a:t>
                      </a:r>
                    </a:p>
                  </a:txBody>
                  <a:tcPr marL="9525" marR="9525" marT="9518"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2007</a:t>
                      </a:r>
                    </a:p>
                  </a:txBody>
                  <a:tcPr marL="9525" marR="9525" marT="9518"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2008</a:t>
                      </a:r>
                    </a:p>
                  </a:txBody>
                  <a:tcPr marL="9525" marR="9525" marT="9518" marB="0" anchor="b">
                    <a:lnL>
                      <a:noFill/>
                    </a:lnL>
                    <a:lnR>
                      <a:noFill/>
                    </a:lnR>
                    <a:lnT>
                      <a:noFill/>
                    </a:lnT>
                    <a:lnB>
                      <a:noFill/>
                    </a:lnB>
                    <a:solidFill>
                      <a:srgbClr val="FFFFFF"/>
                    </a:solidFill>
                  </a:tcPr>
                </a:tc>
                <a:tc>
                  <a:txBody>
                    <a:bodyPr/>
                    <a:lstStyle/>
                    <a:p>
                      <a:pPr algn="r" rtl="0" fontAlgn="b"/>
                      <a:r>
                        <a:rPr lang="sv-SE" sz="800" b="1" i="0" u="none" strike="noStrike" dirty="0">
                          <a:solidFill>
                            <a:srgbClr val="000000"/>
                          </a:solidFill>
                          <a:latin typeface="Arial"/>
                        </a:rPr>
                        <a:t>2009</a:t>
                      </a:r>
                    </a:p>
                  </a:txBody>
                  <a:tcPr marL="9525" marR="9525" marT="9518"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18" marB="0" anchor="b">
                    <a:lnL>
                      <a:noFill/>
                    </a:lnL>
                    <a:lnR>
                      <a:noFill/>
                    </a:lnR>
                    <a:lnT>
                      <a:noFill/>
                    </a:lnT>
                    <a:lnB>
                      <a:noFill/>
                    </a:lnB>
                    <a:solidFill>
                      <a:srgbClr val="FFFFFF"/>
                    </a:solidFill>
                  </a:tcPr>
                </a:tc>
              </a:tr>
              <a:tr h="137437">
                <a:tc>
                  <a:txBody>
                    <a:bodyPr/>
                    <a:lstStyle/>
                    <a:p>
                      <a:pPr algn="l" fontAlgn="b"/>
                      <a:r>
                        <a:rPr lang="sv-SE" sz="800" b="0" i="0" u="none" strike="noStrike">
                          <a:solidFill>
                            <a:srgbClr val="000000"/>
                          </a:solidFill>
                          <a:latin typeface="Arial"/>
                        </a:rPr>
                        <a:t> </a:t>
                      </a:r>
                    </a:p>
                  </a:txBody>
                  <a:tcPr marL="9525" marR="9525" marT="951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KSEK</a:t>
                      </a:r>
                    </a:p>
                  </a:txBody>
                  <a:tcPr marL="9525" marR="9525" marT="951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KSEK</a:t>
                      </a:r>
                    </a:p>
                  </a:txBody>
                  <a:tcPr marL="9525" marR="9525" marT="951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KSEK</a:t>
                      </a:r>
                    </a:p>
                  </a:txBody>
                  <a:tcPr marL="9525" marR="9525" marT="951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5" marR="9525" marT="951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37437">
                <a:tc>
                  <a:txBody>
                    <a:bodyPr/>
                    <a:lstStyle/>
                    <a:p>
                      <a:pPr algn="l" rtl="0" fontAlgn="b"/>
                      <a:r>
                        <a:rPr lang="sv-SE" sz="800" b="0" i="0" u="none" strike="noStrike" dirty="0">
                          <a:solidFill>
                            <a:srgbClr val="000000"/>
                          </a:solidFill>
                          <a:latin typeface="Arial"/>
                        </a:rPr>
                        <a:t>Administrativa Kostnader </a:t>
                      </a:r>
                      <a:r>
                        <a:rPr lang="sv-SE" sz="800" b="0" i="0" u="none" strike="noStrike" dirty="0" smtClean="0">
                          <a:solidFill>
                            <a:srgbClr val="000000"/>
                          </a:solidFill>
                          <a:latin typeface="Arial"/>
                        </a:rPr>
                        <a:t>totalt</a:t>
                      </a:r>
                      <a:endParaRPr lang="sv-SE" sz="800" b="0" i="0" u="none" strike="noStrike" dirty="0">
                        <a:solidFill>
                          <a:srgbClr val="000000"/>
                        </a:solidFill>
                        <a:latin typeface="Arial"/>
                      </a:endParaRPr>
                    </a:p>
                  </a:txBody>
                  <a:tcPr marL="9526" marR="9526" marT="951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55 151</a:t>
                      </a:r>
                    </a:p>
                  </a:txBody>
                  <a:tcPr marL="9525" marR="9525" marT="951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51 525</a:t>
                      </a:r>
                    </a:p>
                  </a:txBody>
                  <a:tcPr marL="9525" marR="9525" marT="9518"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39 536</a:t>
                      </a:r>
                    </a:p>
                  </a:txBody>
                  <a:tcPr marL="9525" marR="9525" marT="9518"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37 306</a:t>
                      </a:r>
                      <a:endParaRPr lang="sv-SE" sz="800" b="0" i="0" u="none" strike="noStrike" dirty="0">
                        <a:solidFill>
                          <a:srgbClr val="000000"/>
                        </a:solidFill>
                        <a:effectLst/>
                        <a:latin typeface="Arial"/>
                      </a:endParaRPr>
                    </a:p>
                  </a:txBody>
                  <a:tcPr marL="9525" marR="9525" marT="9521"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7437">
                <a:tc>
                  <a:txBody>
                    <a:bodyPr/>
                    <a:lstStyle/>
                    <a:p>
                      <a:pPr algn="l" rtl="0" fontAlgn="b"/>
                      <a:r>
                        <a:rPr lang="sv-SE" sz="800" b="1" i="0" u="none" strike="noStrike" dirty="0" err="1">
                          <a:solidFill>
                            <a:srgbClr val="000000"/>
                          </a:solidFill>
                          <a:latin typeface="Arial"/>
                        </a:rPr>
                        <a:t>Adm</a:t>
                      </a:r>
                      <a:r>
                        <a:rPr lang="sv-SE" sz="800" b="1" i="0" u="none" strike="noStrike" dirty="0">
                          <a:solidFill>
                            <a:srgbClr val="000000"/>
                          </a:solidFill>
                          <a:latin typeface="Arial"/>
                        </a:rPr>
                        <a:t> 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49 707</a:t>
                      </a:r>
                    </a:p>
                  </a:txBody>
                  <a:tcPr marL="9525" marR="9525" marT="951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47 778</a:t>
                      </a:r>
                    </a:p>
                  </a:txBody>
                  <a:tcPr marL="9525" marR="9525" marT="951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39 536</a:t>
                      </a:r>
                    </a:p>
                  </a:txBody>
                  <a:tcPr marL="9525" marR="9525" marT="951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35 590</a:t>
                      </a:r>
                      <a:endParaRPr lang="sv-SE" sz="800" b="1" i="0" u="none" strike="noStrike" dirty="0">
                        <a:solidFill>
                          <a:srgbClr val="000000"/>
                        </a:solidFill>
                        <a:effectLst/>
                        <a:latin typeface="Arial"/>
                      </a:endParaRPr>
                    </a:p>
                  </a:txBody>
                  <a:tcPr marL="9525" marR="9525"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7437">
                <a:tc>
                  <a:txBody>
                    <a:bodyPr/>
                    <a:lstStyle/>
                    <a:p>
                      <a:pPr algn="l" rtl="0" fontAlgn="b"/>
                      <a:r>
                        <a:rPr lang="sv-SE" sz="800" b="0" i="0" u="none" strike="noStrike" dirty="0">
                          <a:solidFill>
                            <a:srgbClr val="000000"/>
                          </a:solidFill>
                          <a:latin typeface="Arial"/>
                        </a:rPr>
                        <a:t>Indirekta </a:t>
                      </a:r>
                      <a:r>
                        <a:rPr lang="sv-SE" sz="800" b="0" i="0" u="none" strike="noStrike" dirty="0" smtClean="0">
                          <a:solidFill>
                            <a:srgbClr val="000000"/>
                          </a:solidFill>
                          <a:latin typeface="Arial"/>
                        </a:rPr>
                        <a:t>Produktionskostnader </a:t>
                      </a:r>
                      <a:r>
                        <a:rPr lang="sv-SE" sz="800" b="0" i="0" u="none" strike="noStrike" dirty="0">
                          <a:solidFill>
                            <a:srgbClr val="000000"/>
                          </a:solidFill>
                          <a:latin typeface="Arial"/>
                        </a:rPr>
                        <a:t>t</a:t>
                      </a:r>
                      <a:r>
                        <a:rPr lang="sv-SE" sz="800" b="0" i="0" u="none" strike="noStrike" dirty="0" smtClean="0">
                          <a:solidFill>
                            <a:srgbClr val="000000"/>
                          </a:solidFill>
                          <a:latin typeface="Arial"/>
                        </a:rPr>
                        <a:t>otalt</a:t>
                      </a:r>
                      <a:endParaRPr lang="sv-SE" sz="800" b="0" i="0" u="none" strike="noStrike" dirty="0">
                        <a:solidFill>
                          <a:srgbClr val="000000"/>
                        </a:solidFill>
                        <a:latin typeface="Arial"/>
                      </a:endParaRP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31 125</a:t>
                      </a:r>
                    </a:p>
                  </a:txBody>
                  <a:tcPr marL="9525" marR="9525" marT="951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46 754</a:t>
                      </a:r>
                    </a:p>
                  </a:txBody>
                  <a:tcPr marL="9525" marR="9525" marT="951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58 764</a:t>
                      </a:r>
                    </a:p>
                  </a:txBody>
                  <a:tcPr marL="9525" marR="9525" marT="951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42 391</a:t>
                      </a:r>
                      <a:endParaRPr lang="sv-SE" sz="800" b="0" i="0" u="none" strike="noStrike" dirty="0">
                        <a:solidFill>
                          <a:srgbClr val="000000"/>
                        </a:solidFill>
                        <a:effectLst/>
                        <a:latin typeface="Arial"/>
                      </a:endParaRPr>
                    </a:p>
                  </a:txBody>
                  <a:tcPr marL="9525" marR="9525"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7437">
                <a:tc>
                  <a:txBody>
                    <a:bodyPr/>
                    <a:lstStyle/>
                    <a:p>
                      <a:pPr algn="l" rtl="0" fontAlgn="b"/>
                      <a:r>
                        <a:rPr lang="sv-SE" sz="800" b="1" i="0" u="none" strike="noStrike" dirty="0">
                          <a:solidFill>
                            <a:srgbClr val="000000"/>
                          </a:solidFill>
                          <a:latin typeface="Arial"/>
                        </a:rPr>
                        <a:t>Indirekta </a:t>
                      </a:r>
                      <a:r>
                        <a:rPr lang="sv-SE" sz="800" b="1" i="0" u="none" strike="noStrike" dirty="0" smtClean="0">
                          <a:solidFill>
                            <a:srgbClr val="000000"/>
                          </a:solidFill>
                          <a:latin typeface="Arial"/>
                        </a:rPr>
                        <a:t>Produktionskostnader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31 125</a:t>
                      </a:r>
                    </a:p>
                  </a:txBody>
                  <a:tcPr marL="9525" marR="9525" marT="951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30 852</a:t>
                      </a:r>
                    </a:p>
                  </a:txBody>
                  <a:tcPr marL="9525" marR="9525" marT="951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49 564</a:t>
                      </a:r>
                    </a:p>
                  </a:txBody>
                  <a:tcPr marL="9525" marR="9525" marT="951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41 945</a:t>
                      </a:r>
                      <a:endParaRPr lang="sv-SE" sz="800" b="1" i="0" u="none" strike="noStrike" dirty="0">
                        <a:solidFill>
                          <a:srgbClr val="000000"/>
                        </a:solidFill>
                        <a:effectLst/>
                        <a:latin typeface="Arial"/>
                      </a:endParaRPr>
                    </a:p>
                  </a:txBody>
                  <a:tcPr marL="9525" marR="9525"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215050">
                <a:tc>
                  <a:txBody>
                    <a:bodyPr/>
                    <a:lstStyle/>
                    <a:p>
                      <a:pPr algn="l" rtl="0" fontAlgn="b"/>
                      <a:r>
                        <a:rPr lang="sv-SE" sz="800" b="0" i="0" u="none" strike="noStrike" dirty="0" smtClean="0">
                          <a:solidFill>
                            <a:srgbClr val="000000"/>
                          </a:solidFill>
                          <a:latin typeface="Arial"/>
                        </a:rPr>
                        <a:t>Administrativa- </a:t>
                      </a:r>
                      <a:r>
                        <a:rPr lang="sv-SE" sz="800" b="0" i="0" u="none" strike="noStrike" dirty="0">
                          <a:solidFill>
                            <a:srgbClr val="000000"/>
                          </a:solidFill>
                          <a:latin typeface="Arial"/>
                        </a:rPr>
                        <a:t>och </a:t>
                      </a:r>
                      <a:r>
                        <a:rPr lang="sv-SE" sz="800" b="0" i="0" u="none" strike="noStrike" dirty="0" smtClean="0">
                          <a:solidFill>
                            <a:srgbClr val="000000"/>
                          </a:solidFill>
                          <a:latin typeface="Arial"/>
                        </a:rPr>
                        <a:t>Indirekta Produktionskostnader </a:t>
                      </a:r>
                      <a:r>
                        <a:rPr lang="sv-SE" sz="800" b="0" i="0" u="none" strike="noStrike" dirty="0">
                          <a:solidFill>
                            <a:srgbClr val="000000"/>
                          </a:solidFill>
                          <a:latin typeface="Arial"/>
                        </a:rPr>
                        <a:t>Totalt</a:t>
                      </a: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86 276</a:t>
                      </a:r>
                    </a:p>
                  </a:txBody>
                  <a:tcPr marL="9525" marR="9525" marT="951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98 279</a:t>
                      </a:r>
                    </a:p>
                  </a:txBody>
                  <a:tcPr marL="9525" marR="9525" marT="951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98 300</a:t>
                      </a:r>
                    </a:p>
                  </a:txBody>
                  <a:tcPr marL="9525" marR="9525" marT="951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79 697</a:t>
                      </a:r>
                      <a:endParaRPr lang="sv-SE" sz="800" b="0" i="0" u="none" strike="noStrike" dirty="0">
                        <a:solidFill>
                          <a:srgbClr val="000000"/>
                        </a:solidFill>
                        <a:effectLst/>
                        <a:latin typeface="Arial"/>
                      </a:endParaRPr>
                    </a:p>
                  </a:txBody>
                  <a:tcPr marL="9525" marR="9525"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7437">
                <a:tc>
                  <a:txBody>
                    <a:bodyPr/>
                    <a:lstStyle/>
                    <a:p>
                      <a:pPr algn="l" rtl="0" fontAlgn="b"/>
                      <a:r>
                        <a:rPr lang="sv-SE" sz="800" b="1" i="0" u="none" strike="noStrike" dirty="0" err="1">
                          <a:solidFill>
                            <a:srgbClr val="000000"/>
                          </a:solidFill>
                          <a:latin typeface="Arial"/>
                        </a:rPr>
                        <a:t>Adm</a:t>
                      </a:r>
                      <a:r>
                        <a:rPr lang="sv-SE" sz="800" b="1" i="0" u="none" strike="noStrike" dirty="0">
                          <a:solidFill>
                            <a:srgbClr val="000000"/>
                          </a:solidFill>
                          <a:latin typeface="Arial"/>
                        </a:rPr>
                        <a:t> och </a:t>
                      </a:r>
                      <a:r>
                        <a:rPr lang="sv-SE" sz="800" b="1" i="0" u="none" strike="noStrike" dirty="0" err="1">
                          <a:solidFill>
                            <a:srgbClr val="000000"/>
                          </a:solidFill>
                          <a:latin typeface="Arial"/>
                        </a:rPr>
                        <a:t>Ind</a:t>
                      </a:r>
                      <a:r>
                        <a:rPr lang="sv-SE" sz="800" b="1" i="0" u="none" strike="noStrike" dirty="0">
                          <a:solidFill>
                            <a:srgbClr val="000000"/>
                          </a:solidFill>
                          <a:latin typeface="Arial"/>
                        </a:rPr>
                        <a:t> </a:t>
                      </a:r>
                      <a:r>
                        <a:rPr lang="sv-SE" sz="800" b="1" i="0" u="none" strike="noStrike" dirty="0" smtClean="0">
                          <a:solidFill>
                            <a:srgbClr val="000000"/>
                          </a:solidFill>
                          <a:latin typeface="Arial"/>
                        </a:rPr>
                        <a:t>Produktionskostnader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80 832</a:t>
                      </a:r>
                    </a:p>
                  </a:txBody>
                  <a:tcPr marL="9525" marR="9525" marT="951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78 630</a:t>
                      </a:r>
                    </a:p>
                  </a:txBody>
                  <a:tcPr marL="9525" marR="9525" marT="951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89 100</a:t>
                      </a:r>
                    </a:p>
                  </a:txBody>
                  <a:tcPr marL="9525" marR="9525" marT="951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77 535</a:t>
                      </a:r>
                      <a:endParaRPr lang="sv-SE" sz="800" b="1" i="0" u="none" strike="noStrike" dirty="0">
                        <a:solidFill>
                          <a:srgbClr val="000000"/>
                        </a:solidFill>
                        <a:effectLst/>
                        <a:latin typeface="Arial"/>
                      </a:endParaRPr>
                    </a:p>
                  </a:txBody>
                  <a:tcPr marL="9525" marR="9525"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7437">
                <a:tc>
                  <a:txBody>
                    <a:bodyPr/>
                    <a:lstStyle/>
                    <a:p>
                      <a:pPr algn="l" rtl="0" fontAlgn="b"/>
                      <a:r>
                        <a:rPr lang="sv-SE" sz="800" b="0" i="0" u="none" strike="noStrike">
                          <a:solidFill>
                            <a:srgbClr val="000000"/>
                          </a:solidFill>
                          <a:latin typeface="Arial"/>
                        </a:rPr>
                        <a:t>Operativa Kostnader Totalt</a:t>
                      </a: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490 722</a:t>
                      </a:r>
                    </a:p>
                  </a:txBody>
                  <a:tcPr marL="9525" marR="9525" marT="951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533 734</a:t>
                      </a:r>
                    </a:p>
                  </a:txBody>
                  <a:tcPr marL="9525" marR="9525" marT="951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542 671</a:t>
                      </a:r>
                    </a:p>
                  </a:txBody>
                  <a:tcPr marL="9525" marR="9525" marT="951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456 792</a:t>
                      </a:r>
                      <a:endParaRPr lang="sv-SE" sz="800" b="0" i="0" u="none" strike="noStrike" dirty="0">
                        <a:solidFill>
                          <a:srgbClr val="000000"/>
                        </a:solidFill>
                        <a:effectLst/>
                        <a:latin typeface="Arial"/>
                      </a:endParaRPr>
                    </a:p>
                  </a:txBody>
                  <a:tcPr marL="9525" marR="9525"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7437">
                <a:tc>
                  <a:txBody>
                    <a:bodyPr/>
                    <a:lstStyle/>
                    <a:p>
                      <a:pPr algn="l" rtl="0" fontAlgn="b"/>
                      <a:r>
                        <a:rPr lang="sv-SE" sz="800" b="1" i="0" u="none" strike="noStrike" dirty="0">
                          <a:solidFill>
                            <a:srgbClr val="000000"/>
                          </a:solidFill>
                          <a:latin typeface="Arial"/>
                        </a:rPr>
                        <a:t>Operativa Kostnader Totalt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485 278</a:t>
                      </a:r>
                    </a:p>
                  </a:txBody>
                  <a:tcPr marL="9525" marR="9525" marT="951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501 611</a:t>
                      </a:r>
                    </a:p>
                  </a:txBody>
                  <a:tcPr marL="9525" marR="9525" marT="951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488 271</a:t>
                      </a:r>
                    </a:p>
                  </a:txBody>
                  <a:tcPr marL="9525" marR="9525" marT="951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456 455</a:t>
                      </a:r>
                      <a:endParaRPr lang="sv-SE" sz="800" b="1" i="0" u="none" strike="noStrike" dirty="0">
                        <a:solidFill>
                          <a:srgbClr val="000000"/>
                        </a:solidFill>
                        <a:effectLst/>
                        <a:latin typeface="Arial"/>
                      </a:endParaRPr>
                    </a:p>
                  </a:txBody>
                  <a:tcPr marL="9525" marR="9525"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7437">
                <a:tc>
                  <a:txBody>
                    <a:bodyPr/>
                    <a:lstStyle/>
                    <a:p>
                      <a:pPr algn="l" rtl="0" fontAlgn="b"/>
                      <a:r>
                        <a:rPr lang="sv-SE" sz="800" b="0" i="0" u="none" strike="noStrike" dirty="0">
                          <a:solidFill>
                            <a:srgbClr val="000000"/>
                          </a:solidFill>
                          <a:latin typeface="Arial"/>
                        </a:rPr>
                        <a:t>Intäkter Totalt</a:t>
                      </a: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640 700</a:t>
                      </a:r>
                    </a:p>
                  </a:txBody>
                  <a:tcPr marL="9525" marR="9525" marT="951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657 400</a:t>
                      </a:r>
                    </a:p>
                  </a:txBody>
                  <a:tcPr marL="9525" marR="9525" marT="951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672 322</a:t>
                      </a:r>
                    </a:p>
                  </a:txBody>
                  <a:tcPr marL="9525" marR="9525" marT="9518"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633 410</a:t>
                      </a:r>
                      <a:endParaRPr lang="sv-SE" sz="800" b="0" i="0" u="none" strike="noStrike" dirty="0">
                        <a:solidFill>
                          <a:srgbClr val="000000"/>
                        </a:solidFill>
                        <a:effectLst/>
                        <a:latin typeface="Arial"/>
                      </a:endParaRPr>
                    </a:p>
                  </a:txBody>
                  <a:tcPr marL="9525" marR="9525"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bl>
          </a:graphicData>
        </a:graphic>
      </p:graphicFrame>
      <p:graphicFrame>
        <p:nvGraphicFramePr>
          <p:cNvPr id="16" name="Chart 15"/>
          <p:cNvGraphicFramePr>
            <a:graphicFrameLocks/>
          </p:cNvGraphicFramePr>
          <p:nvPr>
            <p:extLst>
              <p:ext uri="{D42A27DB-BD31-4B8C-83A1-F6EECF244321}">
                <p14:modId xmlns:p14="http://schemas.microsoft.com/office/powerpoint/2010/main" val="2254602187"/>
              </p:ext>
            </p:extLst>
          </p:nvPr>
        </p:nvGraphicFramePr>
        <p:xfrm>
          <a:off x="0" y="993776"/>
          <a:ext cx="4924425" cy="2997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8" name="Chart 17"/>
          <p:cNvGraphicFramePr>
            <a:graphicFrameLocks/>
          </p:cNvGraphicFramePr>
          <p:nvPr>
            <p:extLst>
              <p:ext uri="{D42A27DB-BD31-4B8C-83A1-F6EECF244321}">
                <p14:modId xmlns:p14="http://schemas.microsoft.com/office/powerpoint/2010/main" val="331919462"/>
              </p:ext>
            </p:extLst>
          </p:nvPr>
        </p:nvGraphicFramePr>
        <p:xfrm>
          <a:off x="5487988" y="2669064"/>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99"/>
          <p:cNvSpPr txBox="1">
            <a:spLocks noChangeArrowheads="1"/>
          </p:cNvSpPr>
          <p:nvPr/>
        </p:nvSpPr>
        <p:spPr bwMode="auto">
          <a:xfrm>
            <a:off x="6400800" y="381343"/>
            <a:ext cx="34544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100" dirty="0" smtClean="0"/>
              <a:t>Generell kostnadsminskning samtidigt som intäkter inte minskat i samma takt.</a:t>
            </a:r>
            <a:endParaRPr lang="sv-SE" sz="1100" dirty="0"/>
          </a:p>
        </p:txBody>
      </p:sp>
      <p:sp>
        <p:nvSpPr>
          <p:cNvPr id="19" name="Oval 18"/>
          <p:cNvSpPr>
            <a:spLocks noChangeAspect="1"/>
          </p:cNvSpPr>
          <p:nvPr/>
        </p:nvSpPr>
        <p:spPr>
          <a:xfrm>
            <a:off x="5930900" y="393700"/>
            <a:ext cx="431800" cy="431800"/>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20" name="Down Arrow 19"/>
          <p:cNvSpPr/>
          <p:nvPr/>
        </p:nvSpPr>
        <p:spPr>
          <a:xfrm rot="17580000">
            <a:off x="6053932" y="489744"/>
            <a:ext cx="220662" cy="228600"/>
          </a:xfrm>
          <a:prstGeom prst="downArrow">
            <a:avLst/>
          </a:prstGeom>
          <a:solidFill>
            <a:srgbClr val="3C8A2E"/>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graphicFrame>
        <p:nvGraphicFramePr>
          <p:cNvPr id="24" name="Chart 23"/>
          <p:cNvGraphicFramePr>
            <a:graphicFrameLocks/>
          </p:cNvGraphicFramePr>
          <p:nvPr>
            <p:extLst>
              <p:ext uri="{D42A27DB-BD31-4B8C-83A1-F6EECF244321}">
                <p14:modId xmlns:p14="http://schemas.microsoft.com/office/powerpoint/2010/main" val="3607259662"/>
              </p:ext>
            </p:extLst>
          </p:nvPr>
        </p:nvGraphicFramePr>
        <p:xfrm>
          <a:off x="5638801" y="750265"/>
          <a:ext cx="4330699" cy="242252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361353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6481763" y="4610100"/>
            <a:ext cx="3492500" cy="2323713"/>
          </a:xfrm>
          <a:prstGeom prst="rect">
            <a:avLst/>
          </a:prstGeom>
          <a:noFill/>
          <a:ln>
            <a:solidFill>
              <a:schemeClr val="bg1">
                <a:lumMod val="65000"/>
              </a:schemeClr>
            </a:solidFill>
          </a:ln>
        </p:spPr>
        <p:txBody>
          <a:bodyPr>
            <a:spAutoFit/>
          </a:bodyPr>
          <a:lstStyle/>
          <a:p>
            <a:pPr>
              <a:defRPr/>
            </a:pPr>
            <a:r>
              <a:rPr lang="sv-SE" sz="1050" b="1" dirty="0"/>
              <a:t>Bolagets kommentarer</a:t>
            </a:r>
            <a:endParaRPr lang="sv-SE" sz="1000" b="1" dirty="0"/>
          </a:p>
          <a:p>
            <a:pPr eaLnBrk="0" hangingPunct="0">
              <a:buClr>
                <a:srgbClr val="003399"/>
              </a:buClr>
              <a:defRPr/>
            </a:pPr>
            <a:endParaRPr lang="sv-SE" sz="1050" dirty="0"/>
          </a:p>
          <a:p>
            <a:pPr marL="171450" indent="-171450" eaLnBrk="0" hangingPunct="0">
              <a:buClr>
                <a:srgbClr val="003399"/>
              </a:buClr>
              <a:buFont typeface="Arial" pitchFamily="34" charset="0"/>
              <a:buChar char="•"/>
              <a:defRPr/>
            </a:pPr>
            <a:r>
              <a:rPr lang="sv-SE" sz="1050" dirty="0"/>
              <a:t>Bolaget har haft ökade reklamkostnader för 2010, främst relaterat till utställningen/mässan Love2010 i Stockholm.</a:t>
            </a:r>
          </a:p>
          <a:p>
            <a:pPr marL="171450" indent="-171450" eaLnBrk="0" hangingPunct="0">
              <a:buClr>
                <a:srgbClr val="003399"/>
              </a:buClr>
              <a:buFont typeface="Arial" pitchFamily="34" charset="0"/>
              <a:buChar char="•"/>
              <a:defRPr/>
            </a:pPr>
            <a:endParaRPr lang="sv-SE" sz="1050" dirty="0"/>
          </a:p>
          <a:p>
            <a:pPr marL="171450" indent="-171450" eaLnBrk="0" hangingPunct="0">
              <a:buClr>
                <a:srgbClr val="003399"/>
              </a:buClr>
              <a:buFont typeface="Arial" pitchFamily="34" charset="0"/>
              <a:buChar char="•"/>
              <a:defRPr/>
            </a:pPr>
            <a:r>
              <a:rPr lang="sv-SE" sz="1050" dirty="0"/>
              <a:t>Reparationer av lokaler har lett till ökade indirekta produktionskostnader.</a:t>
            </a:r>
          </a:p>
          <a:p>
            <a:pPr eaLnBrk="0" hangingPunct="0">
              <a:buClr>
                <a:srgbClr val="003399"/>
              </a:buClr>
              <a:defRPr/>
            </a:pPr>
            <a:endParaRPr lang="sv-SE" sz="1050" dirty="0"/>
          </a:p>
          <a:p>
            <a:pPr marL="171450" indent="-171450" eaLnBrk="0" hangingPunct="0">
              <a:buClr>
                <a:srgbClr val="003399"/>
              </a:buClr>
              <a:buFont typeface="Arial" pitchFamily="34" charset="0"/>
              <a:buChar char="•"/>
              <a:defRPr/>
            </a:pPr>
            <a:r>
              <a:rPr lang="sv-SE" sz="1050" dirty="0"/>
              <a:t>Ökade kostnader för rättsprocesser.</a:t>
            </a:r>
          </a:p>
          <a:p>
            <a:pPr eaLnBrk="0" hangingPunct="0">
              <a:buClr>
                <a:srgbClr val="003399"/>
              </a:buClr>
              <a:defRPr/>
            </a:pPr>
            <a:endParaRPr lang="sv-SE" sz="1000" dirty="0" smtClean="0"/>
          </a:p>
          <a:p>
            <a:pPr eaLnBrk="0" hangingPunct="0">
              <a:buClr>
                <a:srgbClr val="003399"/>
              </a:buClr>
              <a:defRPr/>
            </a:pPr>
            <a:endParaRPr lang="sv-SE" sz="1000" dirty="0"/>
          </a:p>
          <a:p>
            <a:pPr eaLnBrk="0" hangingPunct="0">
              <a:buClr>
                <a:srgbClr val="003399"/>
              </a:buClr>
              <a:defRPr/>
            </a:pPr>
            <a:endParaRPr lang="sv-SE" sz="1000" dirty="0"/>
          </a:p>
          <a:p>
            <a:pPr eaLnBrk="0" hangingPunct="0">
              <a:buClr>
                <a:srgbClr val="003399"/>
              </a:buClr>
              <a:buFont typeface="Wingdings" pitchFamily="2" charset="2"/>
              <a:buChar char="§"/>
              <a:defRPr/>
            </a:pPr>
            <a:endParaRPr lang="sv-SE" sz="1000" dirty="0"/>
          </a:p>
        </p:txBody>
      </p:sp>
      <p:graphicFrame>
        <p:nvGraphicFramePr>
          <p:cNvPr id="21" name="Table 20"/>
          <p:cNvGraphicFramePr>
            <a:graphicFrameLocks noGrp="1"/>
          </p:cNvGraphicFramePr>
          <p:nvPr>
            <p:extLst>
              <p:ext uri="{D42A27DB-BD31-4B8C-83A1-F6EECF244321}">
                <p14:modId xmlns:p14="http://schemas.microsoft.com/office/powerpoint/2010/main" val="2094353447"/>
              </p:ext>
            </p:extLst>
          </p:nvPr>
        </p:nvGraphicFramePr>
        <p:xfrm>
          <a:off x="209550" y="4444243"/>
          <a:ext cx="5511799" cy="852486"/>
        </p:xfrm>
        <a:graphic>
          <a:graphicData uri="http://schemas.openxmlformats.org/drawingml/2006/table">
            <a:tbl>
              <a:tblPr/>
              <a:tblGrid>
                <a:gridCol w="1638087"/>
                <a:gridCol w="443003"/>
                <a:gridCol w="525425"/>
                <a:gridCol w="443003"/>
                <a:gridCol w="443003"/>
                <a:gridCol w="525425"/>
                <a:gridCol w="443003"/>
                <a:gridCol w="525425"/>
                <a:gridCol w="525425"/>
              </a:tblGrid>
              <a:tr h="161970">
                <a:tc>
                  <a:txBody>
                    <a:bodyPr/>
                    <a:lstStyle/>
                    <a:p>
                      <a:pPr algn="l" fontAlgn="b"/>
                      <a:r>
                        <a:rPr lang="sv-SE" sz="1000" b="0" i="0" u="none" strike="noStrike" dirty="0">
                          <a:solidFill>
                            <a:srgbClr val="000000"/>
                          </a:solidFill>
                          <a:latin typeface="Arial"/>
                        </a:rPr>
                        <a:t> </a:t>
                      </a:r>
                    </a:p>
                  </a:txBody>
                  <a:tcPr marL="9526" marR="9526" marT="9528" marB="0" anchor="b">
                    <a:lnL>
                      <a:noFill/>
                    </a:lnL>
                    <a:lnR>
                      <a:noFill/>
                    </a:lnR>
                    <a:lnT>
                      <a:noFill/>
                    </a:lnT>
                    <a:lnB>
                      <a:noFill/>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1 – andel av intäkter</a:t>
                      </a:r>
                      <a:endParaRPr lang="sv-SE" sz="800" b="0" i="0" u="none" strike="noStrike" dirty="0">
                        <a:solidFill>
                          <a:srgbClr val="000000"/>
                        </a:solidFill>
                        <a:latin typeface="Arial"/>
                      </a:endParaRPr>
                    </a:p>
                  </a:txBody>
                  <a:tcPr marL="9526" marR="9526" marT="952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a:solidFill>
                          <a:srgbClr val="000000"/>
                        </a:solidFill>
                        <a:latin typeface="Arial"/>
                      </a:endParaRPr>
                    </a:p>
                  </a:txBody>
                  <a:tcPr marL="9526" marR="9526" marT="952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2</a:t>
                      </a:r>
                      <a:r>
                        <a:rPr lang="sv-SE" sz="800" b="0" i="0" u="none" strike="noStrike" baseline="0" dirty="0" smtClean="0">
                          <a:solidFill>
                            <a:srgbClr val="000000"/>
                          </a:solidFill>
                          <a:latin typeface="Arial"/>
                        </a:rPr>
                        <a:t> – absoluta tal</a:t>
                      </a:r>
                      <a:endParaRPr lang="sv-SE" sz="800" b="0" i="0" u="none" strike="noStrike" dirty="0">
                        <a:solidFill>
                          <a:srgbClr val="000000"/>
                        </a:solidFill>
                        <a:latin typeface="Arial"/>
                      </a:endParaRPr>
                    </a:p>
                  </a:txBody>
                  <a:tcPr marL="9526" marR="9526" marT="952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6" marR="9526" marT="9528"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61970">
                <a:tc>
                  <a:txBody>
                    <a:bodyPr/>
                    <a:lstStyle/>
                    <a:p>
                      <a:pPr algn="l" fontAlgn="b"/>
                      <a:r>
                        <a:rPr lang="sv-SE" sz="1000" b="0" i="0" u="none" strike="noStrike">
                          <a:solidFill>
                            <a:srgbClr val="000000"/>
                          </a:solidFill>
                          <a:latin typeface="Arial"/>
                        </a:rPr>
                        <a:t> </a:t>
                      </a:r>
                    </a:p>
                  </a:txBody>
                  <a:tcPr marL="9526" marR="9526" marT="9528"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2 007</a:t>
                      </a:r>
                    </a:p>
                  </a:txBody>
                  <a:tcPr marL="9526" marR="9526" marT="952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2 008</a:t>
                      </a:r>
                    </a:p>
                  </a:txBody>
                  <a:tcPr marL="9526" marR="9526" marT="952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2 009</a:t>
                      </a:r>
                    </a:p>
                  </a:txBody>
                  <a:tcPr marL="9526" marR="9526" marT="9528" marB="0" anchor="b">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28"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2 007</a:t>
                      </a:r>
                    </a:p>
                  </a:txBody>
                  <a:tcPr marL="9526" marR="9526" marT="9528"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2 008</a:t>
                      </a:r>
                    </a:p>
                  </a:txBody>
                  <a:tcPr marL="9526" marR="9526" marT="952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2 009</a:t>
                      </a:r>
                    </a:p>
                  </a:txBody>
                  <a:tcPr marL="9526" marR="9526" marT="952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2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7575">
                <a:tc>
                  <a:txBody>
                    <a:bodyPr/>
                    <a:lstStyle/>
                    <a:p>
                      <a:pPr algn="l" rtl="0" fontAlgn="b"/>
                      <a:r>
                        <a:rPr lang="sv-SE" sz="800" b="0" i="0" u="none" strike="noStrike">
                          <a:solidFill>
                            <a:srgbClr val="000000"/>
                          </a:solidFill>
                          <a:latin typeface="Arial"/>
                        </a:rPr>
                        <a:t>Administrativa Kostnader</a:t>
                      </a:r>
                    </a:p>
                  </a:txBody>
                  <a:tcPr marL="9526" marR="9526"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6" marR="85733"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94</a:t>
                      </a:r>
                    </a:p>
                  </a:txBody>
                  <a:tcPr marL="9525" marR="9525"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83</a:t>
                      </a:r>
                    </a:p>
                  </a:txBody>
                  <a:tcPr marL="9525" marR="9525" marT="9526"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80</a:t>
                      </a:r>
                      <a:endParaRPr lang="sv-SE" sz="800" b="0" i="0" u="none" strike="noStrike" dirty="0">
                        <a:solidFill>
                          <a:srgbClr val="000000"/>
                        </a:solidFill>
                        <a:effectLst/>
                        <a:latin typeface="Arial"/>
                      </a:endParaRPr>
                    </a:p>
                  </a:txBody>
                  <a:tcPr marL="9525" marR="9525" marT="9526"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6" marR="85733" marT="9528"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103</a:t>
                      </a:r>
                    </a:p>
                  </a:txBody>
                  <a:tcPr marL="9526" marR="85733"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98</a:t>
                      </a:r>
                    </a:p>
                  </a:txBody>
                  <a:tcPr marL="9526" marR="85733"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106</a:t>
                      </a:r>
                    </a:p>
                  </a:txBody>
                  <a:tcPr marL="9525" marR="9525"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7575">
                <a:tc>
                  <a:txBody>
                    <a:bodyPr/>
                    <a:lstStyle/>
                    <a:p>
                      <a:pPr algn="l" rtl="0" fontAlgn="b"/>
                      <a:r>
                        <a:rPr lang="sv-SE" sz="800" b="0" i="0" u="none" strike="noStrike" dirty="0">
                          <a:solidFill>
                            <a:srgbClr val="000000"/>
                          </a:solidFill>
                          <a:latin typeface="Arial"/>
                        </a:rPr>
                        <a:t>Indirekta </a:t>
                      </a:r>
                      <a:r>
                        <a:rPr lang="sv-SE" sz="800" b="0" i="0" u="none" strike="noStrike" dirty="0" smtClean="0">
                          <a:solidFill>
                            <a:srgbClr val="000000"/>
                          </a:solidFill>
                          <a:latin typeface="Arial"/>
                        </a:rPr>
                        <a:t>Produktionskostnader </a:t>
                      </a:r>
                      <a:endParaRPr lang="sv-SE" sz="800" b="0" i="0" u="none" strike="noStrike" dirty="0">
                        <a:solidFill>
                          <a:srgbClr val="000000"/>
                        </a:solidFill>
                        <a:latin typeface="Arial"/>
                      </a:endParaRPr>
                    </a:p>
                  </a:txBody>
                  <a:tcPr marL="9526" marR="9526" marT="953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6" marR="85733"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107</a:t>
                      </a:r>
                    </a:p>
                  </a:txBody>
                  <a:tcPr marL="9525" marR="9525"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90</a:t>
                      </a:r>
                    </a:p>
                  </a:txBody>
                  <a:tcPr marL="9525" marR="9525" marT="9526"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89</a:t>
                      </a:r>
                      <a:endParaRPr lang="sv-SE" sz="800" b="0" i="0" u="none" strike="noStrike" dirty="0">
                        <a:solidFill>
                          <a:srgbClr val="000000"/>
                        </a:solidFill>
                        <a:effectLst/>
                        <a:latin typeface="Arial"/>
                      </a:endParaRPr>
                    </a:p>
                  </a:txBody>
                  <a:tcPr marL="9525" marR="9525" marT="9526"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100</a:t>
                      </a:r>
                    </a:p>
                  </a:txBody>
                  <a:tcPr marL="9526" marR="85733" marT="9528"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118</a:t>
                      </a:r>
                    </a:p>
                  </a:txBody>
                  <a:tcPr marL="9526" marR="85733"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107</a:t>
                      </a:r>
                    </a:p>
                  </a:txBody>
                  <a:tcPr marL="9526" marR="85733"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118</a:t>
                      </a:r>
                    </a:p>
                  </a:txBody>
                  <a:tcPr marL="9525" marR="9525"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53396">
                <a:tc>
                  <a:txBody>
                    <a:bodyPr/>
                    <a:lstStyle/>
                    <a:p>
                      <a:pPr algn="l" rtl="0" fontAlgn="b"/>
                      <a:r>
                        <a:rPr lang="sv-SE" sz="800" b="1" i="0" u="none" strike="noStrike" dirty="0" smtClean="0">
                          <a:solidFill>
                            <a:srgbClr val="000000"/>
                          </a:solidFill>
                          <a:latin typeface="Arial"/>
                        </a:rPr>
                        <a:t>Administrativa- </a:t>
                      </a:r>
                      <a:r>
                        <a:rPr lang="sv-SE" sz="800" b="1" i="0" u="none" strike="noStrike" dirty="0">
                          <a:solidFill>
                            <a:srgbClr val="000000"/>
                          </a:solidFill>
                          <a:latin typeface="Arial"/>
                        </a:rPr>
                        <a:t>och Indirekta </a:t>
                      </a:r>
                      <a:r>
                        <a:rPr lang="sv-SE" sz="800" b="1" i="0" u="none" strike="noStrike" dirty="0" smtClean="0">
                          <a:solidFill>
                            <a:srgbClr val="000000"/>
                          </a:solidFill>
                          <a:latin typeface="Arial"/>
                        </a:rPr>
                        <a:t>Produktionskostnader </a:t>
                      </a:r>
                      <a:endParaRPr lang="sv-SE" sz="800" b="1" i="0" u="none" strike="noStrike" dirty="0">
                        <a:solidFill>
                          <a:srgbClr val="000000"/>
                        </a:solidFill>
                        <a:latin typeface="Arial"/>
                      </a:endParaRPr>
                    </a:p>
                  </a:txBody>
                  <a:tcPr marL="9526" marR="9526" marT="953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100</a:t>
                      </a:r>
                    </a:p>
                  </a:txBody>
                  <a:tcPr marL="9526" marR="85733"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95</a:t>
                      </a:r>
                    </a:p>
                  </a:txBody>
                  <a:tcPr marL="9525" marR="9525"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84</a:t>
                      </a:r>
                    </a:p>
                  </a:txBody>
                  <a:tcPr marL="9525" marR="9525" marT="9526"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81</a:t>
                      </a:r>
                      <a:endParaRPr lang="sv-SE" sz="800" b="1" i="0" u="none" strike="noStrike" dirty="0">
                        <a:solidFill>
                          <a:srgbClr val="000000"/>
                        </a:solidFill>
                        <a:effectLst/>
                        <a:latin typeface="Arial"/>
                      </a:endParaRPr>
                    </a:p>
                  </a:txBody>
                  <a:tcPr marL="9525" marR="9525" marT="9526"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6" marR="85733" marT="9528"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105</a:t>
                      </a:r>
                    </a:p>
                  </a:txBody>
                  <a:tcPr marL="9526" marR="85733"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99</a:t>
                      </a:r>
                    </a:p>
                  </a:txBody>
                  <a:tcPr marL="9526" marR="85733"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a:rPr>
                        <a:t>107</a:t>
                      </a:r>
                      <a:endParaRPr lang="sv-SE" sz="800" b="1" i="0" u="none" strike="noStrike" dirty="0">
                        <a:solidFill>
                          <a:srgbClr val="000000"/>
                        </a:solidFill>
                        <a:latin typeface="Arial"/>
                      </a:endParaRPr>
                    </a:p>
                  </a:txBody>
                  <a:tcPr marL="9526" marR="85733"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bl>
          </a:graphicData>
        </a:graphic>
      </p:graphicFrame>
      <p:sp>
        <p:nvSpPr>
          <p:cNvPr id="35891" name="Slide Number Placeholder 1"/>
          <p:cNvSpPr>
            <a:spLocks noGrp="1"/>
          </p:cNvSpPr>
          <p:nvPr>
            <p:ph type="sldNum" sz="quarter" idx="4294967295"/>
          </p:nvPr>
        </p:nvSpPr>
        <p:spPr bwMode="auto">
          <a:xfrm>
            <a:off x="457200" y="7429500"/>
            <a:ext cx="311150" cy="163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97BC8618-5D32-4CE2-B9A2-3AC5DBD6E4CD}" type="slidenum">
              <a:rPr lang="en-US" sz="1000" smtClean="0">
                <a:solidFill>
                  <a:schemeClr val="tx2"/>
                </a:solidFill>
              </a:rPr>
              <a:pPr eaLnBrk="1" hangingPunct="1"/>
              <a:t>24</a:t>
            </a:fld>
            <a:endParaRPr lang="en-US" sz="1000" smtClean="0">
              <a:solidFill>
                <a:schemeClr val="tx2"/>
              </a:solidFill>
            </a:endParaRPr>
          </a:p>
        </p:txBody>
      </p:sp>
      <p:sp>
        <p:nvSpPr>
          <p:cNvPr id="35892" name="Footer Placeholder 2"/>
          <p:cNvSpPr>
            <a:spLocks noGrp="1"/>
          </p:cNvSpPr>
          <p:nvPr>
            <p:ph type="ftr" sz="quarter" idx="4294967295"/>
          </p:nvPr>
        </p:nvSpPr>
        <p:spPr bwMode="auto">
          <a:xfrm>
            <a:off x="849313" y="7429500"/>
            <a:ext cx="4749800" cy="3444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000" smtClean="0">
                <a:solidFill>
                  <a:schemeClr val="tx2"/>
                </a:solidFill>
              </a:rPr>
              <a:t>Stockholm Stadshus - Rapportering av den operativa effektiviteten</a:t>
            </a:r>
            <a:endParaRPr lang="en-US" sz="1000" smtClean="0">
              <a:solidFill>
                <a:schemeClr val="tx2"/>
              </a:solidFill>
            </a:endParaRPr>
          </a:p>
        </p:txBody>
      </p:sp>
      <p:sp>
        <p:nvSpPr>
          <p:cNvPr id="35893" name="Title 3"/>
          <p:cNvSpPr>
            <a:spLocks noGrp="1"/>
          </p:cNvSpPr>
          <p:nvPr>
            <p:ph type="title"/>
          </p:nvPr>
        </p:nvSpPr>
        <p:spPr>
          <a:xfrm>
            <a:off x="449263" y="396875"/>
            <a:ext cx="9317037" cy="714375"/>
          </a:xfrm>
          <a:ln>
            <a:solidFill>
              <a:schemeClr val="bg1"/>
            </a:solidFill>
            <a:miter lim="800000"/>
            <a:headEnd/>
            <a:tailEnd/>
          </a:ln>
        </p:spPr>
        <p:txBody>
          <a:bodyPr/>
          <a:lstStyle/>
          <a:p>
            <a:pPr eaLnBrk="1" hangingPunct="1"/>
            <a:r>
              <a:rPr lang="sv-SE" dirty="0" err="1" smtClean="0"/>
              <a:t>Stokab</a:t>
            </a:r>
            <a:endParaRPr lang="sv-SE" dirty="0" smtClean="0"/>
          </a:p>
        </p:txBody>
      </p:sp>
      <p:graphicFrame>
        <p:nvGraphicFramePr>
          <p:cNvPr id="20" name="Table 19"/>
          <p:cNvGraphicFramePr>
            <a:graphicFrameLocks noGrp="1"/>
          </p:cNvGraphicFramePr>
          <p:nvPr>
            <p:extLst>
              <p:ext uri="{D42A27DB-BD31-4B8C-83A1-F6EECF244321}">
                <p14:modId xmlns:p14="http://schemas.microsoft.com/office/powerpoint/2010/main" val="1930296469"/>
              </p:ext>
            </p:extLst>
          </p:nvPr>
        </p:nvGraphicFramePr>
        <p:xfrm>
          <a:off x="209550" y="5363723"/>
          <a:ext cx="5492751" cy="1636765"/>
        </p:xfrm>
        <a:graphic>
          <a:graphicData uri="http://schemas.openxmlformats.org/drawingml/2006/table">
            <a:tbl>
              <a:tblPr/>
              <a:tblGrid>
                <a:gridCol w="2638515"/>
                <a:gridCol w="713559"/>
                <a:gridCol w="713559"/>
                <a:gridCol w="713559"/>
                <a:gridCol w="713559"/>
              </a:tblGrid>
              <a:tr h="146623">
                <a:tc>
                  <a:txBody>
                    <a:bodyPr/>
                    <a:lstStyle/>
                    <a:p>
                      <a:pPr algn="l" fontAlgn="b"/>
                      <a:r>
                        <a:rPr lang="sv-SE" sz="900" b="0" i="0" u="none" strike="noStrike" dirty="0">
                          <a:solidFill>
                            <a:srgbClr val="000000"/>
                          </a:solidFill>
                          <a:latin typeface="Arial"/>
                        </a:rPr>
                        <a:t> </a:t>
                      </a:r>
                    </a:p>
                  </a:txBody>
                  <a:tcPr marL="9526" marR="9526" marT="9517"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2007</a:t>
                      </a:r>
                    </a:p>
                  </a:txBody>
                  <a:tcPr marL="9526" marR="9526" marT="9517"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2008</a:t>
                      </a:r>
                    </a:p>
                  </a:txBody>
                  <a:tcPr marL="9526" marR="9526" marT="9517" marB="0" anchor="b">
                    <a:lnL>
                      <a:noFill/>
                    </a:lnL>
                    <a:lnR>
                      <a:noFill/>
                    </a:lnR>
                    <a:lnT>
                      <a:noFill/>
                    </a:lnT>
                    <a:lnB>
                      <a:noFill/>
                    </a:lnB>
                    <a:solidFill>
                      <a:srgbClr val="FFFFFF"/>
                    </a:solidFill>
                  </a:tcPr>
                </a:tc>
                <a:tc>
                  <a:txBody>
                    <a:bodyPr/>
                    <a:lstStyle/>
                    <a:p>
                      <a:pPr algn="r" rtl="0" fontAlgn="b"/>
                      <a:r>
                        <a:rPr lang="sv-SE" sz="800" b="1" i="0" u="none" strike="noStrike" dirty="0">
                          <a:solidFill>
                            <a:srgbClr val="000000"/>
                          </a:solidFill>
                          <a:latin typeface="Arial"/>
                        </a:rPr>
                        <a:t>2009</a:t>
                      </a:r>
                    </a:p>
                  </a:txBody>
                  <a:tcPr marL="9526" marR="9526" marT="9517"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17" marB="0" anchor="b">
                    <a:lnL>
                      <a:noFill/>
                    </a:lnL>
                    <a:lnR>
                      <a:noFill/>
                    </a:lnR>
                    <a:lnT>
                      <a:noFill/>
                    </a:lnT>
                    <a:lnB>
                      <a:noFill/>
                    </a:lnB>
                    <a:solidFill>
                      <a:srgbClr val="FFFFFF"/>
                    </a:solidFill>
                  </a:tcPr>
                </a:tc>
              </a:tr>
              <a:tr h="137427">
                <a:tc>
                  <a:txBody>
                    <a:bodyPr/>
                    <a:lstStyle/>
                    <a:p>
                      <a:pPr algn="l" fontAlgn="b"/>
                      <a:r>
                        <a:rPr lang="sv-SE" sz="800" b="0" i="0" u="none" strike="noStrike">
                          <a:solidFill>
                            <a:srgbClr val="000000"/>
                          </a:solidFill>
                          <a:latin typeface="Arial"/>
                        </a:rPr>
                        <a:t> </a:t>
                      </a:r>
                    </a:p>
                  </a:txBody>
                  <a:tcPr marL="9526" marR="9526" marT="951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KSEK</a:t>
                      </a:r>
                    </a:p>
                  </a:txBody>
                  <a:tcPr marL="9526" marR="9526" marT="951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KSEK</a:t>
                      </a:r>
                    </a:p>
                  </a:txBody>
                  <a:tcPr marL="9526" marR="9526" marT="951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KSEK</a:t>
                      </a:r>
                    </a:p>
                  </a:txBody>
                  <a:tcPr marL="9526" marR="9526" marT="951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6" marR="9526" marT="951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37427">
                <a:tc>
                  <a:txBody>
                    <a:bodyPr/>
                    <a:lstStyle/>
                    <a:p>
                      <a:pPr algn="l" rtl="0" fontAlgn="b"/>
                      <a:r>
                        <a:rPr lang="sv-SE" sz="800" b="0" i="0" u="none" strike="noStrike" dirty="0">
                          <a:solidFill>
                            <a:srgbClr val="000000"/>
                          </a:solidFill>
                          <a:latin typeface="Arial"/>
                        </a:rPr>
                        <a:t>Administrativa Kostnader </a:t>
                      </a:r>
                      <a:r>
                        <a:rPr lang="sv-SE" sz="800" b="0" i="0" u="none" strike="noStrike" dirty="0" smtClean="0">
                          <a:solidFill>
                            <a:srgbClr val="000000"/>
                          </a:solidFill>
                          <a:latin typeface="Arial"/>
                        </a:rPr>
                        <a:t>totalt</a:t>
                      </a:r>
                      <a:endParaRPr lang="sv-SE" sz="800" b="0" i="0" u="none" strike="noStrike" dirty="0">
                        <a:solidFill>
                          <a:srgbClr val="000000"/>
                        </a:solidFill>
                        <a:latin typeface="Arial"/>
                      </a:endParaRPr>
                    </a:p>
                  </a:txBody>
                  <a:tcPr marL="9526" marR="9526" marT="951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35 699</a:t>
                      </a:r>
                    </a:p>
                  </a:txBody>
                  <a:tcPr marL="9526" marR="9526" marT="95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33 893</a:t>
                      </a:r>
                    </a:p>
                  </a:txBody>
                  <a:tcPr marL="9526" marR="9526" marT="9517"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29 865</a:t>
                      </a:r>
                    </a:p>
                  </a:txBody>
                  <a:tcPr marL="9526" marR="9526" marT="9517"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33 470</a:t>
                      </a:r>
                      <a:endParaRPr lang="sv-SE" sz="800" b="0" i="0" u="none" strike="noStrike" dirty="0">
                        <a:solidFill>
                          <a:srgbClr val="000000"/>
                        </a:solidFill>
                        <a:effectLst/>
                        <a:latin typeface="Arial"/>
                      </a:endParaRPr>
                    </a:p>
                  </a:txBody>
                  <a:tcPr marL="9525" marR="9525" marT="9521"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7427">
                <a:tc>
                  <a:txBody>
                    <a:bodyPr/>
                    <a:lstStyle/>
                    <a:p>
                      <a:pPr algn="l" rtl="0" fontAlgn="b"/>
                      <a:r>
                        <a:rPr lang="sv-SE" sz="800" b="1" i="0" u="none" strike="noStrike" dirty="0" err="1">
                          <a:solidFill>
                            <a:srgbClr val="000000"/>
                          </a:solidFill>
                          <a:latin typeface="Arial"/>
                        </a:rPr>
                        <a:t>Adm</a:t>
                      </a:r>
                      <a:r>
                        <a:rPr lang="sv-SE" sz="800" b="1" i="0" u="none" strike="noStrike" dirty="0">
                          <a:solidFill>
                            <a:srgbClr val="000000"/>
                          </a:solidFill>
                          <a:latin typeface="Arial"/>
                        </a:rPr>
                        <a:t> 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30 569</a:t>
                      </a:r>
                    </a:p>
                  </a:txBody>
                  <a:tcPr marL="9526" marR="9526" marT="951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31 540</a:t>
                      </a:r>
                    </a:p>
                  </a:txBody>
                  <a:tcPr marL="9526" marR="9526" marT="951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29 865</a:t>
                      </a:r>
                    </a:p>
                  </a:txBody>
                  <a:tcPr marL="9526" marR="9526" marT="951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32 262</a:t>
                      </a:r>
                      <a:endParaRPr lang="sv-SE" sz="800" b="1" i="0" u="none" strike="noStrike" dirty="0">
                        <a:solidFill>
                          <a:srgbClr val="000000"/>
                        </a:solidFill>
                        <a:effectLst/>
                        <a:latin typeface="Arial"/>
                      </a:endParaRPr>
                    </a:p>
                  </a:txBody>
                  <a:tcPr marL="9525" marR="9525"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7427">
                <a:tc>
                  <a:txBody>
                    <a:bodyPr/>
                    <a:lstStyle/>
                    <a:p>
                      <a:pPr algn="l" rtl="0" fontAlgn="b"/>
                      <a:r>
                        <a:rPr lang="sv-SE" sz="800" b="0" i="0" u="none" strike="noStrike" dirty="0">
                          <a:solidFill>
                            <a:srgbClr val="000000"/>
                          </a:solidFill>
                          <a:latin typeface="Arial"/>
                        </a:rPr>
                        <a:t>Indirekta </a:t>
                      </a:r>
                      <a:r>
                        <a:rPr lang="sv-SE" sz="800" b="0" i="0" u="none" strike="noStrike" dirty="0" smtClean="0">
                          <a:solidFill>
                            <a:srgbClr val="000000"/>
                          </a:solidFill>
                          <a:latin typeface="Arial"/>
                        </a:rPr>
                        <a:t>Produktionskostnader </a:t>
                      </a:r>
                      <a:r>
                        <a:rPr lang="sv-SE" sz="800" b="0" i="0" u="none" strike="noStrike" dirty="0">
                          <a:solidFill>
                            <a:srgbClr val="000000"/>
                          </a:solidFill>
                          <a:latin typeface="Arial"/>
                        </a:rPr>
                        <a:t>t</a:t>
                      </a:r>
                      <a:r>
                        <a:rPr lang="sv-SE" sz="800" b="0" i="0" u="none" strike="noStrike" dirty="0" smtClean="0">
                          <a:solidFill>
                            <a:srgbClr val="000000"/>
                          </a:solidFill>
                          <a:latin typeface="Arial"/>
                        </a:rPr>
                        <a:t>otalt</a:t>
                      </a:r>
                      <a:endParaRPr lang="sv-SE" sz="800" b="0" i="0" u="none" strike="noStrike" dirty="0">
                        <a:solidFill>
                          <a:srgbClr val="000000"/>
                        </a:solidFill>
                        <a:latin typeface="Arial"/>
                      </a:endParaRP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10 105</a:t>
                      </a:r>
                    </a:p>
                  </a:txBody>
                  <a:tcPr marL="9526" marR="9526" marT="951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7 399</a:t>
                      </a:r>
                    </a:p>
                  </a:txBody>
                  <a:tcPr marL="9526" marR="9526" marT="951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9 224</a:t>
                      </a:r>
                    </a:p>
                  </a:txBody>
                  <a:tcPr marL="9526" marR="9526" marT="951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7 062</a:t>
                      </a:r>
                      <a:endParaRPr lang="sv-SE" sz="800" b="0" i="0" u="none" strike="noStrike" dirty="0">
                        <a:solidFill>
                          <a:srgbClr val="000000"/>
                        </a:solidFill>
                        <a:effectLst/>
                        <a:latin typeface="Arial"/>
                      </a:endParaRPr>
                    </a:p>
                  </a:txBody>
                  <a:tcPr marL="9525" marR="9525"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7427">
                <a:tc>
                  <a:txBody>
                    <a:bodyPr/>
                    <a:lstStyle/>
                    <a:p>
                      <a:pPr algn="l" rtl="0" fontAlgn="b"/>
                      <a:r>
                        <a:rPr lang="sv-SE" sz="800" b="1" i="0" u="none" strike="noStrike" dirty="0">
                          <a:solidFill>
                            <a:srgbClr val="000000"/>
                          </a:solidFill>
                          <a:latin typeface="Arial"/>
                        </a:rPr>
                        <a:t>Indirekta </a:t>
                      </a:r>
                      <a:r>
                        <a:rPr lang="sv-SE" sz="800" b="1" i="0" u="none" strike="noStrike" dirty="0" smtClean="0">
                          <a:solidFill>
                            <a:srgbClr val="000000"/>
                          </a:solidFill>
                          <a:latin typeface="Arial"/>
                        </a:rPr>
                        <a:t>Produktionskostnader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3 362</a:t>
                      </a:r>
                    </a:p>
                  </a:txBody>
                  <a:tcPr marL="9526" marR="9526" marT="951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3 963</a:t>
                      </a:r>
                    </a:p>
                  </a:txBody>
                  <a:tcPr marL="9526" marR="9526" marT="951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3 585</a:t>
                      </a:r>
                    </a:p>
                  </a:txBody>
                  <a:tcPr marL="9526" marR="9526" marT="951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3 974</a:t>
                      </a:r>
                      <a:endParaRPr lang="sv-SE" sz="800" b="1" i="0" u="none" strike="noStrike" dirty="0">
                        <a:solidFill>
                          <a:srgbClr val="000000"/>
                        </a:solidFill>
                        <a:effectLst/>
                        <a:latin typeface="Arial"/>
                      </a:endParaRPr>
                    </a:p>
                  </a:txBody>
                  <a:tcPr marL="9525" marR="9525"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253245">
                <a:tc>
                  <a:txBody>
                    <a:bodyPr/>
                    <a:lstStyle/>
                    <a:p>
                      <a:pPr algn="l" rtl="0" fontAlgn="b"/>
                      <a:r>
                        <a:rPr lang="sv-SE" sz="800" b="0" i="0" u="none" strike="noStrike" dirty="0" smtClean="0">
                          <a:solidFill>
                            <a:srgbClr val="000000"/>
                          </a:solidFill>
                          <a:latin typeface="Arial"/>
                        </a:rPr>
                        <a:t>Administrativa- </a:t>
                      </a:r>
                      <a:r>
                        <a:rPr lang="sv-SE" sz="800" b="0" i="0" u="none" strike="noStrike" dirty="0">
                          <a:solidFill>
                            <a:srgbClr val="000000"/>
                          </a:solidFill>
                          <a:latin typeface="Arial"/>
                        </a:rPr>
                        <a:t>och </a:t>
                      </a:r>
                      <a:r>
                        <a:rPr lang="sv-SE" sz="800" b="0" i="0" u="none" strike="noStrike" dirty="0" smtClean="0">
                          <a:solidFill>
                            <a:srgbClr val="000000"/>
                          </a:solidFill>
                          <a:latin typeface="Arial"/>
                        </a:rPr>
                        <a:t>Indirekta Produktionskostnader </a:t>
                      </a:r>
                      <a:r>
                        <a:rPr lang="sv-SE" sz="800" b="0" i="0" u="none" strike="noStrike" dirty="0">
                          <a:solidFill>
                            <a:srgbClr val="000000"/>
                          </a:solidFill>
                          <a:latin typeface="Arial"/>
                        </a:rPr>
                        <a:t>Totalt</a:t>
                      </a: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45 804</a:t>
                      </a:r>
                    </a:p>
                  </a:txBody>
                  <a:tcPr marL="9526" marR="9526" marT="951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41 292</a:t>
                      </a:r>
                    </a:p>
                  </a:txBody>
                  <a:tcPr marL="9526" marR="9526" marT="951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39 089</a:t>
                      </a:r>
                    </a:p>
                  </a:txBody>
                  <a:tcPr marL="9526" marR="9526" marT="951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40 532</a:t>
                      </a:r>
                      <a:endParaRPr lang="sv-SE" sz="800" b="0" i="0" u="none" strike="noStrike" dirty="0">
                        <a:solidFill>
                          <a:srgbClr val="000000"/>
                        </a:solidFill>
                        <a:effectLst/>
                        <a:latin typeface="Arial"/>
                      </a:endParaRPr>
                    </a:p>
                  </a:txBody>
                  <a:tcPr marL="9525" marR="9525"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7427">
                <a:tc>
                  <a:txBody>
                    <a:bodyPr/>
                    <a:lstStyle/>
                    <a:p>
                      <a:pPr algn="l" rtl="0" fontAlgn="b"/>
                      <a:r>
                        <a:rPr lang="sv-SE" sz="800" b="1" i="0" u="none" strike="noStrike" dirty="0" err="1">
                          <a:solidFill>
                            <a:srgbClr val="000000"/>
                          </a:solidFill>
                          <a:latin typeface="Arial"/>
                        </a:rPr>
                        <a:t>Adm</a:t>
                      </a:r>
                      <a:r>
                        <a:rPr lang="sv-SE" sz="800" b="1" i="0" u="none" strike="noStrike" dirty="0">
                          <a:solidFill>
                            <a:srgbClr val="000000"/>
                          </a:solidFill>
                          <a:latin typeface="Arial"/>
                        </a:rPr>
                        <a:t> och </a:t>
                      </a:r>
                      <a:r>
                        <a:rPr lang="sv-SE" sz="800" b="1" i="0" u="none" strike="noStrike" dirty="0" err="1">
                          <a:solidFill>
                            <a:srgbClr val="000000"/>
                          </a:solidFill>
                          <a:latin typeface="Arial"/>
                        </a:rPr>
                        <a:t>Ind</a:t>
                      </a:r>
                      <a:r>
                        <a:rPr lang="sv-SE" sz="800" b="1" i="0" u="none" strike="noStrike" dirty="0">
                          <a:solidFill>
                            <a:srgbClr val="000000"/>
                          </a:solidFill>
                          <a:latin typeface="Arial"/>
                        </a:rPr>
                        <a:t> </a:t>
                      </a:r>
                      <a:r>
                        <a:rPr lang="sv-SE" sz="800" b="1" i="0" u="none" strike="noStrike" dirty="0" smtClean="0">
                          <a:solidFill>
                            <a:srgbClr val="000000"/>
                          </a:solidFill>
                          <a:latin typeface="Arial"/>
                        </a:rPr>
                        <a:t>Produktionskostnader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33 931</a:t>
                      </a:r>
                    </a:p>
                  </a:txBody>
                  <a:tcPr marL="9526" marR="9526" marT="951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35 503</a:t>
                      </a:r>
                    </a:p>
                  </a:txBody>
                  <a:tcPr marL="9526" marR="9526" marT="951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33 450</a:t>
                      </a:r>
                    </a:p>
                  </a:txBody>
                  <a:tcPr marL="9526" marR="9526" marT="951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36 236</a:t>
                      </a:r>
                      <a:endParaRPr lang="sv-SE" sz="800" b="1" i="0" u="none" strike="noStrike" dirty="0">
                        <a:solidFill>
                          <a:srgbClr val="000000"/>
                        </a:solidFill>
                        <a:effectLst/>
                        <a:latin typeface="Arial"/>
                      </a:endParaRPr>
                    </a:p>
                  </a:txBody>
                  <a:tcPr marL="9525" marR="9525"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7427">
                <a:tc>
                  <a:txBody>
                    <a:bodyPr/>
                    <a:lstStyle/>
                    <a:p>
                      <a:pPr algn="l" rtl="0" fontAlgn="b"/>
                      <a:r>
                        <a:rPr lang="sv-SE" sz="800" b="0" i="0" u="none" strike="noStrike">
                          <a:solidFill>
                            <a:srgbClr val="000000"/>
                          </a:solidFill>
                          <a:latin typeface="Arial"/>
                        </a:rPr>
                        <a:t>Operativa Kostnader Totalt</a:t>
                      </a: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209 138</a:t>
                      </a:r>
                    </a:p>
                  </a:txBody>
                  <a:tcPr marL="9526" marR="9526" marT="951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201 589</a:t>
                      </a:r>
                    </a:p>
                  </a:txBody>
                  <a:tcPr marL="9526" marR="9526" marT="951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220 632</a:t>
                      </a:r>
                    </a:p>
                  </a:txBody>
                  <a:tcPr marL="9526" marR="9526" marT="951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241 669</a:t>
                      </a:r>
                      <a:endParaRPr lang="sv-SE" sz="800" b="0" i="0" u="none" strike="noStrike" dirty="0">
                        <a:solidFill>
                          <a:srgbClr val="000000"/>
                        </a:solidFill>
                        <a:effectLst/>
                        <a:latin typeface="Arial"/>
                      </a:endParaRPr>
                    </a:p>
                  </a:txBody>
                  <a:tcPr marL="9525" marR="9525"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7427">
                <a:tc>
                  <a:txBody>
                    <a:bodyPr/>
                    <a:lstStyle/>
                    <a:p>
                      <a:pPr algn="l" rtl="0" fontAlgn="b"/>
                      <a:r>
                        <a:rPr lang="sv-SE" sz="800" b="1" i="0" u="none" strike="noStrike" dirty="0">
                          <a:solidFill>
                            <a:srgbClr val="000000"/>
                          </a:solidFill>
                          <a:latin typeface="Arial"/>
                        </a:rPr>
                        <a:t>Operativa Kostnader Totalt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197 265</a:t>
                      </a:r>
                    </a:p>
                  </a:txBody>
                  <a:tcPr marL="9526" marR="9526" marT="951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195 800</a:t>
                      </a:r>
                    </a:p>
                  </a:txBody>
                  <a:tcPr marL="9526" marR="9526" marT="951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214 993</a:t>
                      </a:r>
                    </a:p>
                  </a:txBody>
                  <a:tcPr marL="9526" marR="9526" marT="951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mn-lt"/>
                        </a:rPr>
                        <a:t>237 373</a:t>
                      </a:r>
                      <a:endParaRPr lang="sv-SE" sz="800" b="1" i="0" u="none" strike="noStrike" dirty="0">
                        <a:solidFill>
                          <a:srgbClr val="000000"/>
                        </a:solidFill>
                        <a:effectLst/>
                        <a:latin typeface="Arial"/>
                      </a:endParaRPr>
                    </a:p>
                  </a:txBody>
                  <a:tcPr marL="9525" marR="9525"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7427">
                <a:tc>
                  <a:txBody>
                    <a:bodyPr/>
                    <a:lstStyle/>
                    <a:p>
                      <a:pPr algn="l" rtl="0" fontAlgn="b"/>
                      <a:r>
                        <a:rPr lang="sv-SE" sz="800" b="0" i="0" u="none" strike="noStrike" dirty="0">
                          <a:solidFill>
                            <a:srgbClr val="000000"/>
                          </a:solidFill>
                          <a:latin typeface="Arial"/>
                        </a:rPr>
                        <a:t>Intäkter Totalt</a:t>
                      </a: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478 030</a:t>
                      </a:r>
                    </a:p>
                  </a:txBody>
                  <a:tcPr marL="9526" marR="9526" marT="951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525 951</a:t>
                      </a:r>
                    </a:p>
                  </a:txBody>
                  <a:tcPr marL="9526" marR="9526" marT="951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564 253</a:t>
                      </a:r>
                    </a:p>
                  </a:txBody>
                  <a:tcPr marL="9526" marR="9526" marT="9517"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mn-lt"/>
                        </a:rPr>
                        <a:t>632 021</a:t>
                      </a:r>
                      <a:endParaRPr lang="sv-SE" sz="800" b="0" i="0" u="none" strike="noStrike" dirty="0">
                        <a:solidFill>
                          <a:srgbClr val="000000"/>
                        </a:solidFill>
                        <a:effectLst/>
                        <a:latin typeface="Arial"/>
                      </a:endParaRPr>
                    </a:p>
                  </a:txBody>
                  <a:tcPr marL="9525" marR="9525" marT="9521"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bl>
          </a:graphicData>
        </a:graphic>
      </p:graphicFrame>
      <p:sp>
        <p:nvSpPr>
          <p:cNvPr id="14" name="TextBox 99"/>
          <p:cNvSpPr txBox="1">
            <a:spLocks noChangeArrowheads="1"/>
          </p:cNvSpPr>
          <p:nvPr/>
        </p:nvSpPr>
        <p:spPr bwMode="auto">
          <a:xfrm>
            <a:off x="6400800" y="344272"/>
            <a:ext cx="3454400"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100" dirty="0" smtClean="0"/>
              <a:t>Kostnader har ökat, dock i takt med ökade intäkter, redovisade nyckeltal bedöms ej ha påverkats betydande från föregående år</a:t>
            </a:r>
            <a:endParaRPr lang="sv-SE" sz="1100" dirty="0"/>
          </a:p>
        </p:txBody>
      </p:sp>
      <p:sp>
        <p:nvSpPr>
          <p:cNvPr id="18" name="Oval 17"/>
          <p:cNvSpPr>
            <a:spLocks noChangeAspect="1"/>
          </p:cNvSpPr>
          <p:nvPr/>
        </p:nvSpPr>
        <p:spPr>
          <a:xfrm>
            <a:off x="5930900" y="393700"/>
            <a:ext cx="431800" cy="431800"/>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9" name="Down Arrow 18"/>
          <p:cNvSpPr/>
          <p:nvPr/>
        </p:nvSpPr>
        <p:spPr>
          <a:xfrm rot="16260000">
            <a:off x="6053932" y="489744"/>
            <a:ext cx="220662" cy="228600"/>
          </a:xfrm>
          <a:prstGeom prst="downArrow">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graphicFrame>
        <p:nvGraphicFramePr>
          <p:cNvPr id="23" name="Chart 22"/>
          <p:cNvGraphicFramePr>
            <a:graphicFrameLocks/>
          </p:cNvGraphicFramePr>
          <p:nvPr>
            <p:extLst>
              <p:ext uri="{D42A27DB-BD31-4B8C-83A1-F6EECF244321}">
                <p14:modId xmlns:p14="http://schemas.microsoft.com/office/powerpoint/2010/main" val="1970206321"/>
              </p:ext>
            </p:extLst>
          </p:nvPr>
        </p:nvGraphicFramePr>
        <p:xfrm>
          <a:off x="142875" y="944436"/>
          <a:ext cx="5029994" cy="301796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Chart 16"/>
          <p:cNvGraphicFramePr>
            <a:graphicFrameLocks/>
          </p:cNvGraphicFramePr>
          <p:nvPr>
            <p:extLst>
              <p:ext uri="{D42A27DB-BD31-4B8C-83A1-F6EECF244321}">
                <p14:modId xmlns:p14="http://schemas.microsoft.com/office/powerpoint/2010/main" val="1950603004"/>
              </p:ext>
            </p:extLst>
          </p:nvPr>
        </p:nvGraphicFramePr>
        <p:xfrm>
          <a:off x="5312569" y="2534444"/>
          <a:ext cx="4661694" cy="216138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5" name="Chart 24"/>
          <p:cNvGraphicFramePr>
            <a:graphicFrameLocks/>
          </p:cNvGraphicFramePr>
          <p:nvPr>
            <p:extLst>
              <p:ext uri="{D42A27DB-BD31-4B8C-83A1-F6EECF244321}">
                <p14:modId xmlns:p14="http://schemas.microsoft.com/office/powerpoint/2010/main" val="2911123661"/>
              </p:ext>
            </p:extLst>
          </p:nvPr>
        </p:nvGraphicFramePr>
        <p:xfrm>
          <a:off x="5603082" y="944436"/>
          <a:ext cx="4371181" cy="182734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1650394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6424613" y="4629150"/>
            <a:ext cx="3492500" cy="2623795"/>
          </a:xfrm>
          <a:prstGeom prst="rect">
            <a:avLst/>
          </a:prstGeom>
          <a:noFill/>
          <a:ln>
            <a:solidFill>
              <a:schemeClr val="bg1">
                <a:lumMod val="65000"/>
              </a:schemeClr>
            </a:solidFill>
          </a:ln>
        </p:spPr>
        <p:txBody>
          <a:bodyPr>
            <a:spAutoFit/>
          </a:bodyPr>
          <a:lstStyle/>
          <a:p>
            <a:pPr>
              <a:defRPr/>
            </a:pPr>
            <a:r>
              <a:rPr lang="sv-SE" sz="1050" b="1" dirty="0"/>
              <a:t>Bolagets kommentarer</a:t>
            </a:r>
            <a:endParaRPr lang="sv-SE" sz="1000" b="1" dirty="0"/>
          </a:p>
          <a:p>
            <a:pPr eaLnBrk="0" hangingPunct="0">
              <a:buClr>
                <a:srgbClr val="003399"/>
              </a:buClr>
              <a:defRPr/>
            </a:pPr>
            <a:endParaRPr lang="sv-SE" sz="1050" dirty="0"/>
          </a:p>
          <a:p>
            <a:pPr marL="171450" indent="-171450" eaLnBrk="0" hangingPunct="0">
              <a:buClr>
                <a:srgbClr val="003399"/>
              </a:buClr>
              <a:buFont typeface="Arial" pitchFamily="34" charset="0"/>
              <a:buChar char="•"/>
              <a:defRPr/>
            </a:pPr>
            <a:r>
              <a:rPr lang="sv-SE" sz="1050" dirty="0"/>
              <a:t>Bolaget har arbetat med att minska både administrativa och indirekta produktionskostnader från föregående år.</a:t>
            </a:r>
          </a:p>
          <a:p>
            <a:pPr marL="171450" indent="-171450" eaLnBrk="0" hangingPunct="0">
              <a:buClr>
                <a:srgbClr val="003399"/>
              </a:buClr>
              <a:buFont typeface="Arial" pitchFamily="34" charset="0"/>
              <a:buChar char="•"/>
              <a:defRPr/>
            </a:pPr>
            <a:endParaRPr lang="sv-SE" sz="1050" dirty="0"/>
          </a:p>
          <a:p>
            <a:pPr marL="171450" indent="-171450" eaLnBrk="0" hangingPunct="0">
              <a:buClr>
                <a:srgbClr val="003399"/>
              </a:buClr>
              <a:buFont typeface="Arial" pitchFamily="34" charset="0"/>
              <a:buChar char="•"/>
              <a:defRPr/>
            </a:pPr>
            <a:r>
              <a:rPr lang="sv-SE" sz="1050" dirty="0"/>
              <a:t>Pensionskostnader för Vd:n gör dock att den övergripande kostnadsbilden inte har förändrats nämnvärt sedan förra året. </a:t>
            </a:r>
          </a:p>
          <a:p>
            <a:pPr eaLnBrk="0" hangingPunct="0">
              <a:buClr>
                <a:srgbClr val="003399"/>
              </a:buClr>
              <a:defRPr/>
            </a:pPr>
            <a:endParaRPr lang="sv-SE" sz="1000" dirty="0"/>
          </a:p>
          <a:p>
            <a:pPr eaLnBrk="0" hangingPunct="0">
              <a:buClr>
                <a:srgbClr val="003399"/>
              </a:buClr>
              <a:defRPr/>
            </a:pPr>
            <a:endParaRPr lang="sv-SE" sz="1000" dirty="0"/>
          </a:p>
          <a:p>
            <a:pPr eaLnBrk="0" hangingPunct="0">
              <a:buClr>
                <a:srgbClr val="003399"/>
              </a:buClr>
              <a:defRPr/>
            </a:pPr>
            <a:endParaRPr lang="sv-SE" sz="1000" dirty="0"/>
          </a:p>
          <a:p>
            <a:pPr eaLnBrk="0" hangingPunct="0">
              <a:buClr>
                <a:srgbClr val="003399"/>
              </a:buClr>
              <a:defRPr/>
            </a:pPr>
            <a:endParaRPr lang="sv-SE" sz="1000" dirty="0"/>
          </a:p>
          <a:p>
            <a:pPr eaLnBrk="0" hangingPunct="0">
              <a:buClr>
                <a:srgbClr val="003399"/>
              </a:buClr>
              <a:defRPr/>
            </a:pPr>
            <a:endParaRPr lang="sv-SE" sz="1000" dirty="0"/>
          </a:p>
          <a:p>
            <a:pPr eaLnBrk="0" hangingPunct="0">
              <a:buClr>
                <a:srgbClr val="003399"/>
              </a:buClr>
              <a:defRPr/>
            </a:pPr>
            <a:endParaRPr lang="sv-SE" sz="1000" dirty="0"/>
          </a:p>
          <a:p>
            <a:pPr eaLnBrk="0" hangingPunct="0">
              <a:buClr>
                <a:srgbClr val="003399"/>
              </a:buClr>
              <a:buFont typeface="Wingdings" pitchFamily="2" charset="2"/>
              <a:buChar char="§"/>
              <a:defRPr/>
            </a:pPr>
            <a:endParaRPr lang="sv-SE" sz="1000" dirty="0"/>
          </a:p>
        </p:txBody>
      </p:sp>
      <p:graphicFrame>
        <p:nvGraphicFramePr>
          <p:cNvPr id="24" name="Table 23"/>
          <p:cNvGraphicFramePr>
            <a:graphicFrameLocks noGrp="1"/>
          </p:cNvGraphicFramePr>
          <p:nvPr>
            <p:extLst>
              <p:ext uri="{D42A27DB-BD31-4B8C-83A1-F6EECF244321}">
                <p14:modId xmlns:p14="http://schemas.microsoft.com/office/powerpoint/2010/main" val="3183006010"/>
              </p:ext>
            </p:extLst>
          </p:nvPr>
        </p:nvGraphicFramePr>
        <p:xfrm>
          <a:off x="314325" y="4471648"/>
          <a:ext cx="5410201" cy="850900"/>
        </p:xfrm>
        <a:graphic>
          <a:graphicData uri="http://schemas.openxmlformats.org/drawingml/2006/table">
            <a:tbl>
              <a:tblPr/>
              <a:tblGrid>
                <a:gridCol w="1607889"/>
                <a:gridCol w="434839"/>
                <a:gridCol w="515739"/>
                <a:gridCol w="434839"/>
                <a:gridCol w="434839"/>
                <a:gridCol w="515739"/>
                <a:gridCol w="434839"/>
                <a:gridCol w="515739"/>
                <a:gridCol w="515739"/>
              </a:tblGrid>
              <a:tr h="162044">
                <a:tc>
                  <a:txBody>
                    <a:bodyPr/>
                    <a:lstStyle/>
                    <a:p>
                      <a:pPr algn="l" fontAlgn="b"/>
                      <a:r>
                        <a:rPr lang="sv-SE" sz="1000" b="0" i="0" u="none" strike="noStrike" dirty="0">
                          <a:solidFill>
                            <a:srgbClr val="000000"/>
                          </a:solidFill>
                          <a:latin typeface="Arial"/>
                        </a:rPr>
                        <a:t> </a:t>
                      </a:r>
                    </a:p>
                  </a:txBody>
                  <a:tcPr marL="9526" marR="9526" marT="9532" marB="0" anchor="b">
                    <a:lnL>
                      <a:noFill/>
                    </a:lnL>
                    <a:lnR>
                      <a:noFill/>
                    </a:lnR>
                    <a:lnT>
                      <a:noFill/>
                    </a:lnT>
                    <a:lnB>
                      <a:noFill/>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1 – andel</a:t>
                      </a:r>
                      <a:r>
                        <a:rPr lang="sv-SE" sz="800" b="0" i="0" u="none" strike="noStrike" baseline="0" dirty="0" smtClean="0">
                          <a:solidFill>
                            <a:srgbClr val="000000"/>
                          </a:solidFill>
                          <a:latin typeface="Arial"/>
                        </a:rPr>
                        <a:t> av intäkter</a:t>
                      </a:r>
                      <a:endParaRPr lang="sv-SE" sz="800" b="0" i="0" u="none" strike="noStrike" dirty="0">
                        <a:solidFill>
                          <a:srgbClr val="000000"/>
                        </a:solidFill>
                        <a:latin typeface="Arial"/>
                      </a:endParaRPr>
                    </a:p>
                  </a:txBody>
                  <a:tcPr marL="9526" marR="9526" marT="9540" marB="0" anchor="b">
                    <a:lnL>
                      <a:noFill/>
                    </a:lnL>
                    <a:lnR w="6350" cap="flat" cmpd="sng" algn="ctr">
                      <a:no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6" marR="9526" marT="9540" marB="0" anchor="b">
                    <a:lnL w="6350" cap="flat" cmpd="sng" algn="ctr">
                      <a:no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2 – absoluta tal</a:t>
                      </a:r>
                      <a:endParaRPr lang="sv-SE" sz="800" b="0" i="0" u="none" strike="noStrike" dirty="0">
                        <a:solidFill>
                          <a:srgbClr val="000000"/>
                        </a:solidFill>
                        <a:latin typeface="Arial"/>
                      </a:endParaRPr>
                    </a:p>
                  </a:txBody>
                  <a:tcPr marL="9526" marR="9526"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6" marR="9526"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62044">
                <a:tc>
                  <a:txBody>
                    <a:bodyPr/>
                    <a:lstStyle/>
                    <a:p>
                      <a:pPr algn="l" fontAlgn="b"/>
                      <a:r>
                        <a:rPr lang="sv-SE" sz="1000" b="0" i="0" u="none" strike="noStrike">
                          <a:solidFill>
                            <a:srgbClr val="000000"/>
                          </a:solidFill>
                          <a:latin typeface="Arial"/>
                        </a:rPr>
                        <a:t> </a:t>
                      </a:r>
                    </a:p>
                  </a:txBody>
                  <a:tcPr marL="9526" marR="9526" marT="9532"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2 007</a:t>
                      </a:r>
                    </a:p>
                  </a:txBody>
                  <a:tcPr marL="9526" marR="9526" marT="953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2 008</a:t>
                      </a:r>
                    </a:p>
                  </a:txBody>
                  <a:tcPr marL="9526" marR="9526" marT="953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2 009</a:t>
                      </a:r>
                    </a:p>
                  </a:txBody>
                  <a:tcPr marL="9526" marR="9526" marT="9532" marB="0" anchor="b">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32"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2 007</a:t>
                      </a:r>
                    </a:p>
                  </a:txBody>
                  <a:tcPr marL="9526" marR="9526" marT="953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2 008</a:t>
                      </a:r>
                    </a:p>
                  </a:txBody>
                  <a:tcPr marL="9526" marR="9526" marT="953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2 009</a:t>
                      </a:r>
                    </a:p>
                  </a:txBody>
                  <a:tcPr marL="9526" marR="9526" marT="953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3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6626">
                <a:tc>
                  <a:txBody>
                    <a:bodyPr/>
                    <a:lstStyle/>
                    <a:p>
                      <a:pPr algn="l" rtl="0" fontAlgn="b"/>
                      <a:r>
                        <a:rPr lang="sv-SE" sz="800" b="0" i="0" u="none" strike="noStrike">
                          <a:solidFill>
                            <a:srgbClr val="000000"/>
                          </a:solidFill>
                          <a:latin typeface="Arial"/>
                        </a:rPr>
                        <a:t>Administrativa Kostnader</a:t>
                      </a:r>
                    </a:p>
                  </a:txBody>
                  <a:tcPr marL="9526" marR="9526"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85</a:t>
                      </a: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84</a:t>
                      </a:r>
                    </a:p>
                  </a:txBody>
                  <a:tcPr marL="9525" marR="9525" marT="9532"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88</a:t>
                      </a:r>
                    </a:p>
                  </a:txBody>
                  <a:tcPr marL="9525" marR="9525" marT="9532"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6" marR="85733" marT="953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93</a:t>
                      </a: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96</a:t>
                      </a: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102</a:t>
                      </a: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6626">
                <a:tc>
                  <a:txBody>
                    <a:bodyPr/>
                    <a:lstStyle/>
                    <a:p>
                      <a:pPr algn="l" rtl="0" fontAlgn="b"/>
                      <a:r>
                        <a:rPr lang="sv-SE" sz="800" b="0" i="0" u="none" strike="noStrike" dirty="0">
                          <a:solidFill>
                            <a:srgbClr val="000000"/>
                          </a:solidFill>
                          <a:latin typeface="Arial"/>
                        </a:rPr>
                        <a:t>Indirekta </a:t>
                      </a:r>
                      <a:r>
                        <a:rPr lang="sv-SE" sz="800" b="0" i="0" u="none" strike="noStrike" dirty="0" smtClean="0">
                          <a:solidFill>
                            <a:srgbClr val="000000"/>
                          </a:solidFill>
                          <a:latin typeface="Arial"/>
                        </a:rPr>
                        <a:t>Produktionskostnader </a:t>
                      </a:r>
                      <a:endParaRPr lang="sv-SE" sz="800" b="0" i="0" u="none" strike="noStrike" dirty="0">
                        <a:solidFill>
                          <a:srgbClr val="000000"/>
                        </a:solidFill>
                        <a:latin typeface="Arial"/>
                      </a:endParaRPr>
                    </a:p>
                  </a:txBody>
                  <a:tcPr marL="9526" marR="9526"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92</a:t>
                      </a: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94</a:t>
                      </a:r>
                    </a:p>
                  </a:txBody>
                  <a:tcPr marL="9525" marR="9525" marT="9532"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86</a:t>
                      </a:r>
                    </a:p>
                  </a:txBody>
                  <a:tcPr marL="9525" marR="9525" marT="9532"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6" marR="85733" marT="953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101</a:t>
                      </a: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107</a:t>
                      </a: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100</a:t>
                      </a: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53560">
                <a:tc>
                  <a:txBody>
                    <a:bodyPr/>
                    <a:lstStyle/>
                    <a:p>
                      <a:pPr algn="l" rtl="0" fontAlgn="b"/>
                      <a:r>
                        <a:rPr lang="sv-SE" sz="800" b="1" i="0" u="none" strike="noStrike" dirty="0" smtClean="0">
                          <a:solidFill>
                            <a:srgbClr val="000000"/>
                          </a:solidFill>
                          <a:latin typeface="Arial"/>
                        </a:rPr>
                        <a:t>Administrativa- </a:t>
                      </a:r>
                      <a:r>
                        <a:rPr lang="sv-SE" sz="800" b="1" i="0" u="none" strike="noStrike" dirty="0">
                          <a:solidFill>
                            <a:srgbClr val="000000"/>
                          </a:solidFill>
                          <a:latin typeface="Arial"/>
                        </a:rPr>
                        <a:t>och Indirekta </a:t>
                      </a:r>
                      <a:r>
                        <a:rPr lang="sv-SE" sz="800" b="1" i="0" u="none" strike="noStrike" dirty="0" smtClean="0">
                          <a:solidFill>
                            <a:srgbClr val="000000"/>
                          </a:solidFill>
                          <a:latin typeface="Arial"/>
                        </a:rPr>
                        <a:t>Produktionskostnader </a:t>
                      </a:r>
                      <a:endParaRPr lang="sv-SE" sz="800" b="1" i="0" u="none" strike="noStrike" dirty="0">
                        <a:solidFill>
                          <a:srgbClr val="000000"/>
                        </a:solidFill>
                        <a:latin typeface="Arial"/>
                      </a:endParaRPr>
                    </a:p>
                  </a:txBody>
                  <a:tcPr marL="9526" marR="9526"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100</a:t>
                      </a: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89</a:t>
                      </a: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88</a:t>
                      </a:r>
                    </a:p>
                  </a:txBody>
                  <a:tcPr marL="9525" marR="9525" marT="9532"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87</a:t>
                      </a:r>
                    </a:p>
                  </a:txBody>
                  <a:tcPr marL="9525" marR="9525" marT="9532"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6" marR="85733" marT="953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97</a:t>
                      </a: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101</a:t>
                      </a: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101</a:t>
                      </a: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bl>
          </a:graphicData>
        </a:graphic>
      </p:graphicFrame>
      <p:sp>
        <p:nvSpPr>
          <p:cNvPr id="36915" name="Slide Number Placeholder 1"/>
          <p:cNvSpPr>
            <a:spLocks noGrp="1"/>
          </p:cNvSpPr>
          <p:nvPr>
            <p:ph type="sldNum" sz="quarter" idx="4294967295"/>
          </p:nvPr>
        </p:nvSpPr>
        <p:spPr bwMode="auto">
          <a:xfrm>
            <a:off x="457200" y="7429500"/>
            <a:ext cx="311150" cy="163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AE7A1F63-C28C-439C-9638-6062E135D75E}" type="slidenum">
              <a:rPr lang="en-US" sz="1000" smtClean="0">
                <a:solidFill>
                  <a:schemeClr val="tx2"/>
                </a:solidFill>
              </a:rPr>
              <a:pPr eaLnBrk="1" hangingPunct="1"/>
              <a:t>25</a:t>
            </a:fld>
            <a:endParaRPr lang="en-US" sz="1000" smtClean="0">
              <a:solidFill>
                <a:schemeClr val="tx2"/>
              </a:solidFill>
            </a:endParaRPr>
          </a:p>
        </p:txBody>
      </p:sp>
      <p:sp>
        <p:nvSpPr>
          <p:cNvPr id="36916" name="Footer Placeholder 2"/>
          <p:cNvSpPr>
            <a:spLocks noGrp="1"/>
          </p:cNvSpPr>
          <p:nvPr>
            <p:ph type="ftr" sz="quarter" idx="4294967295"/>
          </p:nvPr>
        </p:nvSpPr>
        <p:spPr bwMode="auto">
          <a:xfrm>
            <a:off x="849313" y="7429500"/>
            <a:ext cx="4749800" cy="3444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000" smtClean="0">
                <a:solidFill>
                  <a:schemeClr val="tx2"/>
                </a:solidFill>
              </a:rPr>
              <a:t>Stockholm Stadshus - Rapportering av den operativa effektiviteten</a:t>
            </a:r>
            <a:endParaRPr lang="en-US" sz="1000" smtClean="0">
              <a:solidFill>
                <a:schemeClr val="tx2"/>
              </a:solidFill>
            </a:endParaRPr>
          </a:p>
        </p:txBody>
      </p:sp>
      <p:sp>
        <p:nvSpPr>
          <p:cNvPr id="36917" name="Title 3"/>
          <p:cNvSpPr>
            <a:spLocks noGrp="1"/>
          </p:cNvSpPr>
          <p:nvPr>
            <p:ph type="title"/>
          </p:nvPr>
        </p:nvSpPr>
        <p:spPr>
          <a:xfrm>
            <a:off x="449263" y="396875"/>
            <a:ext cx="9317037" cy="714375"/>
          </a:xfrm>
          <a:ln>
            <a:solidFill>
              <a:schemeClr val="bg1"/>
            </a:solidFill>
            <a:miter lim="800000"/>
            <a:headEnd/>
            <a:tailEnd/>
          </a:ln>
        </p:spPr>
        <p:txBody>
          <a:bodyPr/>
          <a:lstStyle/>
          <a:p>
            <a:pPr eaLnBrk="1" hangingPunct="1"/>
            <a:r>
              <a:rPr lang="sv-SE" dirty="0" smtClean="0"/>
              <a:t>Stockholm Parkering </a:t>
            </a:r>
          </a:p>
        </p:txBody>
      </p:sp>
      <p:graphicFrame>
        <p:nvGraphicFramePr>
          <p:cNvPr id="23" name="Table 22"/>
          <p:cNvGraphicFramePr>
            <a:graphicFrameLocks noGrp="1"/>
          </p:cNvGraphicFramePr>
          <p:nvPr>
            <p:extLst>
              <p:ext uri="{D42A27DB-BD31-4B8C-83A1-F6EECF244321}">
                <p14:modId xmlns:p14="http://schemas.microsoft.com/office/powerpoint/2010/main" val="1534020004"/>
              </p:ext>
            </p:extLst>
          </p:nvPr>
        </p:nvGraphicFramePr>
        <p:xfrm>
          <a:off x="314325" y="5362235"/>
          <a:ext cx="5400675" cy="1832906"/>
        </p:xfrm>
        <a:graphic>
          <a:graphicData uri="http://schemas.openxmlformats.org/drawingml/2006/table">
            <a:tbl>
              <a:tblPr/>
              <a:tblGrid>
                <a:gridCol w="2594279"/>
                <a:gridCol w="701599"/>
                <a:gridCol w="701599"/>
                <a:gridCol w="701599"/>
                <a:gridCol w="701599"/>
              </a:tblGrid>
              <a:tr h="155662">
                <a:tc>
                  <a:txBody>
                    <a:bodyPr/>
                    <a:lstStyle/>
                    <a:p>
                      <a:pPr algn="l" fontAlgn="b"/>
                      <a:r>
                        <a:rPr lang="sv-SE" sz="900" b="0" i="0" u="none" strike="noStrike" dirty="0">
                          <a:solidFill>
                            <a:srgbClr val="000000"/>
                          </a:solidFill>
                          <a:latin typeface="Arial"/>
                        </a:rPr>
                        <a:t> </a:t>
                      </a:r>
                    </a:p>
                  </a:txBody>
                  <a:tcPr marL="9526" marR="9526" marT="9520"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2007</a:t>
                      </a:r>
                    </a:p>
                  </a:txBody>
                  <a:tcPr marL="9526" marR="9526" marT="9520"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2008</a:t>
                      </a:r>
                    </a:p>
                  </a:txBody>
                  <a:tcPr marL="9526" marR="9526" marT="9520" marB="0" anchor="b">
                    <a:lnL>
                      <a:noFill/>
                    </a:lnL>
                    <a:lnR>
                      <a:noFill/>
                    </a:lnR>
                    <a:lnT>
                      <a:noFill/>
                    </a:lnT>
                    <a:lnB>
                      <a:noFill/>
                    </a:lnB>
                    <a:solidFill>
                      <a:srgbClr val="FFFFFF"/>
                    </a:solidFill>
                  </a:tcPr>
                </a:tc>
                <a:tc>
                  <a:txBody>
                    <a:bodyPr/>
                    <a:lstStyle/>
                    <a:p>
                      <a:pPr algn="r" rtl="0" fontAlgn="b"/>
                      <a:r>
                        <a:rPr lang="sv-SE" sz="800" b="1" i="0" u="none" strike="noStrike" dirty="0">
                          <a:solidFill>
                            <a:srgbClr val="000000"/>
                          </a:solidFill>
                          <a:latin typeface="Arial"/>
                        </a:rPr>
                        <a:t>2009</a:t>
                      </a:r>
                    </a:p>
                  </a:txBody>
                  <a:tcPr marL="9526" marR="9526" marT="9520"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20" marB="0" anchor="b">
                    <a:lnL>
                      <a:noFill/>
                    </a:lnL>
                    <a:lnR>
                      <a:noFill/>
                    </a:lnR>
                    <a:lnT>
                      <a:noFill/>
                    </a:lnT>
                    <a:lnB>
                      <a:noFill/>
                    </a:lnB>
                    <a:solidFill>
                      <a:srgbClr val="FFFFFF"/>
                    </a:solidFill>
                  </a:tcPr>
                </a:tc>
              </a:tr>
              <a:tr h="144880">
                <a:tc>
                  <a:txBody>
                    <a:bodyPr/>
                    <a:lstStyle/>
                    <a:p>
                      <a:pPr algn="l" fontAlgn="b"/>
                      <a:r>
                        <a:rPr lang="sv-SE" sz="800" b="0" i="0" u="none" strike="noStrike">
                          <a:solidFill>
                            <a:srgbClr val="000000"/>
                          </a:solidFill>
                          <a:latin typeface="Arial"/>
                        </a:rPr>
                        <a:t> </a:t>
                      </a:r>
                    </a:p>
                  </a:txBody>
                  <a:tcPr marL="9526" marR="9526" marT="952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KSEK</a:t>
                      </a:r>
                    </a:p>
                  </a:txBody>
                  <a:tcPr marL="9526" marR="9526" marT="952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KSEK</a:t>
                      </a:r>
                    </a:p>
                  </a:txBody>
                  <a:tcPr marL="9526" marR="9526" marT="952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600" b="0" i="0" u="none" strike="noStrike" dirty="0" smtClean="0">
                          <a:solidFill>
                            <a:srgbClr val="000000"/>
                          </a:solidFill>
                          <a:latin typeface="Arial"/>
                        </a:rPr>
                        <a:t>KSEK</a:t>
                      </a:r>
                      <a:endParaRPr lang="sv-SE" sz="600" b="0" i="0" u="none" strike="noStrike" dirty="0">
                        <a:solidFill>
                          <a:srgbClr val="000000"/>
                        </a:solidFill>
                        <a:latin typeface="Arial"/>
                      </a:endParaRPr>
                    </a:p>
                  </a:txBody>
                  <a:tcPr marL="9526" marR="9526" marT="952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44880">
                <a:tc>
                  <a:txBody>
                    <a:bodyPr/>
                    <a:lstStyle/>
                    <a:p>
                      <a:pPr algn="l" rtl="0" fontAlgn="b"/>
                      <a:r>
                        <a:rPr lang="sv-SE" sz="800" b="0" i="0" u="none" strike="noStrike" dirty="0">
                          <a:solidFill>
                            <a:srgbClr val="000000"/>
                          </a:solidFill>
                          <a:latin typeface="Arial"/>
                        </a:rPr>
                        <a:t>Administrativa Kostnader </a:t>
                      </a:r>
                      <a:r>
                        <a:rPr lang="sv-SE" sz="800" b="0" i="0" u="none" strike="noStrike" dirty="0" smtClean="0">
                          <a:solidFill>
                            <a:srgbClr val="000000"/>
                          </a:solidFill>
                          <a:latin typeface="Arial"/>
                        </a:rPr>
                        <a:t>totalt</a:t>
                      </a:r>
                      <a:endParaRPr lang="sv-SE" sz="800" b="0" i="0" u="none" strike="noStrike" dirty="0">
                        <a:solidFill>
                          <a:srgbClr val="000000"/>
                        </a:solidFill>
                        <a:latin typeface="Arial"/>
                      </a:endParaRPr>
                    </a:p>
                  </a:txBody>
                  <a:tcPr marL="9526" marR="9526" marT="951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14 030</a:t>
                      </a:r>
                    </a:p>
                  </a:txBody>
                  <a:tcPr marL="9526" marR="9526" marT="95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15 182</a:t>
                      </a:r>
                    </a:p>
                  </a:txBody>
                  <a:tcPr marL="9526" marR="9526" marT="9520"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15 517</a:t>
                      </a:r>
                    </a:p>
                  </a:txBody>
                  <a:tcPr marL="9526" marR="9526" marT="952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14 293</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4880">
                <a:tc>
                  <a:txBody>
                    <a:bodyPr/>
                    <a:lstStyle/>
                    <a:p>
                      <a:pPr algn="l" rtl="0" fontAlgn="b"/>
                      <a:r>
                        <a:rPr lang="sv-SE" sz="800" b="1" i="0" u="none" strike="noStrike" dirty="0" err="1">
                          <a:solidFill>
                            <a:srgbClr val="000000"/>
                          </a:solidFill>
                          <a:latin typeface="Arial"/>
                        </a:rPr>
                        <a:t>Adm</a:t>
                      </a:r>
                      <a:r>
                        <a:rPr lang="sv-SE" sz="800" b="1" i="0" u="none" strike="noStrike" dirty="0">
                          <a:solidFill>
                            <a:srgbClr val="000000"/>
                          </a:solidFill>
                          <a:latin typeface="Arial"/>
                        </a:rPr>
                        <a:t> 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1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14 030</a:t>
                      </a:r>
                    </a:p>
                  </a:txBody>
                  <a:tcPr marL="9526" marR="9526" marT="952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13 058</a:t>
                      </a:r>
                    </a:p>
                  </a:txBody>
                  <a:tcPr marL="9526" marR="9526" marT="952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13 417</a:t>
                      </a:r>
                    </a:p>
                  </a:txBody>
                  <a:tcPr marL="9526" marR="9526" marT="952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14 293</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4880">
                <a:tc>
                  <a:txBody>
                    <a:bodyPr/>
                    <a:lstStyle/>
                    <a:p>
                      <a:pPr algn="l" rtl="0" fontAlgn="b"/>
                      <a:r>
                        <a:rPr lang="sv-SE" sz="800" b="0" i="0" u="none" strike="noStrike" dirty="0">
                          <a:solidFill>
                            <a:srgbClr val="000000"/>
                          </a:solidFill>
                          <a:latin typeface="Arial"/>
                        </a:rPr>
                        <a:t>Indirekta </a:t>
                      </a:r>
                      <a:r>
                        <a:rPr lang="sv-SE" sz="800" b="0" i="0" u="none" strike="noStrike" dirty="0" smtClean="0">
                          <a:solidFill>
                            <a:srgbClr val="000000"/>
                          </a:solidFill>
                          <a:latin typeface="Arial"/>
                        </a:rPr>
                        <a:t>Produktionskostnader </a:t>
                      </a:r>
                      <a:r>
                        <a:rPr lang="sv-SE" sz="800" b="0" i="0" u="none" strike="noStrike" dirty="0">
                          <a:solidFill>
                            <a:srgbClr val="000000"/>
                          </a:solidFill>
                          <a:latin typeface="Arial"/>
                        </a:rPr>
                        <a:t>t</a:t>
                      </a:r>
                      <a:r>
                        <a:rPr lang="sv-SE" sz="800" b="0" i="0" u="none" strike="noStrike" dirty="0" smtClean="0">
                          <a:solidFill>
                            <a:srgbClr val="000000"/>
                          </a:solidFill>
                          <a:latin typeface="Arial"/>
                        </a:rPr>
                        <a:t>otalt</a:t>
                      </a:r>
                      <a:endParaRPr lang="sv-SE" sz="800" b="0" i="0" u="none" strike="noStrike" dirty="0">
                        <a:solidFill>
                          <a:srgbClr val="000000"/>
                        </a:solidFill>
                        <a:latin typeface="Arial"/>
                      </a:endParaRPr>
                    </a:p>
                  </a:txBody>
                  <a:tcPr marL="9526" marR="9526" marT="951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11 477</a:t>
                      </a:r>
                    </a:p>
                  </a:txBody>
                  <a:tcPr marL="9526" marR="9526" marT="952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13 300</a:t>
                      </a:r>
                    </a:p>
                  </a:txBody>
                  <a:tcPr marL="9526" marR="9526" marT="952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12 306</a:t>
                      </a:r>
                    </a:p>
                  </a:txBody>
                  <a:tcPr marL="9526" marR="9526" marT="952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11 478</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4880">
                <a:tc>
                  <a:txBody>
                    <a:bodyPr/>
                    <a:lstStyle/>
                    <a:p>
                      <a:pPr algn="l" rtl="0" fontAlgn="b"/>
                      <a:r>
                        <a:rPr lang="sv-SE" sz="800" b="1" i="0" u="none" strike="noStrike" dirty="0">
                          <a:solidFill>
                            <a:srgbClr val="000000"/>
                          </a:solidFill>
                          <a:latin typeface="Arial"/>
                        </a:rPr>
                        <a:t>Indirekta </a:t>
                      </a:r>
                      <a:r>
                        <a:rPr lang="sv-SE" sz="800" b="1" i="0" u="none" strike="noStrike" dirty="0" smtClean="0">
                          <a:solidFill>
                            <a:srgbClr val="000000"/>
                          </a:solidFill>
                          <a:latin typeface="Arial"/>
                        </a:rPr>
                        <a:t>Produktionskostnader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1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11 477</a:t>
                      </a:r>
                    </a:p>
                  </a:txBody>
                  <a:tcPr marL="9526" marR="9526" marT="952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11 558</a:t>
                      </a:r>
                    </a:p>
                  </a:txBody>
                  <a:tcPr marL="9526" marR="9526" marT="952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12 306</a:t>
                      </a:r>
                    </a:p>
                  </a:txBody>
                  <a:tcPr marL="9526" marR="9526" marT="952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11 478</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268871">
                <a:tc>
                  <a:txBody>
                    <a:bodyPr/>
                    <a:lstStyle/>
                    <a:p>
                      <a:pPr algn="l" rtl="0" fontAlgn="b"/>
                      <a:r>
                        <a:rPr lang="sv-SE" sz="800" b="0" i="0" u="none" strike="noStrike" dirty="0" smtClean="0">
                          <a:solidFill>
                            <a:srgbClr val="000000"/>
                          </a:solidFill>
                          <a:latin typeface="Arial"/>
                        </a:rPr>
                        <a:t>Administrativa- </a:t>
                      </a:r>
                      <a:r>
                        <a:rPr lang="sv-SE" sz="800" b="0" i="0" u="none" strike="noStrike" dirty="0">
                          <a:solidFill>
                            <a:srgbClr val="000000"/>
                          </a:solidFill>
                          <a:latin typeface="Arial"/>
                        </a:rPr>
                        <a:t>och </a:t>
                      </a:r>
                      <a:r>
                        <a:rPr lang="sv-SE" sz="800" b="0" i="0" u="none" strike="noStrike" dirty="0" smtClean="0">
                          <a:solidFill>
                            <a:srgbClr val="000000"/>
                          </a:solidFill>
                          <a:latin typeface="Arial"/>
                        </a:rPr>
                        <a:t>Indirekta Produktionskostnader </a:t>
                      </a:r>
                      <a:r>
                        <a:rPr lang="sv-SE" sz="800" b="0" i="0" u="none" strike="noStrike" dirty="0">
                          <a:solidFill>
                            <a:srgbClr val="000000"/>
                          </a:solidFill>
                          <a:latin typeface="Arial"/>
                        </a:rPr>
                        <a:t>Totalt</a:t>
                      </a:r>
                    </a:p>
                  </a:txBody>
                  <a:tcPr marL="9526" marR="9526" marT="951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25 508</a:t>
                      </a:r>
                    </a:p>
                  </a:txBody>
                  <a:tcPr marL="9526" marR="9526" marT="952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28 482</a:t>
                      </a:r>
                    </a:p>
                  </a:txBody>
                  <a:tcPr marL="9526" marR="9526" marT="952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27 823</a:t>
                      </a:r>
                    </a:p>
                  </a:txBody>
                  <a:tcPr marL="9526" marR="9526" marT="952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25 771</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84907">
                <a:tc>
                  <a:txBody>
                    <a:bodyPr/>
                    <a:lstStyle/>
                    <a:p>
                      <a:pPr algn="l" rtl="0" fontAlgn="b"/>
                      <a:r>
                        <a:rPr lang="sv-SE" sz="800" b="1" i="0" u="none" strike="noStrike" dirty="0" err="1">
                          <a:solidFill>
                            <a:srgbClr val="000000"/>
                          </a:solidFill>
                          <a:latin typeface="Arial"/>
                        </a:rPr>
                        <a:t>Adm</a:t>
                      </a:r>
                      <a:r>
                        <a:rPr lang="sv-SE" sz="800" b="1" i="0" u="none" strike="noStrike" dirty="0">
                          <a:solidFill>
                            <a:srgbClr val="000000"/>
                          </a:solidFill>
                          <a:latin typeface="Arial"/>
                        </a:rPr>
                        <a:t> och </a:t>
                      </a:r>
                      <a:r>
                        <a:rPr lang="sv-SE" sz="800" b="1" i="0" u="none" strike="noStrike" dirty="0" err="1">
                          <a:solidFill>
                            <a:srgbClr val="000000"/>
                          </a:solidFill>
                          <a:latin typeface="Arial"/>
                        </a:rPr>
                        <a:t>Ind</a:t>
                      </a:r>
                      <a:r>
                        <a:rPr lang="sv-SE" sz="800" b="1" i="0" u="none" strike="noStrike" dirty="0">
                          <a:solidFill>
                            <a:srgbClr val="000000"/>
                          </a:solidFill>
                          <a:latin typeface="Arial"/>
                        </a:rPr>
                        <a:t> </a:t>
                      </a:r>
                      <a:r>
                        <a:rPr lang="sv-SE" sz="800" b="1" i="0" u="none" strike="noStrike" dirty="0" smtClean="0">
                          <a:solidFill>
                            <a:srgbClr val="000000"/>
                          </a:solidFill>
                          <a:latin typeface="Arial"/>
                        </a:rPr>
                        <a:t>Produktionskostnader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1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25 508</a:t>
                      </a:r>
                    </a:p>
                  </a:txBody>
                  <a:tcPr marL="9526" marR="9526" marT="952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24 616</a:t>
                      </a:r>
                    </a:p>
                  </a:txBody>
                  <a:tcPr marL="9526" marR="9526" marT="952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25 723</a:t>
                      </a:r>
                    </a:p>
                  </a:txBody>
                  <a:tcPr marL="9526" marR="9526" marT="952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25 771</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4880">
                <a:tc>
                  <a:txBody>
                    <a:bodyPr/>
                    <a:lstStyle/>
                    <a:p>
                      <a:pPr algn="l" rtl="0" fontAlgn="b"/>
                      <a:r>
                        <a:rPr lang="sv-SE" sz="800" b="0" i="0" u="none" strike="noStrike">
                          <a:solidFill>
                            <a:srgbClr val="000000"/>
                          </a:solidFill>
                          <a:latin typeface="Arial"/>
                        </a:rPr>
                        <a:t>Operativa Kostnader Totalt</a:t>
                      </a:r>
                    </a:p>
                  </a:txBody>
                  <a:tcPr marL="9526" marR="9526" marT="951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318 419</a:t>
                      </a:r>
                    </a:p>
                  </a:txBody>
                  <a:tcPr marL="9526" marR="9526" marT="952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344 981</a:t>
                      </a:r>
                    </a:p>
                  </a:txBody>
                  <a:tcPr marL="9526" marR="9526" marT="952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363 416</a:t>
                      </a:r>
                    </a:p>
                  </a:txBody>
                  <a:tcPr marL="9526" marR="9526" marT="952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361 722</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09306">
                <a:tc>
                  <a:txBody>
                    <a:bodyPr/>
                    <a:lstStyle/>
                    <a:p>
                      <a:pPr algn="l" rtl="0" fontAlgn="b"/>
                      <a:r>
                        <a:rPr lang="sv-SE" sz="800" b="1" i="0" u="none" strike="noStrike" dirty="0">
                          <a:solidFill>
                            <a:srgbClr val="000000"/>
                          </a:solidFill>
                          <a:latin typeface="Arial"/>
                        </a:rPr>
                        <a:t>Operativa Kostnader Totalt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1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318 419</a:t>
                      </a:r>
                    </a:p>
                  </a:txBody>
                  <a:tcPr marL="9526" marR="9526" marT="952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333 232</a:t>
                      </a:r>
                    </a:p>
                  </a:txBody>
                  <a:tcPr marL="9526" marR="9526" marT="952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361 316</a:t>
                      </a:r>
                    </a:p>
                  </a:txBody>
                  <a:tcPr marL="9526" marR="9526" marT="952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361 722</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4880">
                <a:tc>
                  <a:txBody>
                    <a:bodyPr/>
                    <a:lstStyle/>
                    <a:p>
                      <a:pPr algn="l" rtl="0" fontAlgn="b"/>
                      <a:r>
                        <a:rPr lang="sv-SE" sz="800" b="0" i="0" u="none" strike="noStrike" dirty="0">
                          <a:solidFill>
                            <a:srgbClr val="000000"/>
                          </a:solidFill>
                          <a:latin typeface="Arial"/>
                        </a:rPr>
                        <a:t>Intäkter Totalt</a:t>
                      </a:r>
                    </a:p>
                  </a:txBody>
                  <a:tcPr marL="9526" marR="9526" marT="951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373 668</a:t>
                      </a:r>
                    </a:p>
                  </a:txBody>
                  <a:tcPr marL="9526" marR="9526" marT="952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407 154</a:t>
                      </a:r>
                    </a:p>
                  </a:txBody>
                  <a:tcPr marL="9526" marR="9526" marT="952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427 153</a:t>
                      </a:r>
                    </a:p>
                  </a:txBody>
                  <a:tcPr marL="9526" marR="9526" marT="9520"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434 804</a:t>
                      </a:r>
                    </a:p>
                  </a:txBody>
                  <a:tcPr marL="0" marR="0" marT="0"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bl>
          </a:graphicData>
        </a:graphic>
      </p:graphicFrame>
      <p:graphicFrame>
        <p:nvGraphicFramePr>
          <p:cNvPr id="15" name="Chart 14"/>
          <p:cNvGraphicFramePr>
            <a:graphicFrameLocks/>
          </p:cNvGraphicFramePr>
          <p:nvPr>
            <p:extLst>
              <p:ext uri="{D42A27DB-BD31-4B8C-83A1-F6EECF244321}">
                <p14:modId xmlns:p14="http://schemas.microsoft.com/office/powerpoint/2010/main" val="1572250635"/>
              </p:ext>
            </p:extLst>
          </p:nvPr>
        </p:nvGraphicFramePr>
        <p:xfrm>
          <a:off x="-1" y="992863"/>
          <a:ext cx="4943476" cy="300763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Chart 16"/>
          <p:cNvGraphicFramePr>
            <a:graphicFrameLocks/>
          </p:cNvGraphicFramePr>
          <p:nvPr>
            <p:extLst>
              <p:ext uri="{D42A27DB-BD31-4B8C-83A1-F6EECF244321}">
                <p14:modId xmlns:p14="http://schemas.microsoft.com/office/powerpoint/2010/main" val="446810402"/>
              </p:ext>
            </p:extLst>
          </p:nvPr>
        </p:nvGraphicFramePr>
        <p:xfrm>
          <a:off x="5487988" y="2607627"/>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Chart 17"/>
          <p:cNvGraphicFramePr>
            <a:graphicFrameLocks/>
          </p:cNvGraphicFramePr>
          <p:nvPr>
            <p:extLst>
              <p:ext uri="{D42A27DB-BD31-4B8C-83A1-F6EECF244321}">
                <p14:modId xmlns:p14="http://schemas.microsoft.com/office/powerpoint/2010/main" val="1260081803"/>
              </p:ext>
            </p:extLst>
          </p:nvPr>
        </p:nvGraphicFramePr>
        <p:xfrm>
          <a:off x="5487988" y="942975"/>
          <a:ext cx="45720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99"/>
          <p:cNvSpPr txBox="1">
            <a:spLocks noChangeArrowheads="1"/>
          </p:cNvSpPr>
          <p:nvPr/>
        </p:nvSpPr>
        <p:spPr bwMode="auto">
          <a:xfrm>
            <a:off x="6400800" y="320130"/>
            <a:ext cx="3454400"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100" dirty="0" smtClean="0"/>
              <a:t>Intäkterna har ökat marginellt medan kostnader ligger på samma nivå som föregående år. Ingen betydande påverkan på redovisade nyckeltal.</a:t>
            </a:r>
            <a:endParaRPr lang="sv-SE" sz="1100" dirty="0"/>
          </a:p>
        </p:txBody>
      </p:sp>
      <p:sp>
        <p:nvSpPr>
          <p:cNvPr id="16" name="Oval 15"/>
          <p:cNvSpPr>
            <a:spLocks noChangeAspect="1"/>
          </p:cNvSpPr>
          <p:nvPr/>
        </p:nvSpPr>
        <p:spPr>
          <a:xfrm>
            <a:off x="5930900" y="393700"/>
            <a:ext cx="431800" cy="431800"/>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9" name="Down Arrow 18"/>
          <p:cNvSpPr/>
          <p:nvPr/>
        </p:nvSpPr>
        <p:spPr>
          <a:xfrm rot="16260000">
            <a:off x="6053932" y="489744"/>
            <a:ext cx="220662" cy="228600"/>
          </a:xfrm>
          <a:prstGeom prst="downArrow">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Tree>
    <p:extLst>
      <p:ext uri="{BB962C8B-B14F-4D97-AF65-F5344CB8AC3E}">
        <p14:creationId xmlns:p14="http://schemas.microsoft.com/office/powerpoint/2010/main" val="20846887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Table 20"/>
          <p:cNvGraphicFramePr>
            <a:graphicFrameLocks noGrp="1"/>
          </p:cNvGraphicFramePr>
          <p:nvPr>
            <p:extLst>
              <p:ext uri="{D42A27DB-BD31-4B8C-83A1-F6EECF244321}">
                <p14:modId xmlns:p14="http://schemas.microsoft.com/office/powerpoint/2010/main" val="2847807791"/>
              </p:ext>
            </p:extLst>
          </p:nvPr>
        </p:nvGraphicFramePr>
        <p:xfrm>
          <a:off x="238125" y="4453209"/>
          <a:ext cx="5554661" cy="967167"/>
        </p:xfrm>
        <a:graphic>
          <a:graphicData uri="http://schemas.openxmlformats.org/drawingml/2006/table">
            <a:tbl>
              <a:tblPr/>
              <a:tblGrid>
                <a:gridCol w="1650825"/>
                <a:gridCol w="446450"/>
                <a:gridCol w="529509"/>
                <a:gridCol w="446450"/>
                <a:gridCol w="446450"/>
                <a:gridCol w="529509"/>
                <a:gridCol w="446450"/>
                <a:gridCol w="529509"/>
                <a:gridCol w="529509"/>
              </a:tblGrid>
              <a:tr h="161819">
                <a:tc>
                  <a:txBody>
                    <a:bodyPr/>
                    <a:lstStyle/>
                    <a:p>
                      <a:pPr algn="l" fontAlgn="b"/>
                      <a:r>
                        <a:rPr lang="sv-SE" sz="1000" b="0" i="0" u="none" strike="noStrike" dirty="0">
                          <a:solidFill>
                            <a:srgbClr val="000000"/>
                          </a:solidFill>
                          <a:latin typeface="Arial"/>
                        </a:rPr>
                        <a:t> </a:t>
                      </a:r>
                    </a:p>
                  </a:txBody>
                  <a:tcPr marL="9527" marR="9527" marT="9519" marB="0" anchor="b">
                    <a:lnL>
                      <a:noFill/>
                    </a:lnL>
                    <a:lnR>
                      <a:noFill/>
                    </a:lnR>
                    <a:lnT>
                      <a:noFill/>
                    </a:lnT>
                    <a:lnB>
                      <a:noFill/>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1 – andel</a:t>
                      </a:r>
                      <a:r>
                        <a:rPr lang="sv-SE" sz="800" b="0" i="0" u="none" strike="noStrike" baseline="0" dirty="0" smtClean="0">
                          <a:solidFill>
                            <a:srgbClr val="000000"/>
                          </a:solidFill>
                          <a:latin typeface="Arial"/>
                        </a:rPr>
                        <a:t> av intäkter</a:t>
                      </a:r>
                      <a:endParaRPr lang="sv-SE" sz="800" b="0" i="0" u="none" strike="noStrike" dirty="0">
                        <a:solidFill>
                          <a:srgbClr val="000000"/>
                        </a:solidFill>
                        <a:latin typeface="Arial"/>
                      </a:endParaRPr>
                    </a:p>
                  </a:txBody>
                  <a:tcPr marL="9527" marR="9527" marT="9527" marB="0" anchor="b">
                    <a:lnL>
                      <a:noFill/>
                    </a:lnL>
                    <a:lnR w="6350" cap="flat" cmpd="sng" algn="ctr">
                      <a:no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7" marR="9527" marT="9527" marB="0" anchor="b">
                    <a:lnL w="6350" cap="flat" cmpd="sng" algn="ctr">
                      <a:no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2 – absoluta tal</a:t>
                      </a:r>
                      <a:endParaRPr lang="sv-SE" sz="800" b="0" i="0" u="none" strike="noStrike" dirty="0">
                        <a:solidFill>
                          <a:srgbClr val="000000"/>
                        </a:solidFill>
                        <a:latin typeface="Arial"/>
                      </a:endParaRPr>
                    </a:p>
                  </a:txBody>
                  <a:tcPr marL="9527" marR="9527" marT="952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7" marR="9527" marT="9519"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61819">
                <a:tc>
                  <a:txBody>
                    <a:bodyPr/>
                    <a:lstStyle/>
                    <a:p>
                      <a:pPr algn="l" fontAlgn="b"/>
                      <a:r>
                        <a:rPr lang="sv-SE" sz="1000" b="0" i="0" u="none" strike="noStrike">
                          <a:solidFill>
                            <a:srgbClr val="000000"/>
                          </a:solidFill>
                          <a:latin typeface="Arial"/>
                        </a:rPr>
                        <a:t> </a:t>
                      </a:r>
                    </a:p>
                  </a:txBody>
                  <a:tcPr marL="9527" marR="9527" marT="9519"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2 007</a:t>
                      </a:r>
                    </a:p>
                  </a:txBody>
                  <a:tcPr marL="9527" marR="9527" marT="951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2 008</a:t>
                      </a:r>
                    </a:p>
                  </a:txBody>
                  <a:tcPr marL="9527" marR="9527" marT="951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2 009</a:t>
                      </a:r>
                    </a:p>
                  </a:txBody>
                  <a:tcPr marL="9527" marR="9527" marT="9519" marB="0" anchor="b">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7" marR="9527" marT="9519"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2 007</a:t>
                      </a:r>
                    </a:p>
                  </a:txBody>
                  <a:tcPr marL="9527" marR="9527" marT="951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2 008</a:t>
                      </a:r>
                    </a:p>
                  </a:txBody>
                  <a:tcPr marL="9527" marR="9527" marT="951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2 009</a:t>
                      </a:r>
                    </a:p>
                  </a:txBody>
                  <a:tcPr marL="9527" marR="9527" marT="951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7" marR="9527" marT="9519"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1194">
                <a:tc>
                  <a:txBody>
                    <a:bodyPr/>
                    <a:lstStyle/>
                    <a:p>
                      <a:pPr algn="l" rtl="0" fontAlgn="b"/>
                      <a:r>
                        <a:rPr lang="sv-SE" sz="800" b="0" i="0" u="none" strike="noStrike">
                          <a:solidFill>
                            <a:srgbClr val="000000"/>
                          </a:solidFill>
                          <a:latin typeface="Arial"/>
                        </a:rPr>
                        <a:t>Administrativa Kostnader</a:t>
                      </a:r>
                    </a:p>
                  </a:txBody>
                  <a:tcPr marL="9527" marR="9527"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 </a:t>
                      </a:r>
                    </a:p>
                  </a:txBody>
                  <a:tcPr marL="9527" marR="85742"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7" marR="85742"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124</a:t>
                      </a:r>
                    </a:p>
                  </a:txBody>
                  <a:tcPr marL="9527" marR="85742" marT="9519"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106</a:t>
                      </a:r>
                    </a:p>
                  </a:txBody>
                  <a:tcPr marL="9526" marR="9526" marT="9519"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 </a:t>
                      </a:r>
                    </a:p>
                  </a:txBody>
                  <a:tcPr marL="9527" marR="85742" marT="951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7" marR="85742"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101</a:t>
                      </a:r>
                    </a:p>
                  </a:txBody>
                  <a:tcPr marL="9527" marR="85742"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88</a:t>
                      </a: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6435">
                <a:tc>
                  <a:txBody>
                    <a:bodyPr/>
                    <a:lstStyle/>
                    <a:p>
                      <a:pPr algn="l" rtl="0" fontAlgn="b"/>
                      <a:r>
                        <a:rPr lang="sv-SE" sz="800" b="0" i="0" u="none" strike="noStrike" dirty="0">
                          <a:solidFill>
                            <a:srgbClr val="000000"/>
                          </a:solidFill>
                          <a:latin typeface="Arial"/>
                        </a:rPr>
                        <a:t>Indirekta </a:t>
                      </a:r>
                      <a:r>
                        <a:rPr lang="sv-SE" sz="800" b="0" i="0" u="none" strike="noStrike" dirty="0" smtClean="0">
                          <a:solidFill>
                            <a:srgbClr val="000000"/>
                          </a:solidFill>
                          <a:latin typeface="Arial"/>
                        </a:rPr>
                        <a:t>Produktionskostnader </a:t>
                      </a:r>
                      <a:endParaRPr lang="sv-SE" sz="800" b="0" i="0" u="none" strike="noStrike" dirty="0">
                        <a:solidFill>
                          <a:srgbClr val="000000"/>
                        </a:solidFill>
                        <a:latin typeface="Arial"/>
                      </a:endParaRPr>
                    </a:p>
                  </a:txBody>
                  <a:tcPr marL="9527" marR="9527"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 </a:t>
                      </a:r>
                    </a:p>
                  </a:txBody>
                  <a:tcPr marL="9527" marR="85742" marT="9519" marB="0" anchor="b">
                    <a:lnL>
                      <a:noFill/>
                    </a:lnL>
                    <a:lnR>
                      <a:noFill/>
                    </a:lnR>
                    <a:lnT w="6350" cap="flat" cmpd="sng" algn="ctr">
                      <a:solidFill>
                        <a:srgbClr val="000000"/>
                      </a:solidFill>
                      <a:prstDash val="dot"/>
                      <a:round/>
                      <a:headEnd type="none" w="med" len="med"/>
                      <a:tailEnd type="none" w="med" len="med"/>
                    </a:lnT>
                    <a:lnB w="6350" cap="flat" cmpd="sng" algn="ctr">
                      <a:no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7" marR="85742" marT="9519" marB="0" anchor="b">
                    <a:lnL>
                      <a:noFill/>
                    </a:lnL>
                    <a:lnR>
                      <a:noFill/>
                    </a:lnR>
                    <a:lnT w="6350" cap="flat" cmpd="sng" algn="ctr">
                      <a:solidFill>
                        <a:srgbClr val="000000"/>
                      </a:solidFill>
                      <a:prstDash val="dot"/>
                      <a:round/>
                      <a:headEnd type="none" w="med" len="med"/>
                      <a:tailEnd type="none" w="med" len="med"/>
                    </a:lnT>
                    <a:lnB w="6350" cap="flat" cmpd="sng" algn="ctr">
                      <a:no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64</a:t>
                      </a:r>
                    </a:p>
                  </a:txBody>
                  <a:tcPr marL="9527" marR="85742" marT="9519"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35</a:t>
                      </a:r>
                    </a:p>
                  </a:txBody>
                  <a:tcPr marL="9526" marR="9526" marT="9519"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 </a:t>
                      </a:r>
                    </a:p>
                  </a:txBody>
                  <a:tcPr marL="9527" marR="85742" marT="951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7" marR="85742"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52</a:t>
                      </a:r>
                    </a:p>
                  </a:txBody>
                  <a:tcPr marL="9527" marR="85742"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29</a:t>
                      </a: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365520">
                <a:tc>
                  <a:txBody>
                    <a:bodyPr/>
                    <a:lstStyle/>
                    <a:p>
                      <a:pPr algn="l" rtl="0" fontAlgn="b"/>
                      <a:r>
                        <a:rPr lang="sv-SE" sz="800" b="1" i="0" u="none" strike="noStrike" dirty="0" smtClean="0">
                          <a:solidFill>
                            <a:srgbClr val="000000"/>
                          </a:solidFill>
                          <a:latin typeface="Arial"/>
                        </a:rPr>
                        <a:t>Administrativa- </a:t>
                      </a:r>
                      <a:r>
                        <a:rPr lang="sv-SE" sz="800" b="1" i="0" u="none" strike="noStrike" dirty="0">
                          <a:solidFill>
                            <a:srgbClr val="000000"/>
                          </a:solidFill>
                          <a:latin typeface="Arial"/>
                        </a:rPr>
                        <a:t>och Indirekta </a:t>
                      </a:r>
                      <a:r>
                        <a:rPr lang="sv-SE" sz="800" b="1" i="0" u="none" strike="noStrike" dirty="0" smtClean="0">
                          <a:solidFill>
                            <a:srgbClr val="000000"/>
                          </a:solidFill>
                          <a:latin typeface="Arial"/>
                        </a:rPr>
                        <a:t>Produktionskostnader </a:t>
                      </a:r>
                      <a:endParaRPr lang="sv-SE" sz="800" b="1" i="0" u="none" strike="noStrike" dirty="0">
                        <a:solidFill>
                          <a:srgbClr val="000000"/>
                        </a:solidFill>
                        <a:latin typeface="Arial"/>
                      </a:endParaRPr>
                    </a:p>
                  </a:txBody>
                  <a:tcPr marL="9527" marR="9527"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endParaRPr lang="sv-SE" sz="1800" dirty="0"/>
                    </a:p>
                  </a:txBody>
                  <a:tcPr marL="91450" marR="91450" marT="45690" marB="45690">
                    <a:lnL w="12700" cmpd="sng">
                      <a:noFill/>
                      <a:prstDash val="solid"/>
                    </a:lnL>
                    <a:lnR w="12700" cmpd="sng">
                      <a:noFill/>
                      <a:prstDash val="solid"/>
                    </a:lnR>
                    <a:lnT w="6350" cap="flat" cmpd="sng" algn="ctr">
                      <a:noFill/>
                      <a:prstDash val="dot"/>
                      <a:round/>
                      <a:headEnd type="none" w="med" len="med"/>
                      <a:tailEnd type="none" w="med" len="med"/>
                    </a:lnT>
                    <a:lnB w="12700" cmpd="sng">
                      <a:noFill/>
                      <a:prstDash val="solid"/>
                    </a:lnB>
                    <a:lnTlToBr w="12700" cmpd="sng">
                      <a:noFill/>
                      <a:prstDash val="solid"/>
                    </a:lnTlToBr>
                    <a:lnBlToTr w="12700" cmpd="sng">
                      <a:noFill/>
                      <a:prstDash val="solid"/>
                    </a:lnBlToTr>
                    <a:solidFill>
                      <a:srgbClr val="FFFFCC"/>
                    </a:solidFill>
                  </a:tcPr>
                </a:tc>
                <a:tc>
                  <a:txBody>
                    <a:bodyPr/>
                    <a:lstStyle/>
                    <a:p>
                      <a:pPr algn="r" rtl="0" fontAlgn="b"/>
                      <a:r>
                        <a:rPr lang="sv-SE" sz="800" b="1" i="0" u="none" strike="noStrike" dirty="0">
                          <a:solidFill>
                            <a:srgbClr val="000000"/>
                          </a:solidFill>
                          <a:latin typeface="Arial"/>
                        </a:rPr>
                        <a:t>100</a:t>
                      </a:r>
                    </a:p>
                  </a:txBody>
                  <a:tcPr marL="9527" marR="85742" marT="9519" marB="0" anchor="b">
                    <a:lnL w="12700" cmpd="sng">
                      <a:noFill/>
                      <a:prstDash val="solid"/>
                    </a:lnL>
                    <a:lnR>
                      <a:noFill/>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r" rtl="0" fontAlgn="b"/>
                      <a:r>
                        <a:rPr lang="sv-SE" sz="800" b="1" i="0" u="none" strike="noStrike">
                          <a:solidFill>
                            <a:srgbClr val="000000"/>
                          </a:solidFill>
                          <a:latin typeface="Arial"/>
                        </a:rPr>
                        <a:t>94</a:t>
                      </a:r>
                    </a:p>
                  </a:txBody>
                  <a:tcPr marL="9527" marR="85742" marT="9519"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70</a:t>
                      </a:r>
                    </a:p>
                  </a:txBody>
                  <a:tcPr marL="9526" marR="9526" marT="9519"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 </a:t>
                      </a:r>
                    </a:p>
                  </a:txBody>
                  <a:tcPr marL="9527" marR="85742" marT="951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100</a:t>
                      </a:r>
                    </a:p>
                  </a:txBody>
                  <a:tcPr marL="9527" marR="85742"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76</a:t>
                      </a:r>
                    </a:p>
                  </a:txBody>
                  <a:tcPr marL="9527" marR="85742"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59</a:t>
                      </a:r>
                    </a:p>
                  </a:txBody>
                  <a:tcPr marL="9526" marR="9526" marT="9519"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bl>
          </a:graphicData>
        </a:graphic>
      </p:graphicFrame>
      <p:sp>
        <p:nvSpPr>
          <p:cNvPr id="11" name="TextBox 10"/>
          <p:cNvSpPr txBox="1"/>
          <p:nvPr/>
        </p:nvSpPr>
        <p:spPr>
          <a:xfrm>
            <a:off x="6481763" y="4618038"/>
            <a:ext cx="3492500" cy="2654573"/>
          </a:xfrm>
          <a:prstGeom prst="rect">
            <a:avLst/>
          </a:prstGeom>
          <a:noFill/>
          <a:ln>
            <a:solidFill>
              <a:schemeClr val="bg1">
                <a:lumMod val="65000"/>
              </a:schemeClr>
            </a:solidFill>
          </a:ln>
        </p:spPr>
        <p:txBody>
          <a:bodyPr>
            <a:spAutoFit/>
          </a:bodyPr>
          <a:lstStyle/>
          <a:p>
            <a:pPr>
              <a:defRPr/>
            </a:pPr>
            <a:r>
              <a:rPr lang="sv-SE" sz="1050" b="1" dirty="0"/>
              <a:t>Bolagets kommentarer</a:t>
            </a:r>
            <a:endParaRPr lang="sv-SE" sz="1000" b="1" dirty="0"/>
          </a:p>
          <a:p>
            <a:pPr eaLnBrk="0" hangingPunct="0">
              <a:buClr>
                <a:srgbClr val="003399"/>
              </a:buClr>
              <a:defRPr/>
            </a:pPr>
            <a:endParaRPr lang="sv-SE" sz="1050" dirty="0"/>
          </a:p>
          <a:p>
            <a:pPr marL="171450" indent="-171450" eaLnBrk="0" hangingPunct="0">
              <a:buClr>
                <a:srgbClr val="003399"/>
              </a:buClr>
              <a:buFont typeface="Arial" pitchFamily="34" charset="0"/>
              <a:buChar char="•"/>
              <a:defRPr/>
            </a:pPr>
            <a:r>
              <a:rPr lang="sv-SE" sz="1050" dirty="0"/>
              <a:t>Bolaget har gjort stora framsteg med att sänka de administrativa kostnaderna. Dessa kan sammanfattas i följande åtgärder:</a:t>
            </a:r>
          </a:p>
          <a:p>
            <a:pPr marL="171450" indent="-171450" eaLnBrk="0" hangingPunct="0">
              <a:buClr>
                <a:srgbClr val="003399"/>
              </a:buClr>
              <a:buFont typeface="Arial" pitchFamily="34" charset="0"/>
              <a:buChar char="•"/>
              <a:defRPr/>
            </a:pPr>
            <a:endParaRPr lang="sv-SE" sz="1050" dirty="0"/>
          </a:p>
          <a:p>
            <a:pPr marL="171450" indent="-171450" eaLnBrk="0" hangingPunct="0">
              <a:buClr>
                <a:srgbClr val="003399"/>
              </a:buClr>
              <a:buFont typeface="Arial" pitchFamily="34" charset="0"/>
              <a:buChar char="•"/>
              <a:defRPr/>
            </a:pPr>
            <a:r>
              <a:rPr lang="sv-SE" sz="1050" dirty="0"/>
              <a:t>Effektivare rutiner i ekonomifunktionen.</a:t>
            </a:r>
          </a:p>
          <a:p>
            <a:pPr marL="171450" indent="-171450" eaLnBrk="0" hangingPunct="0">
              <a:buClr>
                <a:srgbClr val="003399"/>
              </a:buClr>
              <a:buFont typeface="Arial" pitchFamily="34" charset="0"/>
              <a:buChar char="•"/>
              <a:defRPr/>
            </a:pPr>
            <a:endParaRPr lang="sv-SE" sz="1050" dirty="0"/>
          </a:p>
          <a:p>
            <a:pPr marL="171450" indent="-171450" eaLnBrk="0" hangingPunct="0">
              <a:buClr>
                <a:srgbClr val="003399"/>
              </a:buClr>
              <a:buFont typeface="Arial" pitchFamily="34" charset="0"/>
              <a:buChar char="•"/>
              <a:defRPr/>
            </a:pPr>
            <a:r>
              <a:rPr lang="sv-SE" sz="1050" dirty="0"/>
              <a:t>Uppnått en lägre hyra genom att omförhandla hyresavtalet och minska den förhyrda </a:t>
            </a:r>
            <a:r>
              <a:rPr lang="sv-SE" sz="1050" dirty="0" smtClean="0"/>
              <a:t>ytan.</a:t>
            </a:r>
            <a:endParaRPr lang="sv-SE" sz="1050" dirty="0"/>
          </a:p>
          <a:p>
            <a:pPr marL="171450" indent="-171450" eaLnBrk="0" hangingPunct="0">
              <a:buClr>
                <a:srgbClr val="003399"/>
              </a:buClr>
              <a:buFont typeface="Arial" pitchFamily="34" charset="0"/>
              <a:buChar char="•"/>
              <a:defRPr/>
            </a:pPr>
            <a:endParaRPr lang="sv-SE" sz="1050" dirty="0"/>
          </a:p>
          <a:p>
            <a:pPr marL="171450" indent="-171450" eaLnBrk="0" hangingPunct="0">
              <a:buClr>
                <a:srgbClr val="003399"/>
              </a:buClr>
              <a:buFont typeface="Arial" pitchFamily="34" charset="0"/>
              <a:buChar char="•"/>
              <a:defRPr/>
            </a:pPr>
            <a:r>
              <a:rPr lang="sv-SE" sz="1050" dirty="0"/>
              <a:t>Dragit in en administrativ tjänst inom kontorsservice på grund av minskat behov.</a:t>
            </a:r>
            <a:endParaRPr lang="sv-SE" sz="1000" dirty="0"/>
          </a:p>
          <a:p>
            <a:pPr eaLnBrk="0" hangingPunct="0">
              <a:buClr>
                <a:srgbClr val="003399"/>
              </a:buClr>
              <a:defRPr/>
            </a:pPr>
            <a:endParaRPr lang="sv-SE" sz="1000" dirty="0"/>
          </a:p>
          <a:p>
            <a:pPr eaLnBrk="0" hangingPunct="0">
              <a:buClr>
                <a:srgbClr val="003399"/>
              </a:buClr>
              <a:defRPr/>
            </a:pPr>
            <a:endParaRPr lang="sv-SE" sz="1000" dirty="0"/>
          </a:p>
          <a:p>
            <a:pPr eaLnBrk="0" hangingPunct="0">
              <a:buClr>
                <a:srgbClr val="003399"/>
              </a:buClr>
              <a:buFont typeface="Wingdings" pitchFamily="2" charset="2"/>
              <a:buChar char="§"/>
              <a:defRPr/>
            </a:pPr>
            <a:endParaRPr lang="sv-SE" sz="1000" dirty="0"/>
          </a:p>
        </p:txBody>
      </p:sp>
      <p:sp>
        <p:nvSpPr>
          <p:cNvPr id="37942" name="Slide Number Placeholder 1"/>
          <p:cNvSpPr>
            <a:spLocks noGrp="1"/>
          </p:cNvSpPr>
          <p:nvPr>
            <p:ph type="sldNum" sz="quarter" idx="4294967295"/>
          </p:nvPr>
        </p:nvSpPr>
        <p:spPr bwMode="auto">
          <a:xfrm>
            <a:off x="457200" y="7429500"/>
            <a:ext cx="311150" cy="163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111CCECC-2EEF-40A4-9F90-93FAC10B0D84}" type="slidenum">
              <a:rPr lang="en-US" sz="1000" smtClean="0">
                <a:solidFill>
                  <a:schemeClr val="tx2"/>
                </a:solidFill>
              </a:rPr>
              <a:pPr eaLnBrk="1" hangingPunct="1"/>
              <a:t>26</a:t>
            </a:fld>
            <a:endParaRPr lang="en-US" sz="1000" smtClean="0">
              <a:solidFill>
                <a:schemeClr val="tx2"/>
              </a:solidFill>
            </a:endParaRPr>
          </a:p>
        </p:txBody>
      </p:sp>
      <p:sp>
        <p:nvSpPr>
          <p:cNvPr id="37943" name="Footer Placeholder 2"/>
          <p:cNvSpPr>
            <a:spLocks noGrp="1"/>
          </p:cNvSpPr>
          <p:nvPr>
            <p:ph type="ftr" sz="quarter" idx="4294967295"/>
          </p:nvPr>
        </p:nvSpPr>
        <p:spPr bwMode="auto">
          <a:xfrm>
            <a:off x="849313" y="7429500"/>
            <a:ext cx="4749800" cy="3444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000" smtClean="0">
                <a:solidFill>
                  <a:schemeClr val="tx2"/>
                </a:solidFill>
              </a:rPr>
              <a:t>Stockholm Stadshus - Rapportering av den operativa effektiviteten</a:t>
            </a:r>
            <a:endParaRPr lang="en-US" sz="1000" smtClean="0">
              <a:solidFill>
                <a:schemeClr val="tx2"/>
              </a:solidFill>
            </a:endParaRPr>
          </a:p>
        </p:txBody>
      </p:sp>
      <p:sp>
        <p:nvSpPr>
          <p:cNvPr id="37944" name="Title 3"/>
          <p:cNvSpPr>
            <a:spLocks noGrp="1"/>
          </p:cNvSpPr>
          <p:nvPr>
            <p:ph type="title"/>
          </p:nvPr>
        </p:nvSpPr>
        <p:spPr>
          <a:xfrm>
            <a:off x="449263" y="396875"/>
            <a:ext cx="9317037" cy="714375"/>
          </a:xfrm>
          <a:ln>
            <a:solidFill>
              <a:schemeClr val="bg1"/>
            </a:solidFill>
            <a:miter lim="800000"/>
            <a:headEnd/>
            <a:tailEnd/>
          </a:ln>
        </p:spPr>
        <p:txBody>
          <a:bodyPr/>
          <a:lstStyle/>
          <a:p>
            <a:pPr eaLnBrk="1" hangingPunct="1"/>
            <a:r>
              <a:rPr lang="sv-SE" smtClean="0"/>
              <a:t>USK</a:t>
            </a:r>
          </a:p>
        </p:txBody>
      </p:sp>
      <p:sp>
        <p:nvSpPr>
          <p:cNvPr id="37945" name="TextBox 99"/>
          <p:cNvSpPr txBox="1">
            <a:spLocks noChangeArrowheads="1"/>
          </p:cNvSpPr>
          <p:nvPr/>
        </p:nvSpPr>
        <p:spPr bwMode="auto">
          <a:xfrm>
            <a:off x="6400800" y="393700"/>
            <a:ext cx="3454400"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100" dirty="0"/>
              <a:t>Bolaget har förbättrat  </a:t>
            </a:r>
            <a:r>
              <a:rPr lang="sv-SE" sz="1100" dirty="0" smtClean="0"/>
              <a:t>redovisade nyckeltal genom aktiva åtgärder att minska nyckeltalsrelaterade kostnader.</a:t>
            </a:r>
            <a:endParaRPr lang="sv-SE" sz="1100" dirty="0"/>
          </a:p>
        </p:txBody>
      </p:sp>
      <p:sp>
        <p:nvSpPr>
          <p:cNvPr id="101" name="Oval 100"/>
          <p:cNvSpPr>
            <a:spLocks noChangeAspect="1"/>
          </p:cNvSpPr>
          <p:nvPr/>
        </p:nvSpPr>
        <p:spPr>
          <a:xfrm>
            <a:off x="5930900" y="393700"/>
            <a:ext cx="431800" cy="431800"/>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02" name="Down Arrow 101"/>
          <p:cNvSpPr/>
          <p:nvPr/>
        </p:nvSpPr>
        <p:spPr>
          <a:xfrm rot="18960000">
            <a:off x="6053138" y="490538"/>
            <a:ext cx="222250" cy="228600"/>
          </a:xfrm>
          <a:prstGeom prst="downArrow">
            <a:avLst/>
          </a:prstGeom>
          <a:solidFill>
            <a:srgbClr val="3C8A2E"/>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graphicFrame>
        <p:nvGraphicFramePr>
          <p:cNvPr id="20" name="Table 19"/>
          <p:cNvGraphicFramePr>
            <a:graphicFrameLocks noGrp="1"/>
          </p:cNvGraphicFramePr>
          <p:nvPr>
            <p:extLst>
              <p:ext uri="{D42A27DB-BD31-4B8C-83A1-F6EECF244321}">
                <p14:modId xmlns:p14="http://schemas.microsoft.com/office/powerpoint/2010/main" val="986104713"/>
              </p:ext>
            </p:extLst>
          </p:nvPr>
        </p:nvGraphicFramePr>
        <p:xfrm>
          <a:off x="238125" y="5437459"/>
          <a:ext cx="5554664" cy="1769632"/>
        </p:xfrm>
        <a:graphic>
          <a:graphicData uri="http://schemas.openxmlformats.org/drawingml/2006/table">
            <a:tbl>
              <a:tblPr/>
              <a:tblGrid>
                <a:gridCol w="2605286"/>
                <a:gridCol w="704574"/>
                <a:gridCol w="704574"/>
                <a:gridCol w="704574"/>
                <a:gridCol w="835656"/>
              </a:tblGrid>
              <a:tr h="149660">
                <a:tc>
                  <a:txBody>
                    <a:bodyPr/>
                    <a:lstStyle/>
                    <a:p>
                      <a:pPr algn="l" fontAlgn="b"/>
                      <a:r>
                        <a:rPr lang="sv-SE" sz="900" b="0" i="0" u="none" strike="noStrike" dirty="0">
                          <a:solidFill>
                            <a:srgbClr val="000000"/>
                          </a:solidFill>
                          <a:latin typeface="Arial"/>
                        </a:rPr>
                        <a:t> </a:t>
                      </a:r>
                    </a:p>
                  </a:txBody>
                  <a:tcPr marL="9527" marR="9527" marT="9523"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2007</a:t>
                      </a:r>
                    </a:p>
                  </a:txBody>
                  <a:tcPr marL="9527" marR="9527" marT="9523"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2008</a:t>
                      </a:r>
                    </a:p>
                  </a:txBody>
                  <a:tcPr marL="9527" marR="9527" marT="9523" marB="0" anchor="b">
                    <a:lnL>
                      <a:noFill/>
                    </a:lnL>
                    <a:lnR>
                      <a:noFill/>
                    </a:lnR>
                    <a:lnT>
                      <a:noFill/>
                    </a:lnT>
                    <a:lnB>
                      <a:noFill/>
                    </a:lnB>
                    <a:solidFill>
                      <a:srgbClr val="FFFFFF"/>
                    </a:solidFill>
                  </a:tcPr>
                </a:tc>
                <a:tc>
                  <a:txBody>
                    <a:bodyPr/>
                    <a:lstStyle/>
                    <a:p>
                      <a:pPr algn="r" rtl="0" fontAlgn="b"/>
                      <a:r>
                        <a:rPr lang="sv-SE" sz="800" b="1" i="0" u="none" strike="noStrike" dirty="0">
                          <a:solidFill>
                            <a:srgbClr val="000000"/>
                          </a:solidFill>
                          <a:latin typeface="Arial"/>
                        </a:rPr>
                        <a:t>2009</a:t>
                      </a:r>
                    </a:p>
                  </a:txBody>
                  <a:tcPr marL="9527" marR="9527" marT="9523"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7" marR="9527" marT="9523" marB="0" anchor="b">
                    <a:lnL>
                      <a:noFill/>
                    </a:lnL>
                    <a:lnR>
                      <a:noFill/>
                    </a:lnR>
                    <a:lnT>
                      <a:noFill/>
                    </a:lnT>
                    <a:lnB>
                      <a:noFill/>
                    </a:lnB>
                    <a:solidFill>
                      <a:srgbClr val="FFFFFF"/>
                    </a:solidFill>
                  </a:tcPr>
                </a:tc>
              </a:tr>
              <a:tr h="139295">
                <a:tc>
                  <a:txBody>
                    <a:bodyPr/>
                    <a:lstStyle/>
                    <a:p>
                      <a:pPr algn="l" fontAlgn="b"/>
                      <a:r>
                        <a:rPr lang="sv-SE" sz="800" b="0" i="0" u="none" strike="noStrike">
                          <a:solidFill>
                            <a:srgbClr val="000000"/>
                          </a:solidFill>
                          <a:latin typeface="Arial"/>
                        </a:rPr>
                        <a:t> </a:t>
                      </a:r>
                    </a:p>
                  </a:txBody>
                  <a:tcPr marL="9527" marR="9527" marT="9523"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KSEK</a:t>
                      </a:r>
                    </a:p>
                  </a:txBody>
                  <a:tcPr marL="9527" marR="9527" marT="9523"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7" marR="9527" marT="9523"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7" marR="9527" marT="9523"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7" marR="9527" marT="9523"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39295">
                <a:tc>
                  <a:txBody>
                    <a:bodyPr/>
                    <a:lstStyle/>
                    <a:p>
                      <a:pPr algn="l" rtl="0" fontAlgn="b"/>
                      <a:r>
                        <a:rPr lang="sv-SE" sz="800" b="0" i="0" u="none" strike="noStrike" dirty="0">
                          <a:solidFill>
                            <a:srgbClr val="000000"/>
                          </a:solidFill>
                          <a:latin typeface="Arial"/>
                        </a:rPr>
                        <a:t>Administrativa Kostnader </a:t>
                      </a:r>
                      <a:r>
                        <a:rPr lang="sv-SE" sz="800" b="0" i="0" u="none" strike="noStrike" dirty="0" smtClean="0">
                          <a:solidFill>
                            <a:srgbClr val="000000"/>
                          </a:solidFill>
                          <a:latin typeface="Arial"/>
                        </a:rPr>
                        <a:t>totalt</a:t>
                      </a:r>
                      <a:endParaRPr lang="sv-SE" sz="800" b="0" i="0" u="none" strike="noStrike" dirty="0">
                        <a:solidFill>
                          <a:srgbClr val="000000"/>
                        </a:solidFill>
                        <a:latin typeface="Arial"/>
                      </a:endParaRPr>
                    </a:p>
                  </a:txBody>
                  <a:tcPr marL="9527" marR="9527" marT="9521"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 </a:t>
                      </a:r>
                    </a:p>
                  </a:txBody>
                  <a:tcPr marL="9527" marR="9527" marT="952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5 986</a:t>
                      </a:r>
                    </a:p>
                  </a:txBody>
                  <a:tcPr marL="9527" marR="9527" marT="9523"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6 427</a:t>
                      </a:r>
                    </a:p>
                  </a:txBody>
                  <a:tcPr marL="9527" marR="9527" marT="9523"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4 358</a:t>
                      </a:r>
                    </a:p>
                  </a:txBody>
                  <a:tcPr marL="9526" marR="9526" marT="952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9295">
                <a:tc>
                  <a:txBody>
                    <a:bodyPr/>
                    <a:lstStyle/>
                    <a:p>
                      <a:pPr algn="l" rtl="0" fontAlgn="b"/>
                      <a:r>
                        <a:rPr lang="sv-SE" sz="800" b="1" i="0" u="none" strike="noStrike" dirty="0" err="1">
                          <a:solidFill>
                            <a:srgbClr val="000000"/>
                          </a:solidFill>
                          <a:latin typeface="Arial"/>
                        </a:rPr>
                        <a:t>Adm</a:t>
                      </a:r>
                      <a:r>
                        <a:rPr lang="sv-SE" sz="800" b="1" i="0" u="none" strike="noStrike" dirty="0">
                          <a:solidFill>
                            <a:srgbClr val="000000"/>
                          </a:solidFill>
                          <a:latin typeface="Arial"/>
                        </a:rPr>
                        <a:t> 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7" marR="9527"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 </a:t>
                      </a:r>
                    </a:p>
                  </a:txBody>
                  <a:tcPr marL="9527" marR="9527"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4 786</a:t>
                      </a:r>
                    </a:p>
                  </a:txBody>
                  <a:tcPr marL="9527" marR="9527" marT="9523"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4 818</a:t>
                      </a:r>
                    </a:p>
                  </a:txBody>
                  <a:tcPr marL="9527" marR="9527" marT="9523"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4 223</a:t>
                      </a:r>
                    </a:p>
                  </a:txBody>
                  <a:tcPr marL="9526" marR="9526"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9295">
                <a:tc>
                  <a:txBody>
                    <a:bodyPr/>
                    <a:lstStyle/>
                    <a:p>
                      <a:pPr algn="l" rtl="0" fontAlgn="b"/>
                      <a:r>
                        <a:rPr lang="sv-SE" sz="800" b="0" i="0" u="none" strike="noStrike" dirty="0">
                          <a:solidFill>
                            <a:srgbClr val="000000"/>
                          </a:solidFill>
                          <a:latin typeface="Arial"/>
                        </a:rPr>
                        <a:t>Indirekta </a:t>
                      </a:r>
                      <a:r>
                        <a:rPr lang="sv-SE" sz="800" b="0" i="0" u="none" strike="noStrike" dirty="0" smtClean="0">
                          <a:solidFill>
                            <a:srgbClr val="000000"/>
                          </a:solidFill>
                          <a:latin typeface="Arial"/>
                        </a:rPr>
                        <a:t>Produktionskostnader </a:t>
                      </a:r>
                      <a:r>
                        <a:rPr lang="sv-SE" sz="800" b="0" i="0" u="none" strike="noStrike" dirty="0">
                          <a:solidFill>
                            <a:srgbClr val="000000"/>
                          </a:solidFill>
                          <a:latin typeface="Arial"/>
                        </a:rPr>
                        <a:t>t</a:t>
                      </a:r>
                      <a:r>
                        <a:rPr lang="sv-SE" sz="800" b="0" i="0" u="none" strike="noStrike" dirty="0" smtClean="0">
                          <a:solidFill>
                            <a:srgbClr val="000000"/>
                          </a:solidFill>
                          <a:latin typeface="Arial"/>
                        </a:rPr>
                        <a:t>otalt</a:t>
                      </a:r>
                      <a:endParaRPr lang="sv-SE" sz="800" b="0" i="0" u="none" strike="noStrike" dirty="0">
                        <a:solidFill>
                          <a:srgbClr val="000000"/>
                        </a:solidFill>
                        <a:latin typeface="Arial"/>
                      </a:endParaRPr>
                    </a:p>
                  </a:txBody>
                  <a:tcPr marL="9527" marR="9527"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 </a:t>
                      </a:r>
                    </a:p>
                  </a:txBody>
                  <a:tcPr marL="9527" marR="9527"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4 741</a:t>
                      </a:r>
                    </a:p>
                  </a:txBody>
                  <a:tcPr marL="9527" marR="9527" marT="9523"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2 463</a:t>
                      </a:r>
                    </a:p>
                  </a:txBody>
                  <a:tcPr marL="9527" marR="9527" marT="9523"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1 369</a:t>
                      </a:r>
                    </a:p>
                  </a:txBody>
                  <a:tcPr marL="9526" marR="9526"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9295">
                <a:tc>
                  <a:txBody>
                    <a:bodyPr/>
                    <a:lstStyle/>
                    <a:p>
                      <a:pPr algn="l" rtl="0" fontAlgn="b"/>
                      <a:r>
                        <a:rPr lang="sv-SE" sz="800" b="1" i="0" u="none" strike="noStrike" dirty="0">
                          <a:solidFill>
                            <a:srgbClr val="000000"/>
                          </a:solidFill>
                          <a:latin typeface="Arial"/>
                        </a:rPr>
                        <a:t>Indirekta </a:t>
                      </a:r>
                      <a:r>
                        <a:rPr lang="sv-SE" sz="800" b="1" i="0" u="none" strike="noStrike" dirty="0" smtClean="0">
                          <a:solidFill>
                            <a:srgbClr val="000000"/>
                          </a:solidFill>
                          <a:latin typeface="Arial"/>
                        </a:rPr>
                        <a:t>Produktionskostnader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7" marR="9527"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 </a:t>
                      </a:r>
                    </a:p>
                  </a:txBody>
                  <a:tcPr marL="9527" marR="9527"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4 741</a:t>
                      </a:r>
                    </a:p>
                  </a:txBody>
                  <a:tcPr marL="9527" marR="9527" marT="9523"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2 463</a:t>
                      </a:r>
                    </a:p>
                  </a:txBody>
                  <a:tcPr marL="9527" marR="9527" marT="9523"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1 369</a:t>
                      </a:r>
                    </a:p>
                  </a:txBody>
                  <a:tcPr marL="9526" marR="9526"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258505">
                <a:tc>
                  <a:txBody>
                    <a:bodyPr/>
                    <a:lstStyle/>
                    <a:p>
                      <a:pPr algn="l" rtl="0" fontAlgn="b"/>
                      <a:r>
                        <a:rPr lang="sv-SE" sz="800" b="0" i="0" u="none" strike="noStrike" dirty="0" smtClean="0">
                          <a:solidFill>
                            <a:srgbClr val="000000"/>
                          </a:solidFill>
                          <a:latin typeface="Arial"/>
                        </a:rPr>
                        <a:t>Administrativa- </a:t>
                      </a:r>
                      <a:r>
                        <a:rPr lang="sv-SE" sz="800" b="0" i="0" u="none" strike="noStrike" dirty="0">
                          <a:solidFill>
                            <a:srgbClr val="000000"/>
                          </a:solidFill>
                          <a:latin typeface="Arial"/>
                        </a:rPr>
                        <a:t>och </a:t>
                      </a:r>
                      <a:r>
                        <a:rPr lang="sv-SE" sz="800" b="0" i="0" u="none" strike="noStrike" dirty="0" smtClean="0">
                          <a:solidFill>
                            <a:srgbClr val="000000"/>
                          </a:solidFill>
                          <a:latin typeface="Arial"/>
                        </a:rPr>
                        <a:t>Indirekta Produktionskostnader </a:t>
                      </a:r>
                      <a:r>
                        <a:rPr lang="sv-SE" sz="800" b="0" i="0" u="none" strike="noStrike" dirty="0">
                          <a:solidFill>
                            <a:srgbClr val="000000"/>
                          </a:solidFill>
                          <a:latin typeface="Arial"/>
                        </a:rPr>
                        <a:t>Totalt</a:t>
                      </a:r>
                    </a:p>
                  </a:txBody>
                  <a:tcPr marL="9527" marR="9527"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 </a:t>
                      </a:r>
                    </a:p>
                  </a:txBody>
                  <a:tcPr marL="9527" marR="9527"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10 727</a:t>
                      </a:r>
                    </a:p>
                  </a:txBody>
                  <a:tcPr marL="9527" marR="9527" marT="9523"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8 890</a:t>
                      </a:r>
                    </a:p>
                  </a:txBody>
                  <a:tcPr marL="9527" marR="9527" marT="9523"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5 727</a:t>
                      </a:r>
                    </a:p>
                  </a:txBody>
                  <a:tcPr marL="9526" marR="9526"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01601">
                <a:tc>
                  <a:txBody>
                    <a:bodyPr/>
                    <a:lstStyle/>
                    <a:p>
                      <a:pPr algn="l" rtl="0" fontAlgn="b"/>
                      <a:r>
                        <a:rPr lang="sv-SE" sz="800" b="1" i="0" u="none" strike="noStrike" dirty="0" err="1">
                          <a:solidFill>
                            <a:srgbClr val="000000"/>
                          </a:solidFill>
                          <a:latin typeface="Arial"/>
                        </a:rPr>
                        <a:t>Adm</a:t>
                      </a:r>
                      <a:r>
                        <a:rPr lang="sv-SE" sz="800" b="1" i="0" u="none" strike="noStrike" dirty="0">
                          <a:solidFill>
                            <a:srgbClr val="000000"/>
                          </a:solidFill>
                          <a:latin typeface="Arial"/>
                        </a:rPr>
                        <a:t> och </a:t>
                      </a:r>
                      <a:r>
                        <a:rPr lang="sv-SE" sz="800" b="1" i="0" u="none" strike="noStrike" dirty="0" err="1">
                          <a:solidFill>
                            <a:srgbClr val="000000"/>
                          </a:solidFill>
                          <a:latin typeface="Arial"/>
                        </a:rPr>
                        <a:t>Ind</a:t>
                      </a:r>
                      <a:r>
                        <a:rPr lang="sv-SE" sz="800" b="1" i="0" u="none" strike="noStrike" dirty="0">
                          <a:solidFill>
                            <a:srgbClr val="000000"/>
                          </a:solidFill>
                          <a:latin typeface="Arial"/>
                        </a:rPr>
                        <a:t> </a:t>
                      </a:r>
                      <a:r>
                        <a:rPr lang="sv-SE" sz="800" b="1" i="0" u="none" strike="noStrike" dirty="0" smtClean="0">
                          <a:solidFill>
                            <a:srgbClr val="000000"/>
                          </a:solidFill>
                          <a:latin typeface="Arial"/>
                        </a:rPr>
                        <a:t>Produktionskostnader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7" marR="9527"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 </a:t>
                      </a:r>
                    </a:p>
                  </a:txBody>
                  <a:tcPr marL="9527" marR="9527"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9 527</a:t>
                      </a:r>
                    </a:p>
                  </a:txBody>
                  <a:tcPr marL="9527" marR="9527" marT="9523"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7 281</a:t>
                      </a:r>
                    </a:p>
                  </a:txBody>
                  <a:tcPr marL="9527" marR="9527" marT="9523"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5 592</a:t>
                      </a:r>
                    </a:p>
                  </a:txBody>
                  <a:tcPr marL="9526" marR="9526"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9295">
                <a:tc>
                  <a:txBody>
                    <a:bodyPr/>
                    <a:lstStyle/>
                    <a:p>
                      <a:pPr algn="l" rtl="0" fontAlgn="b"/>
                      <a:r>
                        <a:rPr lang="sv-SE" sz="800" b="0" i="0" u="none" strike="noStrike">
                          <a:solidFill>
                            <a:srgbClr val="000000"/>
                          </a:solidFill>
                          <a:latin typeface="Arial"/>
                        </a:rPr>
                        <a:t>Operativa Kostnader Totalt</a:t>
                      </a:r>
                    </a:p>
                  </a:txBody>
                  <a:tcPr marL="9527" marR="9527"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 </a:t>
                      </a:r>
                    </a:p>
                  </a:txBody>
                  <a:tcPr marL="9527" marR="9527"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37 647</a:t>
                      </a:r>
                    </a:p>
                  </a:txBody>
                  <a:tcPr marL="9527" marR="9527" marT="9523"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34 675</a:t>
                      </a:r>
                    </a:p>
                  </a:txBody>
                  <a:tcPr marL="9527" marR="9527" marT="9523"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32 349</a:t>
                      </a:r>
                    </a:p>
                  </a:txBody>
                  <a:tcPr marL="9526" marR="9526"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84801">
                <a:tc>
                  <a:txBody>
                    <a:bodyPr/>
                    <a:lstStyle/>
                    <a:p>
                      <a:pPr algn="l" rtl="0" fontAlgn="b"/>
                      <a:r>
                        <a:rPr lang="sv-SE" sz="800" b="1" i="0" u="none" strike="noStrike" dirty="0">
                          <a:solidFill>
                            <a:srgbClr val="000000"/>
                          </a:solidFill>
                          <a:latin typeface="Arial"/>
                        </a:rPr>
                        <a:t>Operativa Kostnader Totalt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7" marR="9527"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 </a:t>
                      </a:r>
                    </a:p>
                  </a:txBody>
                  <a:tcPr marL="9527" marR="9527"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36 447</a:t>
                      </a:r>
                    </a:p>
                  </a:txBody>
                  <a:tcPr marL="9527" marR="9527" marT="9523"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33 066</a:t>
                      </a:r>
                    </a:p>
                  </a:txBody>
                  <a:tcPr marL="9527" marR="9527" marT="9523"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32 349</a:t>
                      </a:r>
                    </a:p>
                  </a:txBody>
                  <a:tcPr marL="9526" marR="9526"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9295">
                <a:tc>
                  <a:txBody>
                    <a:bodyPr/>
                    <a:lstStyle/>
                    <a:p>
                      <a:pPr algn="l" rtl="0" fontAlgn="b"/>
                      <a:r>
                        <a:rPr lang="sv-SE" sz="800" b="0" i="0" u="none" strike="noStrike" dirty="0">
                          <a:solidFill>
                            <a:srgbClr val="000000"/>
                          </a:solidFill>
                          <a:latin typeface="Arial"/>
                        </a:rPr>
                        <a:t>Intäkter Totalt</a:t>
                      </a:r>
                    </a:p>
                  </a:txBody>
                  <a:tcPr marL="9527" marR="9527" marT="952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 </a:t>
                      </a:r>
                    </a:p>
                  </a:txBody>
                  <a:tcPr marL="9527" marR="9527"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46 723</a:t>
                      </a:r>
                    </a:p>
                  </a:txBody>
                  <a:tcPr marL="9527" marR="9527" marT="9523"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38 053</a:t>
                      </a:r>
                    </a:p>
                  </a:txBody>
                  <a:tcPr marL="9527" marR="9527" marT="9523"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38 989</a:t>
                      </a:r>
                    </a:p>
                  </a:txBody>
                  <a:tcPr marL="9526" marR="9526"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bl>
          </a:graphicData>
        </a:graphic>
      </p:graphicFrame>
      <p:graphicFrame>
        <p:nvGraphicFramePr>
          <p:cNvPr id="16" name="Chart 15"/>
          <p:cNvGraphicFramePr>
            <a:graphicFrameLocks/>
          </p:cNvGraphicFramePr>
          <p:nvPr>
            <p:extLst>
              <p:ext uri="{D42A27DB-BD31-4B8C-83A1-F6EECF244321}">
                <p14:modId xmlns:p14="http://schemas.microsoft.com/office/powerpoint/2010/main" val="1803103284"/>
              </p:ext>
            </p:extLst>
          </p:nvPr>
        </p:nvGraphicFramePr>
        <p:xfrm>
          <a:off x="0" y="993775"/>
          <a:ext cx="4991100" cy="30067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Chart 16"/>
          <p:cNvGraphicFramePr>
            <a:graphicFrameLocks/>
          </p:cNvGraphicFramePr>
          <p:nvPr>
            <p:extLst>
              <p:ext uri="{D42A27DB-BD31-4B8C-83A1-F6EECF244321}">
                <p14:modId xmlns:p14="http://schemas.microsoft.com/office/powerpoint/2010/main" val="2246797548"/>
              </p:ext>
            </p:extLst>
          </p:nvPr>
        </p:nvGraphicFramePr>
        <p:xfrm>
          <a:off x="5487988" y="993775"/>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 name="Chart 22"/>
          <p:cNvGraphicFramePr>
            <a:graphicFrameLocks/>
          </p:cNvGraphicFramePr>
          <p:nvPr>
            <p:extLst>
              <p:ext uri="{D42A27DB-BD31-4B8C-83A1-F6EECF244321}">
                <p14:modId xmlns:p14="http://schemas.microsoft.com/office/powerpoint/2010/main" val="2912360275"/>
              </p:ext>
            </p:extLst>
          </p:nvPr>
        </p:nvGraphicFramePr>
        <p:xfrm>
          <a:off x="5487988" y="2782094"/>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1011618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6472238" y="4572000"/>
            <a:ext cx="3492500" cy="2654573"/>
          </a:xfrm>
          <a:prstGeom prst="rect">
            <a:avLst/>
          </a:prstGeom>
          <a:noFill/>
          <a:ln>
            <a:solidFill>
              <a:schemeClr val="bg1">
                <a:lumMod val="65000"/>
              </a:schemeClr>
            </a:solidFill>
          </a:ln>
        </p:spPr>
        <p:txBody>
          <a:bodyPr>
            <a:spAutoFit/>
          </a:bodyPr>
          <a:lstStyle/>
          <a:p>
            <a:pPr>
              <a:defRPr/>
            </a:pPr>
            <a:r>
              <a:rPr lang="sv-SE" sz="1050" b="1" dirty="0"/>
              <a:t>Bolagets kommentarer</a:t>
            </a:r>
            <a:endParaRPr lang="sv-SE" sz="1000" b="1" dirty="0"/>
          </a:p>
          <a:p>
            <a:pPr eaLnBrk="0" hangingPunct="0">
              <a:buClr>
                <a:srgbClr val="003399"/>
              </a:buClr>
              <a:defRPr/>
            </a:pPr>
            <a:endParaRPr lang="sv-SE" sz="1050" dirty="0"/>
          </a:p>
          <a:p>
            <a:pPr marL="171450" indent="-171450" eaLnBrk="0" hangingPunct="0">
              <a:buClr>
                <a:srgbClr val="003399"/>
              </a:buClr>
              <a:buFont typeface="Arial" pitchFamily="34" charset="0"/>
              <a:buChar char="•"/>
              <a:defRPr/>
            </a:pPr>
            <a:r>
              <a:rPr lang="sv-SE" sz="1050" dirty="0"/>
              <a:t>Ökning av kostnader till följd av pensionsutbetalningar.</a:t>
            </a:r>
          </a:p>
          <a:p>
            <a:pPr marL="171450" indent="-171450" eaLnBrk="0" hangingPunct="0">
              <a:buClr>
                <a:srgbClr val="003399"/>
              </a:buClr>
              <a:buFont typeface="Arial" pitchFamily="34" charset="0"/>
              <a:buChar char="•"/>
              <a:defRPr/>
            </a:pPr>
            <a:endParaRPr lang="sv-SE" sz="1050" dirty="0"/>
          </a:p>
          <a:p>
            <a:pPr marL="171450" indent="-171450" eaLnBrk="0" hangingPunct="0">
              <a:buClr>
                <a:srgbClr val="003399"/>
              </a:buClr>
              <a:buFont typeface="Arial" pitchFamily="34" charset="0"/>
              <a:buChar char="•"/>
              <a:defRPr/>
            </a:pPr>
            <a:r>
              <a:rPr lang="sv-SE" sz="1050" dirty="0"/>
              <a:t>Outsourcing av telefoni och växel har minskat kostnaderna.</a:t>
            </a:r>
          </a:p>
          <a:p>
            <a:pPr marL="171450" indent="-171450" eaLnBrk="0" hangingPunct="0">
              <a:buClr>
                <a:srgbClr val="003399"/>
              </a:buClr>
              <a:buFont typeface="Arial" pitchFamily="34" charset="0"/>
              <a:buChar char="•"/>
              <a:defRPr/>
            </a:pPr>
            <a:endParaRPr lang="sv-SE" sz="1050" dirty="0"/>
          </a:p>
          <a:p>
            <a:pPr marL="171450" indent="-171450" eaLnBrk="0" hangingPunct="0">
              <a:buClr>
                <a:srgbClr val="003399"/>
              </a:buClr>
              <a:buFont typeface="Arial" pitchFamily="34" charset="0"/>
              <a:buChar char="•"/>
              <a:defRPr/>
            </a:pPr>
            <a:r>
              <a:rPr lang="sv-SE" sz="1050" dirty="0"/>
              <a:t>Sänkta förmedlar- och </a:t>
            </a:r>
            <a:r>
              <a:rPr lang="sv-SE" sz="1050" dirty="0" err="1"/>
              <a:t>köavgifter</a:t>
            </a:r>
            <a:r>
              <a:rPr lang="sv-SE" sz="1050" dirty="0"/>
              <a:t> har minskat intäkterna. </a:t>
            </a:r>
          </a:p>
          <a:p>
            <a:pPr marL="171450" indent="-171450" eaLnBrk="0" hangingPunct="0">
              <a:buClr>
                <a:srgbClr val="003399"/>
              </a:buClr>
              <a:buFont typeface="Arial" pitchFamily="34" charset="0"/>
              <a:buChar char="•"/>
              <a:defRPr/>
            </a:pPr>
            <a:endParaRPr lang="sv-SE" sz="1050" dirty="0"/>
          </a:p>
          <a:p>
            <a:pPr marL="171450" indent="-171450" eaLnBrk="0" hangingPunct="0">
              <a:buClr>
                <a:srgbClr val="003399"/>
              </a:buClr>
              <a:buFont typeface="Arial" pitchFamily="34" charset="0"/>
              <a:buChar char="•"/>
              <a:defRPr/>
            </a:pPr>
            <a:r>
              <a:rPr lang="sv-SE" sz="1050" dirty="0"/>
              <a:t>Ny tjänst inom beslutsstöd och marknadsanalys har ökat kostnader.</a:t>
            </a:r>
            <a:endParaRPr lang="sv-SE" sz="1000" dirty="0"/>
          </a:p>
          <a:p>
            <a:pPr eaLnBrk="0" hangingPunct="0">
              <a:buClr>
                <a:srgbClr val="003399"/>
              </a:buClr>
              <a:defRPr/>
            </a:pPr>
            <a:endParaRPr lang="sv-SE" sz="1000" dirty="0"/>
          </a:p>
          <a:p>
            <a:pPr eaLnBrk="0" hangingPunct="0">
              <a:buClr>
                <a:srgbClr val="003399"/>
              </a:buClr>
              <a:defRPr/>
            </a:pPr>
            <a:endParaRPr lang="sv-SE" sz="1000" dirty="0"/>
          </a:p>
          <a:p>
            <a:pPr eaLnBrk="0" hangingPunct="0">
              <a:buClr>
                <a:srgbClr val="003399"/>
              </a:buClr>
              <a:buFont typeface="Wingdings" pitchFamily="2" charset="2"/>
              <a:buChar char="§"/>
              <a:defRPr/>
            </a:pPr>
            <a:endParaRPr lang="sv-SE" sz="1000" dirty="0"/>
          </a:p>
        </p:txBody>
      </p:sp>
      <p:graphicFrame>
        <p:nvGraphicFramePr>
          <p:cNvPr id="24" name="Table 23"/>
          <p:cNvGraphicFramePr>
            <a:graphicFrameLocks noGrp="1"/>
          </p:cNvGraphicFramePr>
          <p:nvPr>
            <p:extLst>
              <p:ext uri="{D42A27DB-BD31-4B8C-83A1-F6EECF244321}">
                <p14:modId xmlns:p14="http://schemas.microsoft.com/office/powerpoint/2010/main" val="4217300225"/>
              </p:ext>
            </p:extLst>
          </p:nvPr>
        </p:nvGraphicFramePr>
        <p:xfrm>
          <a:off x="257175" y="4425488"/>
          <a:ext cx="5451473" cy="860467"/>
        </p:xfrm>
        <a:graphic>
          <a:graphicData uri="http://schemas.openxmlformats.org/drawingml/2006/table">
            <a:tbl>
              <a:tblPr/>
              <a:tblGrid>
                <a:gridCol w="1620157"/>
                <a:gridCol w="438156"/>
                <a:gridCol w="519673"/>
                <a:gridCol w="438156"/>
                <a:gridCol w="438156"/>
                <a:gridCol w="519673"/>
                <a:gridCol w="438156"/>
                <a:gridCol w="519673"/>
                <a:gridCol w="519673"/>
              </a:tblGrid>
              <a:tr h="164649">
                <a:tc>
                  <a:txBody>
                    <a:bodyPr/>
                    <a:lstStyle/>
                    <a:p>
                      <a:pPr algn="l" fontAlgn="b"/>
                      <a:r>
                        <a:rPr lang="sv-SE" sz="1000" b="0" i="0" u="none" strike="noStrike" dirty="0">
                          <a:solidFill>
                            <a:srgbClr val="000000"/>
                          </a:solidFill>
                          <a:latin typeface="Arial"/>
                        </a:rPr>
                        <a:t> </a:t>
                      </a:r>
                    </a:p>
                  </a:txBody>
                  <a:tcPr marL="9525" marR="9525" marT="9523" marB="0" anchor="b">
                    <a:lnL>
                      <a:noFill/>
                    </a:lnL>
                    <a:lnR>
                      <a:noFill/>
                    </a:lnR>
                    <a:lnT>
                      <a:noFill/>
                    </a:lnT>
                    <a:lnB>
                      <a:noFill/>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1 – andel</a:t>
                      </a:r>
                      <a:r>
                        <a:rPr lang="sv-SE" sz="800" b="0" i="0" u="none" strike="noStrike" baseline="0" dirty="0" smtClean="0">
                          <a:solidFill>
                            <a:srgbClr val="000000"/>
                          </a:solidFill>
                          <a:latin typeface="Arial"/>
                        </a:rPr>
                        <a:t> av intäkter</a:t>
                      </a:r>
                      <a:endParaRPr lang="sv-SE" sz="800" b="0" i="0" u="none" strike="noStrike" dirty="0">
                        <a:solidFill>
                          <a:srgbClr val="000000"/>
                        </a:solidFill>
                        <a:latin typeface="Arial"/>
                      </a:endParaRPr>
                    </a:p>
                  </a:txBody>
                  <a:tcPr marL="9525" marR="9525" marT="9531" marB="0" anchor="b">
                    <a:lnL>
                      <a:noFill/>
                    </a:lnL>
                    <a:lnR w="6350" cap="flat" cmpd="sng" algn="ctr">
                      <a:no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31" marB="0" anchor="b">
                    <a:lnL w="6350" cap="flat" cmpd="sng" algn="ctr">
                      <a:no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2 – absoluta tal</a:t>
                      </a:r>
                      <a:endParaRPr lang="sv-SE" sz="800" b="0" i="0" u="none" strike="noStrike" dirty="0">
                        <a:solidFill>
                          <a:srgbClr val="000000"/>
                        </a:solidFill>
                        <a:latin typeface="Arial"/>
                      </a:endParaRPr>
                    </a:p>
                  </a:txBody>
                  <a:tcPr marL="9525" marR="9525" marT="9531"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5" marR="9525" marT="9523"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64649">
                <a:tc>
                  <a:txBody>
                    <a:bodyPr/>
                    <a:lstStyle/>
                    <a:p>
                      <a:pPr algn="l" fontAlgn="b"/>
                      <a:r>
                        <a:rPr lang="sv-SE" sz="1000" b="0" i="0" u="none" strike="noStrike">
                          <a:solidFill>
                            <a:srgbClr val="000000"/>
                          </a:solidFill>
                          <a:latin typeface="Arial"/>
                        </a:rPr>
                        <a:t> </a:t>
                      </a:r>
                    </a:p>
                  </a:txBody>
                  <a:tcPr marL="9525" marR="9525" marT="9523"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2 007</a:t>
                      </a:r>
                    </a:p>
                  </a:txBody>
                  <a:tcPr marL="9525" marR="9525" marT="952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2 008</a:t>
                      </a:r>
                    </a:p>
                  </a:txBody>
                  <a:tcPr marL="9525" marR="9525" marT="952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2 009</a:t>
                      </a:r>
                    </a:p>
                  </a:txBody>
                  <a:tcPr marL="9525" marR="9525" marT="9523" marB="0" anchor="b">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23"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2 007</a:t>
                      </a:r>
                    </a:p>
                  </a:txBody>
                  <a:tcPr marL="9525" marR="9525" marT="9523"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2 008</a:t>
                      </a:r>
                    </a:p>
                  </a:txBody>
                  <a:tcPr marL="9525" marR="9525" marT="952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2 009</a:t>
                      </a:r>
                    </a:p>
                  </a:txBody>
                  <a:tcPr marL="9525" marR="9525" marT="952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5" marR="9525" marT="952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8899">
                <a:tc>
                  <a:txBody>
                    <a:bodyPr/>
                    <a:lstStyle/>
                    <a:p>
                      <a:pPr algn="l" rtl="0" fontAlgn="b"/>
                      <a:r>
                        <a:rPr lang="sv-SE" sz="800" b="0" i="0" u="none" strike="noStrike">
                          <a:solidFill>
                            <a:srgbClr val="000000"/>
                          </a:solidFill>
                          <a:latin typeface="Arial"/>
                        </a:rPr>
                        <a:t>Administrativa Kostnader</a:t>
                      </a:r>
                    </a:p>
                  </a:txBody>
                  <a:tcPr marL="9525" marR="9525"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5" marR="85728"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93</a:t>
                      </a:r>
                    </a:p>
                  </a:txBody>
                  <a:tcPr marL="9524" marR="9524"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90</a:t>
                      </a:r>
                    </a:p>
                  </a:txBody>
                  <a:tcPr marL="9524" marR="9524" marT="9523"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93</a:t>
                      </a:r>
                    </a:p>
                  </a:txBody>
                  <a:tcPr marL="9524" marR="9524" marT="9523"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5" marR="85728" marT="9523"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103</a:t>
                      </a:r>
                    </a:p>
                  </a:txBody>
                  <a:tcPr marL="9524" marR="9524"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110</a:t>
                      </a:r>
                    </a:p>
                  </a:txBody>
                  <a:tcPr marL="9524" marR="9524"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111</a:t>
                      </a:r>
                    </a:p>
                  </a:txBody>
                  <a:tcPr marL="9524" marR="9524"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8899">
                <a:tc>
                  <a:txBody>
                    <a:bodyPr/>
                    <a:lstStyle/>
                    <a:p>
                      <a:pPr algn="l" rtl="0" fontAlgn="b"/>
                      <a:r>
                        <a:rPr lang="sv-SE" sz="800" b="0" i="0" u="none" strike="noStrike" dirty="0">
                          <a:solidFill>
                            <a:srgbClr val="000000"/>
                          </a:solidFill>
                          <a:latin typeface="Arial"/>
                        </a:rPr>
                        <a:t>Indirekta </a:t>
                      </a:r>
                      <a:r>
                        <a:rPr lang="sv-SE" sz="800" b="0" i="0" u="none" strike="noStrike" dirty="0" smtClean="0">
                          <a:solidFill>
                            <a:srgbClr val="000000"/>
                          </a:solidFill>
                          <a:latin typeface="Arial"/>
                        </a:rPr>
                        <a:t>Produktionskostnader </a:t>
                      </a:r>
                      <a:endParaRPr lang="sv-SE" sz="800" b="0" i="0" u="none" strike="noStrike" dirty="0">
                        <a:solidFill>
                          <a:srgbClr val="000000"/>
                        </a:solidFill>
                        <a:latin typeface="Arial"/>
                      </a:endParaRPr>
                    </a:p>
                  </a:txBody>
                  <a:tcPr marL="9525" marR="9525" marT="953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5" marR="85728"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113</a:t>
                      </a:r>
                    </a:p>
                  </a:txBody>
                  <a:tcPr marL="9524" marR="9524"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116</a:t>
                      </a:r>
                    </a:p>
                  </a:txBody>
                  <a:tcPr marL="9524" marR="9524" marT="9523"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140</a:t>
                      </a:r>
                    </a:p>
                  </a:txBody>
                  <a:tcPr marL="9524" marR="9524" marT="9523"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5" marR="85728" marT="9523"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126</a:t>
                      </a:r>
                    </a:p>
                  </a:txBody>
                  <a:tcPr marL="9524" marR="9524"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143</a:t>
                      </a:r>
                    </a:p>
                  </a:txBody>
                  <a:tcPr marL="9524" marR="9524"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168</a:t>
                      </a:r>
                    </a:p>
                  </a:txBody>
                  <a:tcPr marL="9524" marR="9524"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53329">
                <a:tc>
                  <a:txBody>
                    <a:bodyPr/>
                    <a:lstStyle/>
                    <a:p>
                      <a:pPr algn="l" rtl="0" fontAlgn="b"/>
                      <a:r>
                        <a:rPr lang="sv-SE" sz="800" b="1" i="0" u="none" strike="noStrike" dirty="0" smtClean="0">
                          <a:solidFill>
                            <a:srgbClr val="000000"/>
                          </a:solidFill>
                          <a:latin typeface="Arial"/>
                        </a:rPr>
                        <a:t>Administrativa- </a:t>
                      </a:r>
                      <a:r>
                        <a:rPr lang="sv-SE" sz="800" b="1" i="0" u="none" strike="noStrike" dirty="0">
                          <a:solidFill>
                            <a:srgbClr val="000000"/>
                          </a:solidFill>
                          <a:latin typeface="Arial"/>
                        </a:rPr>
                        <a:t>och Indirekta </a:t>
                      </a:r>
                      <a:r>
                        <a:rPr lang="sv-SE" sz="800" b="1" i="0" u="none" strike="noStrike" dirty="0" smtClean="0">
                          <a:solidFill>
                            <a:srgbClr val="000000"/>
                          </a:solidFill>
                          <a:latin typeface="Arial"/>
                        </a:rPr>
                        <a:t>Produktionskostnader </a:t>
                      </a:r>
                      <a:endParaRPr lang="sv-SE" sz="800" b="1" i="0" u="none" strike="noStrike" dirty="0">
                        <a:solidFill>
                          <a:srgbClr val="000000"/>
                        </a:solidFill>
                        <a:latin typeface="Arial"/>
                      </a:endParaRPr>
                    </a:p>
                  </a:txBody>
                  <a:tcPr marL="9525" marR="9525" marT="9531"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100</a:t>
                      </a:r>
                    </a:p>
                  </a:txBody>
                  <a:tcPr marL="9525" marR="85728"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98</a:t>
                      </a:r>
                    </a:p>
                  </a:txBody>
                  <a:tcPr marL="9524" marR="9524"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97</a:t>
                      </a:r>
                    </a:p>
                  </a:txBody>
                  <a:tcPr marL="9524" marR="9524" marT="9523"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106</a:t>
                      </a:r>
                    </a:p>
                  </a:txBody>
                  <a:tcPr marL="9524" marR="9524" marT="9523"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5" marR="85728" marT="9523"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109</a:t>
                      </a:r>
                    </a:p>
                  </a:txBody>
                  <a:tcPr marL="9524" marR="9524"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119</a:t>
                      </a:r>
                    </a:p>
                  </a:txBody>
                  <a:tcPr marL="9524" marR="9524"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127</a:t>
                      </a:r>
                    </a:p>
                  </a:txBody>
                  <a:tcPr marL="9524" marR="9524"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bl>
          </a:graphicData>
        </a:graphic>
      </p:graphicFrame>
      <p:sp>
        <p:nvSpPr>
          <p:cNvPr id="38963" name="Slide Number Placeholder 1"/>
          <p:cNvSpPr>
            <a:spLocks noGrp="1"/>
          </p:cNvSpPr>
          <p:nvPr>
            <p:ph type="sldNum" sz="quarter" idx="4294967295"/>
          </p:nvPr>
        </p:nvSpPr>
        <p:spPr bwMode="auto">
          <a:xfrm>
            <a:off x="457200" y="7429500"/>
            <a:ext cx="311150" cy="163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5DF62EC6-2A12-4477-8A13-3D8A281427D2}" type="slidenum">
              <a:rPr lang="en-US" sz="1000" smtClean="0">
                <a:solidFill>
                  <a:schemeClr val="tx2"/>
                </a:solidFill>
              </a:rPr>
              <a:pPr eaLnBrk="1" hangingPunct="1"/>
              <a:t>27</a:t>
            </a:fld>
            <a:endParaRPr lang="en-US" sz="1000" smtClean="0">
              <a:solidFill>
                <a:schemeClr val="tx2"/>
              </a:solidFill>
            </a:endParaRPr>
          </a:p>
        </p:txBody>
      </p:sp>
      <p:sp>
        <p:nvSpPr>
          <p:cNvPr id="38964" name="Footer Placeholder 2"/>
          <p:cNvSpPr>
            <a:spLocks noGrp="1"/>
          </p:cNvSpPr>
          <p:nvPr>
            <p:ph type="ftr" sz="quarter" idx="4294967295"/>
          </p:nvPr>
        </p:nvSpPr>
        <p:spPr bwMode="auto">
          <a:xfrm>
            <a:off x="849313" y="7429500"/>
            <a:ext cx="4749800" cy="3444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000" smtClean="0">
                <a:solidFill>
                  <a:schemeClr val="tx2"/>
                </a:solidFill>
              </a:rPr>
              <a:t>Stockholm Stadshus - Rapportering av den operativa effektiviteten</a:t>
            </a:r>
            <a:endParaRPr lang="en-US" sz="1000" smtClean="0">
              <a:solidFill>
                <a:schemeClr val="tx2"/>
              </a:solidFill>
            </a:endParaRPr>
          </a:p>
        </p:txBody>
      </p:sp>
      <p:sp>
        <p:nvSpPr>
          <p:cNvPr id="38965" name="Title 3"/>
          <p:cNvSpPr>
            <a:spLocks noGrp="1"/>
          </p:cNvSpPr>
          <p:nvPr>
            <p:ph type="title"/>
          </p:nvPr>
        </p:nvSpPr>
        <p:spPr>
          <a:xfrm>
            <a:off x="449263" y="396875"/>
            <a:ext cx="9317037" cy="714375"/>
          </a:xfrm>
          <a:ln>
            <a:solidFill>
              <a:schemeClr val="bg1"/>
            </a:solidFill>
            <a:miter lim="800000"/>
            <a:headEnd/>
            <a:tailEnd/>
          </a:ln>
        </p:spPr>
        <p:txBody>
          <a:bodyPr/>
          <a:lstStyle/>
          <a:p>
            <a:pPr eaLnBrk="1" hangingPunct="1"/>
            <a:r>
              <a:rPr lang="sv-SE" dirty="0" smtClean="0"/>
              <a:t>Bostadsförmedlingen</a:t>
            </a:r>
          </a:p>
        </p:txBody>
      </p:sp>
      <p:graphicFrame>
        <p:nvGraphicFramePr>
          <p:cNvPr id="23" name="Table 22"/>
          <p:cNvGraphicFramePr>
            <a:graphicFrameLocks noGrp="1"/>
          </p:cNvGraphicFramePr>
          <p:nvPr>
            <p:extLst>
              <p:ext uri="{D42A27DB-BD31-4B8C-83A1-F6EECF244321}">
                <p14:modId xmlns:p14="http://schemas.microsoft.com/office/powerpoint/2010/main" val="105590304"/>
              </p:ext>
            </p:extLst>
          </p:nvPr>
        </p:nvGraphicFramePr>
        <p:xfrm>
          <a:off x="257175" y="5292898"/>
          <a:ext cx="5480051" cy="1972089"/>
        </p:xfrm>
        <a:graphic>
          <a:graphicData uri="http://schemas.openxmlformats.org/drawingml/2006/table">
            <a:tbl>
              <a:tblPr/>
              <a:tblGrid>
                <a:gridCol w="2632411"/>
                <a:gridCol w="711910"/>
                <a:gridCol w="711910"/>
                <a:gridCol w="711910"/>
                <a:gridCol w="711910"/>
              </a:tblGrid>
              <a:tr h="156037">
                <a:tc>
                  <a:txBody>
                    <a:bodyPr/>
                    <a:lstStyle/>
                    <a:p>
                      <a:pPr algn="l" fontAlgn="b"/>
                      <a:r>
                        <a:rPr lang="sv-SE" sz="900" b="0" i="0" u="none" strike="noStrike" dirty="0">
                          <a:solidFill>
                            <a:srgbClr val="000000"/>
                          </a:solidFill>
                          <a:latin typeface="Arial"/>
                        </a:rPr>
                        <a:t> </a:t>
                      </a:r>
                    </a:p>
                  </a:txBody>
                  <a:tcPr marL="9526" marR="9526" marT="9526"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2007</a:t>
                      </a:r>
                    </a:p>
                  </a:txBody>
                  <a:tcPr marL="9526" marR="9526" marT="9526"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2008</a:t>
                      </a:r>
                    </a:p>
                  </a:txBody>
                  <a:tcPr marL="9526" marR="9526" marT="9526" marB="0" anchor="b">
                    <a:lnL>
                      <a:noFill/>
                    </a:lnL>
                    <a:lnR>
                      <a:noFill/>
                    </a:lnR>
                    <a:lnT>
                      <a:noFill/>
                    </a:lnT>
                    <a:lnB>
                      <a:noFill/>
                    </a:lnB>
                    <a:solidFill>
                      <a:srgbClr val="FFFFFF"/>
                    </a:solidFill>
                  </a:tcPr>
                </a:tc>
                <a:tc>
                  <a:txBody>
                    <a:bodyPr/>
                    <a:lstStyle/>
                    <a:p>
                      <a:pPr algn="r" rtl="0" fontAlgn="b"/>
                      <a:r>
                        <a:rPr lang="sv-SE" sz="800" b="1" i="0" u="none" strike="noStrike" dirty="0">
                          <a:solidFill>
                            <a:srgbClr val="000000"/>
                          </a:solidFill>
                          <a:latin typeface="Arial"/>
                        </a:rPr>
                        <a:t>2009</a:t>
                      </a:r>
                    </a:p>
                  </a:txBody>
                  <a:tcPr marL="9526" marR="9526" marT="9526"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26" marB="0" anchor="b">
                    <a:lnL>
                      <a:noFill/>
                    </a:lnL>
                    <a:lnR>
                      <a:noFill/>
                    </a:lnR>
                    <a:lnT>
                      <a:noFill/>
                    </a:lnT>
                    <a:lnB>
                      <a:noFill/>
                    </a:lnB>
                    <a:solidFill>
                      <a:srgbClr val="FFFFFF"/>
                    </a:solidFill>
                  </a:tcPr>
                </a:tc>
              </a:tr>
              <a:tr h="145311">
                <a:tc>
                  <a:txBody>
                    <a:bodyPr/>
                    <a:lstStyle/>
                    <a:p>
                      <a:pPr algn="l" fontAlgn="b"/>
                      <a:r>
                        <a:rPr lang="sv-SE" sz="800" b="0" i="0" u="none" strike="noStrike">
                          <a:solidFill>
                            <a:srgbClr val="000000"/>
                          </a:solidFill>
                          <a:latin typeface="Arial"/>
                        </a:rPr>
                        <a:t> </a:t>
                      </a:r>
                    </a:p>
                  </a:txBody>
                  <a:tcPr marL="9526" marR="9526" marT="9526"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KSEK</a:t>
                      </a:r>
                    </a:p>
                  </a:txBody>
                  <a:tcPr marL="9526" marR="9526" marT="9526"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6"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6"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6" marR="9526" marT="9526"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45311">
                <a:tc>
                  <a:txBody>
                    <a:bodyPr/>
                    <a:lstStyle/>
                    <a:p>
                      <a:pPr algn="l" rtl="0" fontAlgn="b"/>
                      <a:r>
                        <a:rPr lang="sv-SE" sz="800" b="0" i="0" u="none" strike="noStrike" dirty="0">
                          <a:solidFill>
                            <a:srgbClr val="000000"/>
                          </a:solidFill>
                          <a:latin typeface="Arial"/>
                        </a:rPr>
                        <a:t>Administrativa Kostnader </a:t>
                      </a:r>
                      <a:r>
                        <a:rPr lang="sv-SE" sz="800" b="0" i="0" u="none" strike="noStrike" dirty="0" smtClean="0">
                          <a:solidFill>
                            <a:srgbClr val="000000"/>
                          </a:solidFill>
                          <a:latin typeface="Arial"/>
                        </a:rPr>
                        <a:t>totalt</a:t>
                      </a:r>
                      <a:endParaRPr lang="sv-SE" sz="800" b="0" i="0" u="none" strike="noStrike" dirty="0">
                        <a:solidFill>
                          <a:srgbClr val="000000"/>
                        </a:solidFill>
                        <a:latin typeface="Arial"/>
                      </a:endParaRPr>
                    </a:p>
                  </a:txBody>
                  <a:tcPr marL="9526" marR="9526" marT="952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8 295</a:t>
                      </a:r>
                    </a:p>
                  </a:txBody>
                  <a:tcPr marL="9526" marR="9526" marT="95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7 444</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7 955</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9 084</a:t>
                      </a:r>
                    </a:p>
                  </a:txBody>
                  <a:tcPr marL="9525" marR="9525" marT="9522"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5311">
                <a:tc>
                  <a:txBody>
                    <a:bodyPr/>
                    <a:lstStyle/>
                    <a:p>
                      <a:pPr algn="l" rtl="0" fontAlgn="b"/>
                      <a:r>
                        <a:rPr lang="sv-SE" sz="800" b="1" i="0" u="none" strike="noStrike" dirty="0" err="1">
                          <a:solidFill>
                            <a:srgbClr val="000000"/>
                          </a:solidFill>
                          <a:latin typeface="Arial"/>
                        </a:rPr>
                        <a:t>Adm</a:t>
                      </a:r>
                      <a:r>
                        <a:rPr lang="sv-SE" sz="800" b="1" i="0" u="none" strike="noStrike" dirty="0">
                          <a:solidFill>
                            <a:srgbClr val="000000"/>
                          </a:solidFill>
                          <a:latin typeface="Arial"/>
                        </a:rPr>
                        <a:t> 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7 236</a:t>
                      </a:r>
                    </a:p>
                  </a:txBody>
                  <a:tcPr marL="9526" marR="9526"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7 444</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7 955</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8 039</a:t>
                      </a:r>
                    </a:p>
                  </a:txBody>
                  <a:tcPr marL="9525" marR="9525" marT="952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5311">
                <a:tc>
                  <a:txBody>
                    <a:bodyPr/>
                    <a:lstStyle/>
                    <a:p>
                      <a:pPr algn="l" rtl="0" fontAlgn="b"/>
                      <a:r>
                        <a:rPr lang="sv-SE" sz="800" b="0" i="0" u="none" strike="noStrike" dirty="0">
                          <a:solidFill>
                            <a:srgbClr val="000000"/>
                          </a:solidFill>
                          <a:latin typeface="Arial"/>
                        </a:rPr>
                        <a:t>Indirekta </a:t>
                      </a:r>
                      <a:r>
                        <a:rPr lang="sv-SE" sz="800" b="0" i="0" u="none" strike="noStrike" dirty="0" smtClean="0">
                          <a:solidFill>
                            <a:srgbClr val="000000"/>
                          </a:solidFill>
                          <a:latin typeface="Arial"/>
                        </a:rPr>
                        <a:t>Produktionskostnader </a:t>
                      </a:r>
                      <a:r>
                        <a:rPr lang="sv-SE" sz="800" b="0" i="0" u="none" strike="noStrike" dirty="0">
                          <a:solidFill>
                            <a:srgbClr val="000000"/>
                          </a:solidFill>
                          <a:latin typeface="Arial"/>
                        </a:rPr>
                        <a:t>t</a:t>
                      </a:r>
                      <a:r>
                        <a:rPr lang="sv-SE" sz="800" b="0" i="0" u="none" strike="noStrike" dirty="0" smtClean="0">
                          <a:solidFill>
                            <a:srgbClr val="000000"/>
                          </a:solidFill>
                          <a:latin typeface="Arial"/>
                        </a:rPr>
                        <a:t>otalt</a:t>
                      </a:r>
                      <a:endParaRPr lang="sv-SE" sz="800" b="0" i="0" u="none" strike="noStrike" dirty="0">
                        <a:solidFill>
                          <a:srgbClr val="000000"/>
                        </a:solidFill>
                        <a:latin typeface="Arial"/>
                      </a:endParaRPr>
                    </a:p>
                  </a:txBody>
                  <a:tcPr marL="9526" marR="9526" marT="952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2 834</a:t>
                      </a:r>
                    </a:p>
                  </a:txBody>
                  <a:tcPr marL="9526" marR="9526"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3 560</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4 039</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4 762</a:t>
                      </a:r>
                    </a:p>
                  </a:txBody>
                  <a:tcPr marL="9525" marR="9525" marT="952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64915">
                <a:tc>
                  <a:txBody>
                    <a:bodyPr/>
                    <a:lstStyle/>
                    <a:p>
                      <a:pPr algn="l" rtl="0" fontAlgn="b"/>
                      <a:r>
                        <a:rPr lang="sv-SE" sz="800" b="1" i="0" u="none" strike="noStrike" dirty="0">
                          <a:solidFill>
                            <a:srgbClr val="000000"/>
                          </a:solidFill>
                          <a:latin typeface="Arial"/>
                        </a:rPr>
                        <a:t>Indirekta </a:t>
                      </a:r>
                      <a:r>
                        <a:rPr lang="sv-SE" sz="800" b="1" i="0" u="none" strike="noStrike" dirty="0" smtClean="0">
                          <a:solidFill>
                            <a:srgbClr val="000000"/>
                          </a:solidFill>
                          <a:latin typeface="Arial"/>
                        </a:rPr>
                        <a:t>Produktionskostnader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2 834</a:t>
                      </a:r>
                    </a:p>
                  </a:txBody>
                  <a:tcPr marL="9526" marR="9526"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3 560</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4 039</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4 762</a:t>
                      </a:r>
                    </a:p>
                  </a:txBody>
                  <a:tcPr marL="9525" marR="9525" marT="952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264915">
                <a:tc>
                  <a:txBody>
                    <a:bodyPr/>
                    <a:lstStyle/>
                    <a:p>
                      <a:pPr algn="l" rtl="0" fontAlgn="b"/>
                      <a:r>
                        <a:rPr lang="sv-SE" sz="800" b="0" i="0" u="none" strike="noStrike" dirty="0" smtClean="0">
                          <a:solidFill>
                            <a:srgbClr val="000000"/>
                          </a:solidFill>
                          <a:latin typeface="Arial"/>
                        </a:rPr>
                        <a:t>Administrativa- </a:t>
                      </a:r>
                      <a:r>
                        <a:rPr lang="sv-SE" sz="800" b="0" i="0" u="none" strike="noStrike" dirty="0">
                          <a:solidFill>
                            <a:srgbClr val="000000"/>
                          </a:solidFill>
                          <a:latin typeface="Arial"/>
                        </a:rPr>
                        <a:t>och </a:t>
                      </a:r>
                      <a:r>
                        <a:rPr lang="sv-SE" sz="800" b="0" i="0" u="none" strike="noStrike" dirty="0" smtClean="0">
                          <a:solidFill>
                            <a:srgbClr val="000000"/>
                          </a:solidFill>
                          <a:latin typeface="Arial"/>
                        </a:rPr>
                        <a:t>Indirekta Produktionskostnader </a:t>
                      </a:r>
                      <a:r>
                        <a:rPr lang="sv-SE" sz="800" b="0" i="0" u="none" strike="noStrike" dirty="0">
                          <a:solidFill>
                            <a:srgbClr val="000000"/>
                          </a:solidFill>
                          <a:latin typeface="Arial"/>
                        </a:rPr>
                        <a:t>Totalt</a:t>
                      </a:r>
                    </a:p>
                  </a:txBody>
                  <a:tcPr marL="9526" marR="9526" marT="952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11 129</a:t>
                      </a:r>
                    </a:p>
                  </a:txBody>
                  <a:tcPr marL="9526" marR="9526"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11 004</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11 994</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13 846</a:t>
                      </a:r>
                    </a:p>
                  </a:txBody>
                  <a:tcPr marL="9525" marR="9525" marT="952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12266">
                <a:tc>
                  <a:txBody>
                    <a:bodyPr/>
                    <a:lstStyle/>
                    <a:p>
                      <a:pPr algn="l" rtl="0" fontAlgn="b"/>
                      <a:r>
                        <a:rPr lang="sv-SE" sz="800" b="1" i="0" u="none" strike="noStrike" dirty="0" err="1">
                          <a:solidFill>
                            <a:srgbClr val="000000"/>
                          </a:solidFill>
                          <a:latin typeface="Arial"/>
                        </a:rPr>
                        <a:t>Adm</a:t>
                      </a:r>
                      <a:r>
                        <a:rPr lang="sv-SE" sz="800" b="1" i="0" u="none" strike="noStrike" dirty="0">
                          <a:solidFill>
                            <a:srgbClr val="000000"/>
                          </a:solidFill>
                          <a:latin typeface="Arial"/>
                        </a:rPr>
                        <a:t> och </a:t>
                      </a:r>
                      <a:r>
                        <a:rPr lang="sv-SE" sz="800" b="1" i="0" u="none" strike="noStrike" dirty="0" err="1">
                          <a:solidFill>
                            <a:srgbClr val="000000"/>
                          </a:solidFill>
                          <a:latin typeface="Arial"/>
                        </a:rPr>
                        <a:t>Ind</a:t>
                      </a:r>
                      <a:r>
                        <a:rPr lang="sv-SE" sz="800" b="1" i="0" u="none" strike="noStrike" dirty="0">
                          <a:solidFill>
                            <a:srgbClr val="000000"/>
                          </a:solidFill>
                          <a:latin typeface="Arial"/>
                        </a:rPr>
                        <a:t> </a:t>
                      </a:r>
                      <a:r>
                        <a:rPr lang="sv-SE" sz="800" b="1" i="0" u="none" strike="noStrike" dirty="0" smtClean="0">
                          <a:solidFill>
                            <a:srgbClr val="000000"/>
                          </a:solidFill>
                          <a:latin typeface="Arial"/>
                        </a:rPr>
                        <a:t>Produktionskostnader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10 070</a:t>
                      </a:r>
                    </a:p>
                  </a:txBody>
                  <a:tcPr marL="9526" marR="9526"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11 004</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11 994</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12 801</a:t>
                      </a:r>
                    </a:p>
                  </a:txBody>
                  <a:tcPr marL="9525" marR="9525" marT="952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5311">
                <a:tc>
                  <a:txBody>
                    <a:bodyPr/>
                    <a:lstStyle/>
                    <a:p>
                      <a:pPr algn="l" rtl="0" fontAlgn="b"/>
                      <a:r>
                        <a:rPr lang="sv-SE" sz="800" b="0" i="0" u="none" strike="noStrike">
                          <a:solidFill>
                            <a:srgbClr val="000000"/>
                          </a:solidFill>
                          <a:latin typeface="Arial"/>
                        </a:rPr>
                        <a:t>Operativa Kostnader Totalt</a:t>
                      </a:r>
                    </a:p>
                  </a:txBody>
                  <a:tcPr marL="9526" marR="9526" marT="952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53 841</a:t>
                      </a:r>
                    </a:p>
                  </a:txBody>
                  <a:tcPr marL="9526" marR="9526"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58 457</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62 100</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71 044</a:t>
                      </a:r>
                    </a:p>
                  </a:txBody>
                  <a:tcPr marL="9525" marR="9525" marT="952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02090">
                <a:tc>
                  <a:txBody>
                    <a:bodyPr/>
                    <a:lstStyle/>
                    <a:p>
                      <a:pPr algn="l" rtl="0" fontAlgn="b"/>
                      <a:r>
                        <a:rPr lang="sv-SE" sz="800" b="1" i="0" u="none" strike="noStrike" dirty="0">
                          <a:solidFill>
                            <a:srgbClr val="000000"/>
                          </a:solidFill>
                          <a:latin typeface="Arial"/>
                        </a:rPr>
                        <a:t>Operativa Kostnader Totalt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52 782</a:t>
                      </a:r>
                    </a:p>
                  </a:txBody>
                  <a:tcPr marL="9526" marR="9526"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58 457</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62 100</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71 044</a:t>
                      </a:r>
                    </a:p>
                  </a:txBody>
                  <a:tcPr marL="9525" marR="9525" marT="952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5311">
                <a:tc>
                  <a:txBody>
                    <a:bodyPr/>
                    <a:lstStyle/>
                    <a:p>
                      <a:pPr algn="l" rtl="0" fontAlgn="b"/>
                      <a:r>
                        <a:rPr lang="sv-SE" sz="800" b="0" i="0" u="none" strike="noStrike" dirty="0">
                          <a:solidFill>
                            <a:srgbClr val="000000"/>
                          </a:solidFill>
                          <a:latin typeface="Arial"/>
                        </a:rPr>
                        <a:t>Intäkter Totalt</a:t>
                      </a:r>
                    </a:p>
                  </a:txBody>
                  <a:tcPr marL="9526" marR="9526" marT="952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68 689</a:t>
                      </a:r>
                    </a:p>
                  </a:txBody>
                  <a:tcPr marL="9526" marR="9526"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76 217</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84 267</a:t>
                      </a:r>
                    </a:p>
                  </a:txBody>
                  <a:tcPr marL="9526" marR="9526" marT="9526"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82 340</a:t>
                      </a:r>
                    </a:p>
                  </a:txBody>
                  <a:tcPr marL="9525" marR="9525" marT="952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bl>
          </a:graphicData>
        </a:graphic>
      </p:graphicFrame>
      <p:graphicFrame>
        <p:nvGraphicFramePr>
          <p:cNvPr id="16" name="Chart 15"/>
          <p:cNvGraphicFramePr>
            <a:graphicFrameLocks/>
          </p:cNvGraphicFramePr>
          <p:nvPr>
            <p:extLst>
              <p:ext uri="{D42A27DB-BD31-4B8C-83A1-F6EECF244321}">
                <p14:modId xmlns:p14="http://schemas.microsoft.com/office/powerpoint/2010/main" val="2092397930"/>
              </p:ext>
            </p:extLst>
          </p:nvPr>
        </p:nvGraphicFramePr>
        <p:xfrm>
          <a:off x="0" y="993775"/>
          <a:ext cx="4819650" cy="2997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Chart 16"/>
          <p:cNvGraphicFramePr>
            <a:graphicFrameLocks/>
          </p:cNvGraphicFramePr>
          <p:nvPr>
            <p:extLst>
              <p:ext uri="{D42A27DB-BD31-4B8C-83A1-F6EECF244321}">
                <p14:modId xmlns:p14="http://schemas.microsoft.com/office/powerpoint/2010/main" val="3041785772"/>
              </p:ext>
            </p:extLst>
          </p:nvPr>
        </p:nvGraphicFramePr>
        <p:xfrm>
          <a:off x="5487988" y="993775"/>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Chart 17"/>
          <p:cNvGraphicFramePr>
            <a:graphicFrameLocks/>
          </p:cNvGraphicFramePr>
          <p:nvPr>
            <p:extLst>
              <p:ext uri="{D42A27DB-BD31-4B8C-83A1-F6EECF244321}">
                <p14:modId xmlns:p14="http://schemas.microsoft.com/office/powerpoint/2010/main" val="1074256449"/>
              </p:ext>
            </p:extLst>
          </p:nvPr>
        </p:nvGraphicFramePr>
        <p:xfrm>
          <a:off x="5487988" y="2615724"/>
          <a:ext cx="45720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99"/>
          <p:cNvSpPr txBox="1">
            <a:spLocks noChangeArrowheads="1"/>
          </p:cNvSpPr>
          <p:nvPr/>
        </p:nvSpPr>
        <p:spPr bwMode="auto">
          <a:xfrm>
            <a:off x="6400800" y="319558"/>
            <a:ext cx="3454400"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100" dirty="0"/>
              <a:t>Bolaget har </a:t>
            </a:r>
            <a:r>
              <a:rPr lang="sv-SE" sz="1100" dirty="0" smtClean="0"/>
              <a:t>under 2010 försämrat redovisade nyckeltal, främst p.g.a. av ökade lönekostnader och minskade intäkter kopplat till sänkta avgifter.</a:t>
            </a:r>
            <a:endParaRPr lang="sv-SE" sz="1100" dirty="0"/>
          </a:p>
        </p:txBody>
      </p:sp>
      <p:sp>
        <p:nvSpPr>
          <p:cNvPr id="19" name="Oval 18"/>
          <p:cNvSpPr>
            <a:spLocks noChangeAspect="1"/>
          </p:cNvSpPr>
          <p:nvPr/>
        </p:nvSpPr>
        <p:spPr>
          <a:xfrm>
            <a:off x="5930900" y="393700"/>
            <a:ext cx="431800" cy="431800"/>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20" name="Down Arrow 19"/>
          <p:cNvSpPr/>
          <p:nvPr/>
        </p:nvSpPr>
        <p:spPr>
          <a:xfrm rot="14820000">
            <a:off x="6053932" y="489744"/>
            <a:ext cx="220662" cy="228600"/>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Tree>
    <p:extLst>
      <p:ext uri="{BB962C8B-B14F-4D97-AF65-F5344CB8AC3E}">
        <p14:creationId xmlns:p14="http://schemas.microsoft.com/office/powerpoint/2010/main" val="196878793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6415088" y="4594225"/>
            <a:ext cx="3492500" cy="2639184"/>
          </a:xfrm>
          <a:prstGeom prst="rect">
            <a:avLst/>
          </a:prstGeom>
          <a:noFill/>
          <a:ln>
            <a:solidFill>
              <a:schemeClr val="bg1">
                <a:lumMod val="65000"/>
              </a:schemeClr>
            </a:solidFill>
          </a:ln>
        </p:spPr>
        <p:txBody>
          <a:bodyPr>
            <a:spAutoFit/>
          </a:bodyPr>
          <a:lstStyle/>
          <a:p>
            <a:pPr>
              <a:defRPr/>
            </a:pPr>
            <a:r>
              <a:rPr lang="sv-SE" sz="1050" b="1" dirty="0"/>
              <a:t>Bolagets kommentarer</a:t>
            </a:r>
            <a:endParaRPr lang="sv-SE" sz="1000" b="1" dirty="0"/>
          </a:p>
          <a:p>
            <a:pPr eaLnBrk="0" hangingPunct="0">
              <a:buClr>
                <a:srgbClr val="003399"/>
              </a:buClr>
              <a:defRPr/>
            </a:pPr>
            <a:endParaRPr lang="sv-SE" sz="1050" dirty="0"/>
          </a:p>
          <a:p>
            <a:pPr marL="171450" indent="-171450" eaLnBrk="0" hangingPunct="0">
              <a:buClr>
                <a:srgbClr val="003399"/>
              </a:buClr>
              <a:buFont typeface="Arial" pitchFamily="34" charset="0"/>
              <a:buChar char="•"/>
              <a:defRPr/>
            </a:pPr>
            <a:r>
              <a:rPr lang="sv-SE" sz="1050" dirty="0"/>
              <a:t>Bolaget har överlag minskat sina administrativa kostnader genom att inte tillsätta en pensionsavgång. För att lösa arbetsanhopningar, sjukfrånvaro, eller annan frånvaro, har externa konsulter tagits in. </a:t>
            </a:r>
          </a:p>
          <a:p>
            <a:pPr marL="171450" indent="-171450" eaLnBrk="0" hangingPunct="0">
              <a:buClr>
                <a:srgbClr val="003399"/>
              </a:buClr>
              <a:buFont typeface="Arial" pitchFamily="34" charset="0"/>
              <a:buChar char="•"/>
              <a:defRPr/>
            </a:pPr>
            <a:endParaRPr lang="sv-SE" sz="1050" dirty="0"/>
          </a:p>
          <a:p>
            <a:pPr marL="171450" indent="-171450" eaLnBrk="0" hangingPunct="0">
              <a:buClr>
                <a:srgbClr val="003399"/>
              </a:buClr>
              <a:buFont typeface="Arial" pitchFamily="34" charset="0"/>
              <a:buChar char="•"/>
              <a:defRPr/>
            </a:pPr>
            <a:r>
              <a:rPr lang="sv-SE" sz="1050" dirty="0"/>
              <a:t>Under 2010 har en upphandling av ny löneleverantör gjorts vilket har stärkt de interna rutinerna kring utläggsredovisningar och </a:t>
            </a:r>
            <a:r>
              <a:rPr lang="sv-SE" sz="1050" dirty="0" smtClean="0"/>
              <a:t>reseräkningar.</a:t>
            </a:r>
            <a:endParaRPr lang="sv-SE" sz="1000" dirty="0"/>
          </a:p>
          <a:p>
            <a:pPr eaLnBrk="0" hangingPunct="0">
              <a:buClr>
                <a:srgbClr val="003399"/>
              </a:buClr>
              <a:defRPr/>
            </a:pPr>
            <a:endParaRPr lang="sv-SE" sz="1000" dirty="0"/>
          </a:p>
          <a:p>
            <a:pPr eaLnBrk="0" hangingPunct="0">
              <a:buClr>
                <a:srgbClr val="003399"/>
              </a:buClr>
              <a:defRPr/>
            </a:pPr>
            <a:endParaRPr lang="sv-SE" sz="1000" dirty="0"/>
          </a:p>
          <a:p>
            <a:pPr eaLnBrk="0" hangingPunct="0">
              <a:buClr>
                <a:srgbClr val="003399"/>
              </a:buClr>
              <a:defRPr/>
            </a:pPr>
            <a:endParaRPr lang="sv-SE" sz="1000" dirty="0"/>
          </a:p>
          <a:p>
            <a:pPr eaLnBrk="0" hangingPunct="0">
              <a:buClr>
                <a:srgbClr val="003399"/>
              </a:buClr>
              <a:defRPr/>
            </a:pPr>
            <a:endParaRPr lang="sv-SE" sz="1000" dirty="0"/>
          </a:p>
          <a:p>
            <a:pPr eaLnBrk="0" hangingPunct="0">
              <a:buClr>
                <a:srgbClr val="003399"/>
              </a:buClr>
              <a:defRPr/>
            </a:pPr>
            <a:endParaRPr lang="sv-SE" sz="1000" dirty="0"/>
          </a:p>
        </p:txBody>
      </p:sp>
      <p:graphicFrame>
        <p:nvGraphicFramePr>
          <p:cNvPr id="21" name="Table 20"/>
          <p:cNvGraphicFramePr>
            <a:graphicFrameLocks noGrp="1"/>
          </p:cNvGraphicFramePr>
          <p:nvPr>
            <p:extLst>
              <p:ext uri="{D42A27DB-BD31-4B8C-83A1-F6EECF244321}">
                <p14:modId xmlns:p14="http://schemas.microsoft.com/office/powerpoint/2010/main" val="155736660"/>
              </p:ext>
            </p:extLst>
          </p:nvPr>
        </p:nvGraphicFramePr>
        <p:xfrm>
          <a:off x="276225" y="4458117"/>
          <a:ext cx="5492751" cy="850900"/>
        </p:xfrm>
        <a:graphic>
          <a:graphicData uri="http://schemas.openxmlformats.org/drawingml/2006/table">
            <a:tbl>
              <a:tblPr/>
              <a:tblGrid>
                <a:gridCol w="1632423"/>
                <a:gridCol w="441474"/>
                <a:gridCol w="523608"/>
                <a:gridCol w="441474"/>
                <a:gridCol w="441474"/>
                <a:gridCol w="523608"/>
                <a:gridCol w="441474"/>
                <a:gridCol w="523608"/>
                <a:gridCol w="523608"/>
              </a:tblGrid>
              <a:tr h="162044">
                <a:tc>
                  <a:txBody>
                    <a:bodyPr/>
                    <a:lstStyle/>
                    <a:p>
                      <a:pPr algn="l" fontAlgn="b"/>
                      <a:r>
                        <a:rPr lang="sv-SE" sz="1000" b="0" i="0" u="none" strike="noStrike" dirty="0">
                          <a:solidFill>
                            <a:srgbClr val="000000"/>
                          </a:solidFill>
                          <a:latin typeface="Arial"/>
                        </a:rPr>
                        <a:t> </a:t>
                      </a:r>
                    </a:p>
                  </a:txBody>
                  <a:tcPr marL="9526" marR="9526" marT="9532" marB="0" anchor="b">
                    <a:lnL>
                      <a:noFill/>
                    </a:lnL>
                    <a:lnR>
                      <a:noFill/>
                    </a:lnR>
                    <a:lnT>
                      <a:noFill/>
                    </a:lnT>
                    <a:lnB>
                      <a:noFill/>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1 – andel</a:t>
                      </a:r>
                      <a:r>
                        <a:rPr lang="sv-SE" sz="800" b="0" i="0" u="none" strike="noStrike" baseline="0" dirty="0" smtClean="0">
                          <a:solidFill>
                            <a:srgbClr val="000000"/>
                          </a:solidFill>
                          <a:latin typeface="Arial"/>
                        </a:rPr>
                        <a:t> av intäkter</a:t>
                      </a:r>
                      <a:endParaRPr lang="sv-SE" sz="800" b="0" i="0" u="none" strike="noStrike" dirty="0">
                        <a:solidFill>
                          <a:srgbClr val="000000"/>
                        </a:solidFill>
                        <a:latin typeface="Arial"/>
                      </a:endParaRPr>
                    </a:p>
                  </a:txBody>
                  <a:tcPr marL="9526" marR="9526" marT="9540" marB="0" anchor="b">
                    <a:lnL>
                      <a:noFill/>
                    </a:lnL>
                    <a:lnR w="6350" cap="flat" cmpd="sng" algn="ctr">
                      <a:no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6" marR="9526" marT="9540" marB="0" anchor="b">
                    <a:lnL w="6350" cap="flat" cmpd="sng" algn="ctr">
                      <a:no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2 – absoluta tal</a:t>
                      </a:r>
                      <a:endParaRPr lang="sv-SE" sz="800" b="0" i="0" u="none" strike="noStrike" dirty="0">
                        <a:solidFill>
                          <a:srgbClr val="000000"/>
                        </a:solidFill>
                        <a:latin typeface="Arial"/>
                      </a:endParaRPr>
                    </a:p>
                  </a:txBody>
                  <a:tcPr marL="9526" marR="9526" marT="954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6" marR="9526"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62044">
                <a:tc>
                  <a:txBody>
                    <a:bodyPr/>
                    <a:lstStyle/>
                    <a:p>
                      <a:pPr algn="l" fontAlgn="b"/>
                      <a:r>
                        <a:rPr lang="sv-SE" sz="1000" b="0" i="0" u="none" strike="noStrike">
                          <a:solidFill>
                            <a:srgbClr val="000000"/>
                          </a:solidFill>
                          <a:latin typeface="Arial"/>
                        </a:rPr>
                        <a:t> </a:t>
                      </a:r>
                    </a:p>
                  </a:txBody>
                  <a:tcPr marL="9526" marR="9526" marT="9532"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2 007</a:t>
                      </a:r>
                    </a:p>
                  </a:txBody>
                  <a:tcPr marL="9526" marR="9526" marT="953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2 008</a:t>
                      </a:r>
                    </a:p>
                  </a:txBody>
                  <a:tcPr marL="9526" marR="9526" marT="953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2 009</a:t>
                      </a:r>
                    </a:p>
                  </a:txBody>
                  <a:tcPr marL="9526" marR="9526" marT="9532" marB="0" anchor="b">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32"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2 007</a:t>
                      </a:r>
                    </a:p>
                  </a:txBody>
                  <a:tcPr marL="9526" marR="9526" marT="953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2 008</a:t>
                      </a:r>
                    </a:p>
                  </a:txBody>
                  <a:tcPr marL="9526" marR="9526" marT="953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2 009</a:t>
                      </a:r>
                    </a:p>
                  </a:txBody>
                  <a:tcPr marL="9526" marR="9526" marT="953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3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6626">
                <a:tc>
                  <a:txBody>
                    <a:bodyPr/>
                    <a:lstStyle/>
                    <a:p>
                      <a:pPr algn="l" rtl="0" fontAlgn="b"/>
                      <a:r>
                        <a:rPr lang="sv-SE" sz="800" b="0" i="0" u="none" strike="noStrike">
                          <a:solidFill>
                            <a:srgbClr val="000000"/>
                          </a:solidFill>
                          <a:latin typeface="Arial"/>
                        </a:rPr>
                        <a:t>Administrativa Kostnader</a:t>
                      </a:r>
                    </a:p>
                  </a:txBody>
                  <a:tcPr marL="9526" marR="9526"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94</a:t>
                      </a: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85</a:t>
                      </a:r>
                    </a:p>
                  </a:txBody>
                  <a:tcPr marL="9525" marR="9525" marT="9532"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80</a:t>
                      </a:r>
                    </a:p>
                  </a:txBody>
                  <a:tcPr marL="9525" marR="9525" marT="9532"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6" marR="85733" marT="953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97</a:t>
                      </a: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91</a:t>
                      </a: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88</a:t>
                      </a: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6626">
                <a:tc>
                  <a:txBody>
                    <a:bodyPr/>
                    <a:lstStyle/>
                    <a:p>
                      <a:pPr algn="l" rtl="0" fontAlgn="b"/>
                      <a:r>
                        <a:rPr lang="sv-SE" sz="800" b="0" i="0" u="none" strike="noStrike" dirty="0">
                          <a:solidFill>
                            <a:srgbClr val="000000"/>
                          </a:solidFill>
                          <a:latin typeface="Arial"/>
                        </a:rPr>
                        <a:t>Indirekta </a:t>
                      </a:r>
                      <a:r>
                        <a:rPr lang="sv-SE" sz="800" b="0" i="0" u="none" strike="noStrike" dirty="0" smtClean="0">
                          <a:solidFill>
                            <a:srgbClr val="000000"/>
                          </a:solidFill>
                          <a:latin typeface="Arial"/>
                        </a:rPr>
                        <a:t>Produktionskostnader </a:t>
                      </a:r>
                      <a:endParaRPr lang="sv-SE" sz="800" b="0" i="0" u="none" strike="noStrike" dirty="0">
                        <a:solidFill>
                          <a:srgbClr val="000000"/>
                        </a:solidFill>
                        <a:latin typeface="Arial"/>
                      </a:endParaRPr>
                    </a:p>
                  </a:txBody>
                  <a:tcPr marL="9526" marR="9526"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72</a:t>
                      </a: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73</a:t>
                      </a:r>
                    </a:p>
                  </a:txBody>
                  <a:tcPr marL="9525" marR="9525" marT="9532"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76</a:t>
                      </a:r>
                    </a:p>
                  </a:txBody>
                  <a:tcPr marL="9525" marR="9525" marT="9532"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6" marR="85733" marT="953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75</a:t>
                      </a: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78</a:t>
                      </a: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84</a:t>
                      </a: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53560">
                <a:tc>
                  <a:txBody>
                    <a:bodyPr/>
                    <a:lstStyle/>
                    <a:p>
                      <a:pPr algn="l" rtl="0" fontAlgn="b"/>
                      <a:r>
                        <a:rPr lang="sv-SE" sz="800" b="1" i="0" u="none" strike="noStrike" dirty="0" smtClean="0">
                          <a:solidFill>
                            <a:srgbClr val="000000"/>
                          </a:solidFill>
                          <a:latin typeface="Arial"/>
                        </a:rPr>
                        <a:t>Administrativa- </a:t>
                      </a:r>
                      <a:r>
                        <a:rPr lang="sv-SE" sz="800" b="1" i="0" u="none" strike="noStrike" dirty="0">
                          <a:solidFill>
                            <a:srgbClr val="000000"/>
                          </a:solidFill>
                          <a:latin typeface="Arial"/>
                        </a:rPr>
                        <a:t>och Indirekta </a:t>
                      </a:r>
                      <a:r>
                        <a:rPr lang="sv-SE" sz="800" b="1" i="0" u="none" strike="noStrike" dirty="0" smtClean="0">
                          <a:solidFill>
                            <a:srgbClr val="000000"/>
                          </a:solidFill>
                          <a:latin typeface="Arial"/>
                        </a:rPr>
                        <a:t>Produktionskostnader </a:t>
                      </a:r>
                      <a:endParaRPr lang="sv-SE" sz="800" b="1" i="0" u="none" strike="noStrike" dirty="0">
                        <a:solidFill>
                          <a:srgbClr val="000000"/>
                        </a:solidFill>
                        <a:latin typeface="Arial"/>
                      </a:endParaRPr>
                    </a:p>
                  </a:txBody>
                  <a:tcPr marL="9526" marR="9526"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100</a:t>
                      </a: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92</a:t>
                      </a: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84</a:t>
                      </a:r>
                    </a:p>
                  </a:txBody>
                  <a:tcPr marL="9525" marR="9525" marT="9532"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80</a:t>
                      </a:r>
                    </a:p>
                  </a:txBody>
                  <a:tcPr marL="9525" marR="9525" marT="9532"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100</a:t>
                      </a:r>
                    </a:p>
                  </a:txBody>
                  <a:tcPr marL="9526" marR="85733" marT="953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95</a:t>
                      </a: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90</a:t>
                      </a: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88</a:t>
                      </a: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bl>
          </a:graphicData>
        </a:graphic>
      </p:graphicFrame>
      <p:sp>
        <p:nvSpPr>
          <p:cNvPr id="39987" name="Slide Number Placeholder 1"/>
          <p:cNvSpPr>
            <a:spLocks noGrp="1"/>
          </p:cNvSpPr>
          <p:nvPr>
            <p:ph type="sldNum" sz="quarter" idx="4294967295"/>
          </p:nvPr>
        </p:nvSpPr>
        <p:spPr bwMode="auto">
          <a:xfrm>
            <a:off x="457200" y="7429500"/>
            <a:ext cx="311150" cy="163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3FF81F60-7631-46B4-A95A-1F3C7BBBAE38}" type="slidenum">
              <a:rPr lang="en-US" sz="1000" smtClean="0">
                <a:solidFill>
                  <a:schemeClr val="tx2"/>
                </a:solidFill>
              </a:rPr>
              <a:pPr eaLnBrk="1" hangingPunct="1"/>
              <a:t>28</a:t>
            </a:fld>
            <a:endParaRPr lang="en-US" sz="1000" smtClean="0">
              <a:solidFill>
                <a:schemeClr val="tx2"/>
              </a:solidFill>
            </a:endParaRPr>
          </a:p>
        </p:txBody>
      </p:sp>
      <p:sp>
        <p:nvSpPr>
          <p:cNvPr id="39988" name="Footer Placeholder 2"/>
          <p:cNvSpPr>
            <a:spLocks noGrp="1"/>
          </p:cNvSpPr>
          <p:nvPr>
            <p:ph type="ftr" sz="quarter" idx="4294967295"/>
          </p:nvPr>
        </p:nvSpPr>
        <p:spPr bwMode="auto">
          <a:xfrm>
            <a:off x="849313" y="7429500"/>
            <a:ext cx="4749800" cy="3444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000" smtClean="0">
                <a:solidFill>
                  <a:schemeClr val="tx2"/>
                </a:solidFill>
              </a:rPr>
              <a:t>Stockholm Stadshus - Rapportering av den operativa effektiviteten</a:t>
            </a:r>
            <a:endParaRPr lang="en-US" sz="1000" smtClean="0">
              <a:solidFill>
                <a:schemeClr val="tx2"/>
              </a:solidFill>
            </a:endParaRPr>
          </a:p>
        </p:txBody>
      </p:sp>
      <p:sp>
        <p:nvSpPr>
          <p:cNvPr id="39989" name="Title 3"/>
          <p:cNvSpPr>
            <a:spLocks noGrp="1"/>
          </p:cNvSpPr>
          <p:nvPr>
            <p:ph type="title"/>
          </p:nvPr>
        </p:nvSpPr>
        <p:spPr>
          <a:xfrm>
            <a:off x="449263" y="396875"/>
            <a:ext cx="9317037" cy="714375"/>
          </a:xfrm>
          <a:ln>
            <a:solidFill>
              <a:schemeClr val="bg1"/>
            </a:solidFill>
            <a:miter lim="800000"/>
            <a:headEnd/>
            <a:tailEnd/>
          </a:ln>
        </p:spPr>
        <p:txBody>
          <a:bodyPr/>
          <a:lstStyle/>
          <a:p>
            <a:pPr eaLnBrk="1" hangingPunct="1"/>
            <a:r>
              <a:rPr lang="sv-SE" smtClean="0"/>
              <a:t>Stockholm Business Region</a:t>
            </a:r>
            <a:endParaRPr lang="sv-SE" b="0" smtClean="0"/>
          </a:p>
        </p:txBody>
      </p:sp>
      <p:graphicFrame>
        <p:nvGraphicFramePr>
          <p:cNvPr id="20" name="Table 19"/>
          <p:cNvGraphicFramePr>
            <a:graphicFrameLocks noGrp="1"/>
          </p:cNvGraphicFramePr>
          <p:nvPr>
            <p:extLst>
              <p:ext uri="{D42A27DB-BD31-4B8C-83A1-F6EECF244321}">
                <p14:modId xmlns:p14="http://schemas.microsoft.com/office/powerpoint/2010/main" val="3293503102"/>
              </p:ext>
            </p:extLst>
          </p:nvPr>
        </p:nvGraphicFramePr>
        <p:xfrm>
          <a:off x="276225" y="5448717"/>
          <a:ext cx="5435600" cy="1819680"/>
        </p:xfrm>
        <a:graphic>
          <a:graphicData uri="http://schemas.openxmlformats.org/drawingml/2006/table">
            <a:tbl>
              <a:tblPr/>
              <a:tblGrid>
                <a:gridCol w="2611056"/>
                <a:gridCol w="706136"/>
                <a:gridCol w="706136"/>
                <a:gridCol w="706136"/>
                <a:gridCol w="706136"/>
              </a:tblGrid>
              <a:tr h="154794">
                <a:tc>
                  <a:txBody>
                    <a:bodyPr/>
                    <a:lstStyle/>
                    <a:p>
                      <a:pPr algn="l" fontAlgn="b"/>
                      <a:r>
                        <a:rPr lang="sv-SE" sz="900" b="0" i="0" u="none" strike="noStrike" dirty="0">
                          <a:solidFill>
                            <a:srgbClr val="000000"/>
                          </a:solidFill>
                          <a:latin typeface="Arial"/>
                        </a:rPr>
                        <a:t> </a:t>
                      </a:r>
                    </a:p>
                  </a:txBody>
                  <a:tcPr marL="9526" marR="9526" marT="9524" marB="0" anchor="b">
                    <a:lnL>
                      <a:noFill/>
                    </a:lnL>
                    <a:lnR>
                      <a:noFill/>
                    </a:lnR>
                    <a:lnT>
                      <a:noFill/>
                    </a:lnT>
                    <a:lnB>
                      <a:noFill/>
                    </a:lnB>
                    <a:solidFill>
                      <a:srgbClr val="FFFFFF"/>
                    </a:solidFill>
                  </a:tcPr>
                </a:tc>
                <a:tc>
                  <a:txBody>
                    <a:bodyPr/>
                    <a:lstStyle/>
                    <a:p>
                      <a:pPr algn="ctr" fontAlgn="b"/>
                      <a:r>
                        <a:rPr lang="sv-SE" sz="800" b="1" i="0" u="none" strike="noStrike">
                          <a:solidFill>
                            <a:srgbClr val="000000"/>
                          </a:solidFill>
                          <a:latin typeface="Arial"/>
                        </a:rPr>
                        <a:t>2007</a:t>
                      </a:r>
                    </a:p>
                  </a:txBody>
                  <a:tcPr marL="9526" marR="9526" marT="9524" marB="0" anchor="b">
                    <a:lnL>
                      <a:noFill/>
                    </a:lnL>
                    <a:lnR>
                      <a:noFill/>
                    </a:lnR>
                    <a:lnT>
                      <a:noFill/>
                    </a:lnT>
                    <a:lnB>
                      <a:noFill/>
                    </a:lnB>
                    <a:solidFill>
                      <a:srgbClr val="FFFFFF"/>
                    </a:solidFill>
                  </a:tcPr>
                </a:tc>
                <a:tc>
                  <a:txBody>
                    <a:bodyPr/>
                    <a:lstStyle/>
                    <a:p>
                      <a:pPr algn="ctr" fontAlgn="b"/>
                      <a:r>
                        <a:rPr lang="sv-SE" sz="800" b="1" i="0" u="none" strike="noStrike" dirty="0">
                          <a:solidFill>
                            <a:srgbClr val="000000"/>
                          </a:solidFill>
                          <a:latin typeface="Arial"/>
                        </a:rPr>
                        <a:t>2008</a:t>
                      </a:r>
                    </a:p>
                  </a:txBody>
                  <a:tcPr marL="9526" marR="9526" marT="9524" marB="0" anchor="b">
                    <a:lnL>
                      <a:noFill/>
                    </a:lnL>
                    <a:lnR>
                      <a:noFill/>
                    </a:lnR>
                    <a:lnT>
                      <a:noFill/>
                    </a:lnT>
                    <a:lnB>
                      <a:noFill/>
                    </a:lnB>
                    <a:solidFill>
                      <a:srgbClr val="FFFFFF"/>
                    </a:solidFill>
                  </a:tcPr>
                </a:tc>
                <a:tc>
                  <a:txBody>
                    <a:bodyPr/>
                    <a:lstStyle/>
                    <a:p>
                      <a:pPr algn="ctr" rtl="0" fontAlgn="b"/>
                      <a:r>
                        <a:rPr lang="sv-SE" sz="800" b="1" i="0" u="none" strike="noStrike" dirty="0">
                          <a:solidFill>
                            <a:srgbClr val="000000"/>
                          </a:solidFill>
                          <a:latin typeface="Arial"/>
                        </a:rPr>
                        <a:t>2009</a:t>
                      </a:r>
                    </a:p>
                  </a:txBody>
                  <a:tcPr marL="9526" marR="9526" marT="9524" marB="0" anchor="b">
                    <a:lnL>
                      <a:noFill/>
                    </a:lnL>
                    <a:lnR>
                      <a:noFill/>
                    </a:lnR>
                    <a:lnT>
                      <a:noFill/>
                    </a:lnT>
                    <a:lnB>
                      <a:noFill/>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24" marB="0" anchor="b">
                    <a:lnL>
                      <a:noFill/>
                    </a:lnL>
                    <a:lnR>
                      <a:noFill/>
                    </a:lnR>
                    <a:lnT>
                      <a:noFill/>
                    </a:lnT>
                    <a:lnB>
                      <a:noFill/>
                    </a:lnB>
                    <a:solidFill>
                      <a:srgbClr val="FFFFFF"/>
                    </a:solidFill>
                  </a:tcPr>
                </a:tc>
              </a:tr>
              <a:tr h="144073">
                <a:tc>
                  <a:txBody>
                    <a:bodyPr/>
                    <a:lstStyle/>
                    <a:p>
                      <a:pPr algn="l" fontAlgn="b"/>
                      <a:r>
                        <a:rPr lang="sv-SE" sz="800" b="0" i="0" u="none" strike="noStrike">
                          <a:solidFill>
                            <a:srgbClr val="000000"/>
                          </a:solidFill>
                          <a:latin typeface="Arial"/>
                        </a:rPr>
                        <a:t> </a:t>
                      </a:r>
                    </a:p>
                  </a:txBody>
                  <a:tcPr marL="9526" marR="9526" marT="9524"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sv-SE" sz="800" b="0" i="0" u="none" strike="noStrike">
                          <a:solidFill>
                            <a:srgbClr val="000000"/>
                          </a:solidFill>
                          <a:latin typeface="Arial"/>
                        </a:rPr>
                        <a:t>KSEK</a:t>
                      </a:r>
                    </a:p>
                  </a:txBody>
                  <a:tcPr marL="9526" marR="9526" marT="9524"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sv-SE" sz="800" b="0" i="0" u="none" strike="noStrike">
                          <a:solidFill>
                            <a:srgbClr val="000000"/>
                          </a:solidFill>
                          <a:latin typeface="Arial"/>
                        </a:rPr>
                        <a:t>KSEK</a:t>
                      </a:r>
                    </a:p>
                  </a:txBody>
                  <a:tcPr marL="9526" marR="9526" marT="9524"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sv-SE" sz="800" b="0" i="0" u="none" strike="noStrike">
                          <a:solidFill>
                            <a:srgbClr val="000000"/>
                          </a:solidFill>
                          <a:latin typeface="Arial"/>
                        </a:rPr>
                        <a:t>KSEK</a:t>
                      </a:r>
                    </a:p>
                  </a:txBody>
                  <a:tcPr marL="9526" marR="9526" marT="9524"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6" marR="9526" marT="9524"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91602">
                <a:tc>
                  <a:txBody>
                    <a:bodyPr/>
                    <a:lstStyle/>
                    <a:p>
                      <a:pPr algn="l" rtl="0" fontAlgn="b"/>
                      <a:r>
                        <a:rPr lang="sv-SE" sz="800" b="0" i="0" u="none" strike="noStrike" dirty="0">
                          <a:solidFill>
                            <a:srgbClr val="000000"/>
                          </a:solidFill>
                          <a:latin typeface="Arial"/>
                        </a:rPr>
                        <a:t>Administrativa Kostnader </a:t>
                      </a:r>
                      <a:r>
                        <a:rPr lang="sv-SE" sz="800" b="0" i="0" u="none" strike="noStrike" dirty="0" smtClean="0">
                          <a:solidFill>
                            <a:srgbClr val="000000"/>
                          </a:solidFill>
                          <a:latin typeface="Arial"/>
                        </a:rPr>
                        <a:t>totalt</a:t>
                      </a:r>
                      <a:endParaRPr lang="sv-SE" sz="800" b="0" i="0" u="none" strike="noStrike" dirty="0">
                        <a:solidFill>
                          <a:srgbClr val="000000"/>
                        </a:solidFill>
                        <a:latin typeface="Arial"/>
                      </a:endParaRPr>
                    </a:p>
                  </a:txBody>
                  <a:tcPr marL="9526" marR="9526" marT="952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20 673</a:t>
                      </a:r>
                    </a:p>
                  </a:txBody>
                  <a:tcPr marL="9526" marR="9526" marT="9524"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19 525</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17 321</a:t>
                      </a:r>
                    </a:p>
                  </a:txBody>
                  <a:tcPr marL="9526" marR="9526" marT="952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16 880</a:t>
                      </a:r>
                    </a:p>
                  </a:txBody>
                  <a:tcPr marL="9525" marR="9525" marT="9524"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4073">
                <a:tc>
                  <a:txBody>
                    <a:bodyPr/>
                    <a:lstStyle/>
                    <a:p>
                      <a:pPr algn="l" rtl="0" fontAlgn="b"/>
                      <a:r>
                        <a:rPr lang="sv-SE" sz="800" b="1" i="0" u="none" strike="noStrike" dirty="0" err="1">
                          <a:solidFill>
                            <a:srgbClr val="000000"/>
                          </a:solidFill>
                          <a:latin typeface="Arial"/>
                        </a:rPr>
                        <a:t>Adm</a:t>
                      </a:r>
                      <a:r>
                        <a:rPr lang="sv-SE" sz="800" b="1" i="0" u="none" strike="noStrike" dirty="0">
                          <a:solidFill>
                            <a:srgbClr val="000000"/>
                          </a:solidFill>
                          <a:latin typeface="Arial"/>
                        </a:rPr>
                        <a:t> 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19 078</a:t>
                      </a:r>
                    </a:p>
                  </a:txBody>
                  <a:tcPr marL="9526" marR="9526"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18 458</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17 321</a:t>
                      </a:r>
                    </a:p>
                  </a:txBody>
                  <a:tcPr marL="9526" marR="9526" marT="952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16 880</a:t>
                      </a:r>
                    </a:p>
                  </a:txBody>
                  <a:tcPr marL="9525" marR="9525"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4073">
                <a:tc>
                  <a:txBody>
                    <a:bodyPr/>
                    <a:lstStyle/>
                    <a:p>
                      <a:pPr algn="l" rtl="0" fontAlgn="b"/>
                      <a:r>
                        <a:rPr lang="sv-SE" sz="800" b="0" i="0" u="none" strike="noStrike" dirty="0">
                          <a:solidFill>
                            <a:srgbClr val="000000"/>
                          </a:solidFill>
                          <a:latin typeface="Arial"/>
                        </a:rPr>
                        <a:t>Indirekta </a:t>
                      </a:r>
                      <a:r>
                        <a:rPr lang="sv-SE" sz="800" b="0" i="0" u="none" strike="noStrike" dirty="0" smtClean="0">
                          <a:solidFill>
                            <a:srgbClr val="000000"/>
                          </a:solidFill>
                          <a:latin typeface="Arial"/>
                        </a:rPr>
                        <a:t>Produktionskostnader </a:t>
                      </a:r>
                      <a:r>
                        <a:rPr lang="sv-SE" sz="800" b="0" i="0" u="none" strike="noStrike" dirty="0">
                          <a:solidFill>
                            <a:srgbClr val="000000"/>
                          </a:solidFill>
                          <a:latin typeface="Arial"/>
                        </a:rPr>
                        <a:t>t</a:t>
                      </a:r>
                      <a:r>
                        <a:rPr lang="sv-SE" sz="800" b="0" i="0" u="none" strike="noStrike" dirty="0" smtClean="0">
                          <a:solidFill>
                            <a:srgbClr val="000000"/>
                          </a:solidFill>
                          <a:latin typeface="Arial"/>
                        </a:rPr>
                        <a:t>otalt</a:t>
                      </a:r>
                      <a:endParaRPr lang="sv-SE" sz="800" b="0" i="0" u="none" strike="noStrike" dirty="0">
                        <a:solidFill>
                          <a:srgbClr val="000000"/>
                        </a:solidFill>
                        <a:latin typeface="Arial"/>
                      </a:endParaRP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1 333</a:t>
                      </a:r>
                    </a:p>
                  </a:txBody>
                  <a:tcPr marL="9526" marR="9526"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997</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1 041</a:t>
                      </a:r>
                    </a:p>
                  </a:txBody>
                  <a:tcPr marL="9526" marR="9526" marT="952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1 126</a:t>
                      </a:r>
                    </a:p>
                  </a:txBody>
                  <a:tcPr marL="9525" marR="9525"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44073">
                <a:tc>
                  <a:txBody>
                    <a:bodyPr/>
                    <a:lstStyle/>
                    <a:p>
                      <a:pPr algn="l" rtl="0" fontAlgn="b"/>
                      <a:r>
                        <a:rPr lang="sv-SE" sz="800" b="1" i="0" u="none" strike="noStrike" dirty="0">
                          <a:solidFill>
                            <a:srgbClr val="000000"/>
                          </a:solidFill>
                          <a:latin typeface="Arial"/>
                        </a:rPr>
                        <a:t>Indirekta </a:t>
                      </a:r>
                      <a:r>
                        <a:rPr lang="sv-SE" sz="800" b="1" i="0" u="none" strike="noStrike" dirty="0" smtClean="0">
                          <a:solidFill>
                            <a:srgbClr val="000000"/>
                          </a:solidFill>
                          <a:latin typeface="Arial"/>
                        </a:rPr>
                        <a:t>Produktionskostnader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1 333</a:t>
                      </a:r>
                    </a:p>
                  </a:txBody>
                  <a:tcPr marL="9526" marR="9526"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997</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1 041</a:t>
                      </a:r>
                    </a:p>
                  </a:txBody>
                  <a:tcPr marL="9526" marR="9526" marT="952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1 126</a:t>
                      </a:r>
                    </a:p>
                  </a:txBody>
                  <a:tcPr marL="9525" marR="9525"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229420">
                <a:tc>
                  <a:txBody>
                    <a:bodyPr/>
                    <a:lstStyle/>
                    <a:p>
                      <a:pPr algn="l" rtl="0" fontAlgn="b"/>
                      <a:r>
                        <a:rPr lang="sv-SE" sz="800" b="0" i="0" u="none" strike="noStrike" dirty="0" smtClean="0">
                          <a:solidFill>
                            <a:srgbClr val="000000"/>
                          </a:solidFill>
                          <a:latin typeface="Arial"/>
                        </a:rPr>
                        <a:t>Administrativa- </a:t>
                      </a:r>
                      <a:r>
                        <a:rPr lang="sv-SE" sz="800" b="0" i="0" u="none" strike="noStrike" dirty="0">
                          <a:solidFill>
                            <a:srgbClr val="000000"/>
                          </a:solidFill>
                          <a:latin typeface="Arial"/>
                        </a:rPr>
                        <a:t>och </a:t>
                      </a:r>
                      <a:r>
                        <a:rPr lang="sv-SE" sz="800" b="0" i="0" u="none" strike="noStrike" dirty="0" smtClean="0">
                          <a:solidFill>
                            <a:srgbClr val="000000"/>
                          </a:solidFill>
                          <a:latin typeface="Arial"/>
                        </a:rPr>
                        <a:t>Indirekta Produktionskostnader </a:t>
                      </a:r>
                      <a:r>
                        <a:rPr lang="sv-SE" sz="800" b="0" i="0" u="none" strike="noStrike" dirty="0">
                          <a:solidFill>
                            <a:srgbClr val="000000"/>
                          </a:solidFill>
                          <a:latin typeface="Arial"/>
                        </a:rPr>
                        <a:t>Totalt</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22 006</a:t>
                      </a:r>
                    </a:p>
                  </a:txBody>
                  <a:tcPr marL="9526" marR="9526"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20 522</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18 362</a:t>
                      </a:r>
                    </a:p>
                  </a:txBody>
                  <a:tcPr marL="9526" marR="9526" marT="952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18 006</a:t>
                      </a:r>
                    </a:p>
                  </a:txBody>
                  <a:tcPr marL="9525" marR="9525"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00173">
                <a:tc>
                  <a:txBody>
                    <a:bodyPr/>
                    <a:lstStyle/>
                    <a:p>
                      <a:pPr algn="l" rtl="0" fontAlgn="b"/>
                      <a:r>
                        <a:rPr lang="sv-SE" sz="800" b="1" i="0" u="none" strike="noStrike" dirty="0" err="1">
                          <a:solidFill>
                            <a:srgbClr val="000000"/>
                          </a:solidFill>
                          <a:latin typeface="Arial"/>
                        </a:rPr>
                        <a:t>Adm</a:t>
                      </a:r>
                      <a:r>
                        <a:rPr lang="sv-SE" sz="800" b="1" i="0" u="none" strike="noStrike" dirty="0">
                          <a:solidFill>
                            <a:srgbClr val="000000"/>
                          </a:solidFill>
                          <a:latin typeface="Arial"/>
                        </a:rPr>
                        <a:t> och </a:t>
                      </a:r>
                      <a:r>
                        <a:rPr lang="sv-SE" sz="800" b="1" i="0" u="none" strike="noStrike" dirty="0" err="1">
                          <a:solidFill>
                            <a:srgbClr val="000000"/>
                          </a:solidFill>
                          <a:latin typeface="Arial"/>
                        </a:rPr>
                        <a:t>Ind</a:t>
                      </a:r>
                      <a:r>
                        <a:rPr lang="sv-SE" sz="800" b="1" i="0" u="none" strike="noStrike" dirty="0">
                          <a:solidFill>
                            <a:srgbClr val="000000"/>
                          </a:solidFill>
                          <a:latin typeface="Arial"/>
                        </a:rPr>
                        <a:t> </a:t>
                      </a:r>
                      <a:r>
                        <a:rPr lang="sv-SE" sz="800" b="1" i="0" u="none" strike="noStrike" dirty="0" smtClean="0">
                          <a:solidFill>
                            <a:srgbClr val="000000"/>
                          </a:solidFill>
                          <a:latin typeface="Arial"/>
                        </a:rPr>
                        <a:t>Produktionskostnader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20 411</a:t>
                      </a:r>
                    </a:p>
                  </a:txBody>
                  <a:tcPr marL="9526" marR="9526"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19 455</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18 362</a:t>
                      </a:r>
                    </a:p>
                  </a:txBody>
                  <a:tcPr marL="9526" marR="9526" marT="952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18 006</a:t>
                      </a:r>
                    </a:p>
                  </a:txBody>
                  <a:tcPr marL="9525" marR="9525"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4073">
                <a:tc>
                  <a:txBody>
                    <a:bodyPr/>
                    <a:lstStyle/>
                    <a:p>
                      <a:pPr algn="l" rtl="0" fontAlgn="b"/>
                      <a:r>
                        <a:rPr lang="sv-SE" sz="800" b="0" i="0" u="none" strike="noStrike">
                          <a:solidFill>
                            <a:srgbClr val="000000"/>
                          </a:solidFill>
                          <a:latin typeface="Arial"/>
                        </a:rPr>
                        <a:t>Operativa Kostnader Totalt</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204 969</a:t>
                      </a:r>
                    </a:p>
                  </a:txBody>
                  <a:tcPr marL="9526" marR="9526"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212 093</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221 463</a:t>
                      </a:r>
                    </a:p>
                  </a:txBody>
                  <a:tcPr marL="9526" marR="9526" marT="952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230 192</a:t>
                      </a:r>
                    </a:p>
                  </a:txBody>
                  <a:tcPr marL="9525" marR="9525"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79253">
                <a:tc>
                  <a:txBody>
                    <a:bodyPr/>
                    <a:lstStyle/>
                    <a:p>
                      <a:pPr algn="l" rtl="0" fontAlgn="b"/>
                      <a:r>
                        <a:rPr lang="sv-SE" sz="800" b="1" i="0" u="none" strike="noStrike" dirty="0">
                          <a:solidFill>
                            <a:srgbClr val="000000"/>
                          </a:solidFill>
                          <a:latin typeface="Arial"/>
                        </a:rPr>
                        <a:t>Operativa Kostnader Totalt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192 792</a:t>
                      </a:r>
                    </a:p>
                  </a:txBody>
                  <a:tcPr marL="9526" marR="9526"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201 644</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221 463</a:t>
                      </a:r>
                    </a:p>
                  </a:txBody>
                  <a:tcPr marL="9526" marR="9526" marT="952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230 192</a:t>
                      </a:r>
                    </a:p>
                  </a:txBody>
                  <a:tcPr marL="9525" marR="9525"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44073">
                <a:tc>
                  <a:txBody>
                    <a:bodyPr/>
                    <a:lstStyle/>
                    <a:p>
                      <a:pPr algn="l" rtl="0" fontAlgn="b"/>
                      <a:r>
                        <a:rPr lang="sv-SE" sz="800" b="0" i="0" u="none" strike="noStrike" dirty="0">
                          <a:solidFill>
                            <a:srgbClr val="000000"/>
                          </a:solidFill>
                          <a:latin typeface="Arial"/>
                        </a:rPr>
                        <a:t>Intäkter Totalt</a:t>
                      </a:r>
                    </a:p>
                  </a:txBody>
                  <a:tcPr marL="9526" marR="9526" marT="952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205 833</a:t>
                      </a:r>
                    </a:p>
                  </a:txBody>
                  <a:tcPr marL="9526" marR="9526" marT="9524"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212 393</a:t>
                      </a:r>
                    </a:p>
                  </a:txBody>
                  <a:tcPr marL="9526" marR="9526"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219 380</a:t>
                      </a:r>
                    </a:p>
                  </a:txBody>
                  <a:tcPr marL="9526" marR="9526" marT="952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227 654</a:t>
                      </a:r>
                    </a:p>
                  </a:txBody>
                  <a:tcPr marL="9525" marR="9525" marT="9524"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bl>
          </a:graphicData>
        </a:graphic>
      </p:graphicFrame>
      <p:graphicFrame>
        <p:nvGraphicFramePr>
          <p:cNvPr id="16" name="Chart 15"/>
          <p:cNvGraphicFramePr>
            <a:graphicFrameLocks/>
          </p:cNvGraphicFramePr>
          <p:nvPr>
            <p:extLst>
              <p:ext uri="{D42A27DB-BD31-4B8C-83A1-F6EECF244321}">
                <p14:modId xmlns:p14="http://schemas.microsoft.com/office/powerpoint/2010/main" val="1608432587"/>
              </p:ext>
            </p:extLst>
          </p:nvPr>
        </p:nvGraphicFramePr>
        <p:xfrm>
          <a:off x="0" y="987603"/>
          <a:ext cx="4876800" cy="300337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Chart 17"/>
          <p:cNvGraphicFramePr>
            <a:graphicFrameLocks/>
          </p:cNvGraphicFramePr>
          <p:nvPr>
            <p:extLst>
              <p:ext uri="{D42A27DB-BD31-4B8C-83A1-F6EECF244321}">
                <p14:modId xmlns:p14="http://schemas.microsoft.com/office/powerpoint/2010/main" val="1464770436"/>
              </p:ext>
            </p:extLst>
          </p:nvPr>
        </p:nvGraphicFramePr>
        <p:xfrm>
          <a:off x="5487988" y="967264"/>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9" name="Chart 18"/>
          <p:cNvGraphicFramePr>
            <a:graphicFrameLocks/>
          </p:cNvGraphicFramePr>
          <p:nvPr>
            <p:extLst>
              <p:ext uri="{D42A27DB-BD31-4B8C-83A1-F6EECF244321}">
                <p14:modId xmlns:p14="http://schemas.microsoft.com/office/powerpoint/2010/main" val="3203395404"/>
              </p:ext>
            </p:extLst>
          </p:nvPr>
        </p:nvGraphicFramePr>
        <p:xfrm>
          <a:off x="5487988" y="2762885"/>
          <a:ext cx="4572000" cy="2846387"/>
        </p:xfrm>
        <a:graphic>
          <a:graphicData uri="http://schemas.openxmlformats.org/drawingml/2006/chart">
            <c:chart xmlns:c="http://schemas.openxmlformats.org/drawingml/2006/chart" xmlns:r="http://schemas.openxmlformats.org/officeDocument/2006/relationships" r:id="rId5"/>
          </a:graphicData>
        </a:graphic>
      </p:graphicFrame>
      <p:sp>
        <p:nvSpPr>
          <p:cNvPr id="14" name="TextBox 99"/>
          <p:cNvSpPr txBox="1">
            <a:spLocks noChangeArrowheads="1"/>
          </p:cNvSpPr>
          <p:nvPr/>
        </p:nvSpPr>
        <p:spPr bwMode="auto">
          <a:xfrm>
            <a:off x="6400800" y="393700"/>
            <a:ext cx="345440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100" dirty="0"/>
              <a:t>Bolaget har förbättrat  </a:t>
            </a:r>
            <a:r>
              <a:rPr lang="sv-SE" sz="1100" dirty="0" smtClean="0"/>
              <a:t>redovisade nyckeltal genom aktiva åtgärder att minska personalkostnader.</a:t>
            </a:r>
            <a:endParaRPr lang="sv-SE" sz="1100" dirty="0"/>
          </a:p>
        </p:txBody>
      </p:sp>
      <p:sp>
        <p:nvSpPr>
          <p:cNvPr id="15" name="Oval 14"/>
          <p:cNvSpPr>
            <a:spLocks noChangeAspect="1"/>
          </p:cNvSpPr>
          <p:nvPr/>
        </p:nvSpPr>
        <p:spPr>
          <a:xfrm>
            <a:off x="5930900" y="393700"/>
            <a:ext cx="431800" cy="431800"/>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17" name="Down Arrow 16"/>
          <p:cNvSpPr/>
          <p:nvPr/>
        </p:nvSpPr>
        <p:spPr>
          <a:xfrm rot="18960000">
            <a:off x="6053138" y="490538"/>
            <a:ext cx="222250" cy="228600"/>
          </a:xfrm>
          <a:prstGeom prst="downArrow">
            <a:avLst/>
          </a:prstGeom>
          <a:solidFill>
            <a:srgbClr val="3C8A2E"/>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Tree>
    <p:extLst>
      <p:ext uri="{BB962C8B-B14F-4D97-AF65-F5344CB8AC3E}">
        <p14:creationId xmlns:p14="http://schemas.microsoft.com/office/powerpoint/2010/main" val="292691752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6543676" y="4641850"/>
            <a:ext cx="3492500" cy="2477601"/>
          </a:xfrm>
          <a:prstGeom prst="rect">
            <a:avLst/>
          </a:prstGeom>
          <a:noFill/>
          <a:ln>
            <a:solidFill>
              <a:schemeClr val="bg1">
                <a:lumMod val="65000"/>
              </a:schemeClr>
            </a:solidFill>
          </a:ln>
        </p:spPr>
        <p:txBody>
          <a:bodyPr>
            <a:spAutoFit/>
          </a:bodyPr>
          <a:lstStyle/>
          <a:p>
            <a:pPr>
              <a:defRPr/>
            </a:pPr>
            <a:r>
              <a:rPr lang="sv-SE" sz="1050" b="1" dirty="0"/>
              <a:t>Bolagets kommentarer</a:t>
            </a:r>
            <a:endParaRPr lang="sv-SE" sz="1000" b="1" dirty="0"/>
          </a:p>
          <a:p>
            <a:pPr eaLnBrk="0" hangingPunct="0">
              <a:buClr>
                <a:srgbClr val="003399"/>
              </a:buClr>
              <a:defRPr/>
            </a:pPr>
            <a:endParaRPr lang="sv-SE" sz="1050" dirty="0"/>
          </a:p>
          <a:p>
            <a:pPr marL="171450" indent="-171450" eaLnBrk="0" hangingPunct="0">
              <a:buClr>
                <a:srgbClr val="003399"/>
              </a:buClr>
              <a:buFont typeface="Arial" pitchFamily="34" charset="0"/>
              <a:buChar char="•"/>
              <a:defRPr/>
            </a:pPr>
            <a:r>
              <a:rPr lang="sv-SE" sz="1050" dirty="0" smtClean="0"/>
              <a:t>Minskat marknadsföringskostnader genom att  satsa på en informativ hemsida som kräver lite underhåll.</a:t>
            </a:r>
          </a:p>
          <a:p>
            <a:pPr marL="171450" indent="-171450" eaLnBrk="0" hangingPunct="0">
              <a:buClr>
                <a:srgbClr val="003399"/>
              </a:buClr>
              <a:buFont typeface="Arial" pitchFamily="34" charset="0"/>
              <a:buChar char="•"/>
              <a:defRPr/>
            </a:pPr>
            <a:endParaRPr lang="sv-SE" sz="1050" dirty="0" smtClean="0"/>
          </a:p>
          <a:p>
            <a:pPr marL="171450" indent="-171450" eaLnBrk="0" hangingPunct="0">
              <a:buClr>
                <a:srgbClr val="003399"/>
              </a:buClr>
              <a:buFont typeface="Arial" pitchFamily="34" charset="0"/>
              <a:buChar char="•"/>
              <a:defRPr/>
            </a:pPr>
            <a:r>
              <a:rPr lang="sv-SE" sz="1050" dirty="0" smtClean="0"/>
              <a:t>Har högre lönekostnader på grund av åldersstrukturen i bolaget.</a:t>
            </a:r>
          </a:p>
          <a:p>
            <a:pPr marL="171450" indent="-171450" eaLnBrk="0" hangingPunct="0">
              <a:buClr>
                <a:srgbClr val="003399"/>
              </a:buClr>
              <a:buFont typeface="Arial" pitchFamily="34" charset="0"/>
              <a:buChar char="•"/>
              <a:defRPr/>
            </a:pPr>
            <a:endParaRPr lang="sv-SE" sz="1050" dirty="0" smtClean="0"/>
          </a:p>
          <a:p>
            <a:pPr marL="171450" indent="-171450" eaLnBrk="0" hangingPunct="0">
              <a:buClr>
                <a:srgbClr val="003399"/>
              </a:buClr>
              <a:buFont typeface="Arial" pitchFamily="34" charset="0"/>
              <a:buChar char="•"/>
              <a:defRPr/>
            </a:pPr>
            <a:r>
              <a:rPr lang="sv-SE" sz="1050" dirty="0" smtClean="0"/>
              <a:t>Under föregående år drevs ett rättsfall vilket i år ger upphov till en relativ minskning av advokatkostnader.</a:t>
            </a:r>
          </a:p>
          <a:p>
            <a:pPr eaLnBrk="0" hangingPunct="0">
              <a:buClr>
                <a:srgbClr val="003399"/>
              </a:buClr>
              <a:defRPr/>
            </a:pPr>
            <a:endParaRPr lang="sv-SE" sz="1000" dirty="0" smtClean="0"/>
          </a:p>
          <a:p>
            <a:pPr eaLnBrk="0" hangingPunct="0">
              <a:buClr>
                <a:srgbClr val="003399"/>
              </a:buClr>
              <a:defRPr/>
            </a:pPr>
            <a:endParaRPr lang="sv-SE" sz="1000" dirty="0" smtClean="0"/>
          </a:p>
          <a:p>
            <a:pPr eaLnBrk="0" hangingPunct="0">
              <a:buClr>
                <a:srgbClr val="003399"/>
              </a:buClr>
              <a:defRPr/>
            </a:pPr>
            <a:endParaRPr lang="sv-SE" sz="1000" dirty="0"/>
          </a:p>
          <a:p>
            <a:pPr eaLnBrk="0" hangingPunct="0">
              <a:buClr>
                <a:srgbClr val="003399"/>
              </a:buClr>
              <a:defRPr/>
            </a:pPr>
            <a:endParaRPr lang="sv-SE" sz="1000" dirty="0"/>
          </a:p>
          <a:p>
            <a:pPr eaLnBrk="0" hangingPunct="0">
              <a:buClr>
                <a:srgbClr val="003399"/>
              </a:buClr>
              <a:defRPr/>
            </a:pPr>
            <a:endParaRPr lang="sv-SE" sz="1000" dirty="0"/>
          </a:p>
        </p:txBody>
      </p:sp>
      <p:graphicFrame>
        <p:nvGraphicFramePr>
          <p:cNvPr id="24" name="Table 23"/>
          <p:cNvGraphicFramePr>
            <a:graphicFrameLocks noGrp="1"/>
          </p:cNvGraphicFramePr>
          <p:nvPr>
            <p:extLst>
              <p:ext uri="{D42A27DB-BD31-4B8C-83A1-F6EECF244321}">
                <p14:modId xmlns:p14="http://schemas.microsoft.com/office/powerpoint/2010/main" val="1415077505"/>
              </p:ext>
            </p:extLst>
          </p:nvPr>
        </p:nvGraphicFramePr>
        <p:xfrm>
          <a:off x="247650" y="4418013"/>
          <a:ext cx="5492749" cy="850900"/>
        </p:xfrm>
        <a:graphic>
          <a:graphicData uri="http://schemas.openxmlformats.org/drawingml/2006/table">
            <a:tbl>
              <a:tblPr/>
              <a:tblGrid>
                <a:gridCol w="1632425"/>
                <a:gridCol w="441473"/>
                <a:gridCol w="523608"/>
                <a:gridCol w="441473"/>
                <a:gridCol w="441473"/>
                <a:gridCol w="523608"/>
                <a:gridCol w="441473"/>
                <a:gridCol w="523608"/>
                <a:gridCol w="523608"/>
              </a:tblGrid>
              <a:tr h="162044">
                <a:tc>
                  <a:txBody>
                    <a:bodyPr/>
                    <a:lstStyle/>
                    <a:p>
                      <a:pPr algn="l" fontAlgn="b"/>
                      <a:r>
                        <a:rPr lang="sv-SE" sz="1000" b="0" i="0" u="none" strike="noStrike" dirty="0">
                          <a:solidFill>
                            <a:srgbClr val="000000"/>
                          </a:solidFill>
                          <a:latin typeface="Arial"/>
                        </a:rPr>
                        <a:t> </a:t>
                      </a:r>
                    </a:p>
                  </a:txBody>
                  <a:tcPr marL="9526" marR="9526" marT="9532" marB="0" anchor="b">
                    <a:lnL>
                      <a:noFill/>
                    </a:lnL>
                    <a:lnR>
                      <a:noFill/>
                    </a:lnR>
                    <a:lnT>
                      <a:noFill/>
                    </a:lnT>
                    <a:lnB>
                      <a:noFill/>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1 – andel av intäkter</a:t>
                      </a:r>
                      <a:endParaRPr lang="sv-SE" sz="800" b="0" i="0" u="none" strike="noStrike" dirty="0">
                        <a:solidFill>
                          <a:srgbClr val="000000"/>
                        </a:solidFill>
                        <a:latin typeface="Arial"/>
                      </a:endParaRPr>
                    </a:p>
                  </a:txBody>
                  <a:tcPr marL="9526" marR="9526" marT="9532" marB="0" anchor="b">
                    <a:lnL>
                      <a:noFill/>
                    </a:lnL>
                    <a:lnR w="6350" cap="flat" cmpd="sng" algn="ctr">
                      <a:no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6" marR="9526" marT="9532" marB="0" anchor="b">
                    <a:lnL w="6350" cap="flat" cmpd="sng" algn="ctr">
                      <a:no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2</a:t>
                      </a:r>
                      <a:r>
                        <a:rPr lang="sv-SE" sz="800" b="0" i="0" u="none" strike="noStrike" baseline="0" dirty="0" smtClean="0">
                          <a:solidFill>
                            <a:srgbClr val="000000"/>
                          </a:solidFill>
                          <a:latin typeface="Arial"/>
                        </a:rPr>
                        <a:t> – absoluta tal</a:t>
                      </a:r>
                      <a:endParaRPr lang="sv-SE" sz="800" b="0" i="0" u="none" strike="noStrike" dirty="0">
                        <a:solidFill>
                          <a:srgbClr val="000000"/>
                        </a:solidFill>
                        <a:latin typeface="Arial"/>
                      </a:endParaRPr>
                    </a:p>
                  </a:txBody>
                  <a:tcPr marL="9526" marR="9526"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6" marR="9526"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62044">
                <a:tc>
                  <a:txBody>
                    <a:bodyPr/>
                    <a:lstStyle/>
                    <a:p>
                      <a:pPr algn="l" fontAlgn="b"/>
                      <a:r>
                        <a:rPr lang="sv-SE" sz="1000" b="0" i="0" u="none" strike="noStrike">
                          <a:solidFill>
                            <a:srgbClr val="000000"/>
                          </a:solidFill>
                          <a:latin typeface="Arial"/>
                        </a:rPr>
                        <a:t> </a:t>
                      </a:r>
                    </a:p>
                  </a:txBody>
                  <a:tcPr marL="9526" marR="9526" marT="9532"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2 007</a:t>
                      </a:r>
                    </a:p>
                  </a:txBody>
                  <a:tcPr marL="9526" marR="9526" marT="953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2 008</a:t>
                      </a:r>
                    </a:p>
                  </a:txBody>
                  <a:tcPr marL="9526" marR="9526" marT="953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2 009</a:t>
                      </a:r>
                    </a:p>
                  </a:txBody>
                  <a:tcPr marL="9526" marR="9526" marT="9532" marB="0" anchor="b">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32"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2 007</a:t>
                      </a:r>
                    </a:p>
                  </a:txBody>
                  <a:tcPr marL="9526" marR="9526" marT="953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2 008</a:t>
                      </a:r>
                    </a:p>
                  </a:txBody>
                  <a:tcPr marL="9526" marR="9526" marT="953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2 009</a:t>
                      </a:r>
                    </a:p>
                  </a:txBody>
                  <a:tcPr marL="9526" marR="9526" marT="953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3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6626">
                <a:tc>
                  <a:txBody>
                    <a:bodyPr/>
                    <a:lstStyle/>
                    <a:p>
                      <a:pPr algn="l" rtl="0" fontAlgn="b"/>
                      <a:r>
                        <a:rPr lang="sv-SE" sz="800" b="0" i="0" u="none" strike="noStrike">
                          <a:solidFill>
                            <a:srgbClr val="000000"/>
                          </a:solidFill>
                          <a:latin typeface="Arial"/>
                        </a:rPr>
                        <a:t>Administrativa Kostnader</a:t>
                      </a:r>
                    </a:p>
                  </a:txBody>
                  <a:tcPr marL="9526" marR="9526"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99</a:t>
                      </a: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82</a:t>
                      </a:r>
                    </a:p>
                  </a:txBody>
                  <a:tcPr marL="9525" marR="9525" marT="9532"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84</a:t>
                      </a:r>
                    </a:p>
                  </a:txBody>
                  <a:tcPr marL="9525" marR="9525" marT="9532"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6" marR="85733" marT="953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102</a:t>
                      </a: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86</a:t>
                      </a: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86</a:t>
                      </a: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6626">
                <a:tc>
                  <a:txBody>
                    <a:bodyPr/>
                    <a:lstStyle/>
                    <a:p>
                      <a:pPr algn="l" rtl="0" fontAlgn="b"/>
                      <a:r>
                        <a:rPr lang="sv-SE" sz="800" b="0" i="0" u="none" strike="noStrike" dirty="0">
                          <a:solidFill>
                            <a:srgbClr val="000000"/>
                          </a:solidFill>
                          <a:latin typeface="Arial"/>
                        </a:rPr>
                        <a:t>Indirekta </a:t>
                      </a:r>
                      <a:r>
                        <a:rPr lang="sv-SE" sz="800" b="0" i="0" u="none" strike="noStrike" dirty="0" smtClean="0">
                          <a:solidFill>
                            <a:srgbClr val="000000"/>
                          </a:solidFill>
                          <a:latin typeface="Arial"/>
                        </a:rPr>
                        <a:t>Produktionskostnader </a:t>
                      </a:r>
                      <a:endParaRPr lang="sv-SE" sz="800" b="0" i="0" u="none" strike="noStrike" dirty="0">
                        <a:solidFill>
                          <a:srgbClr val="000000"/>
                        </a:solidFill>
                        <a:latin typeface="Arial"/>
                      </a:endParaRPr>
                    </a:p>
                  </a:txBody>
                  <a:tcPr marL="9526" marR="9526"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95</a:t>
                      </a: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108</a:t>
                      </a:r>
                    </a:p>
                  </a:txBody>
                  <a:tcPr marL="9525" marR="9525" marT="9532"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104</a:t>
                      </a:r>
                    </a:p>
                  </a:txBody>
                  <a:tcPr marL="9525" marR="9525" marT="9532"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6" marR="85733" marT="953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98</a:t>
                      </a: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112</a:t>
                      </a: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107</a:t>
                      </a: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53560">
                <a:tc>
                  <a:txBody>
                    <a:bodyPr/>
                    <a:lstStyle/>
                    <a:p>
                      <a:pPr algn="l" rtl="0" fontAlgn="b"/>
                      <a:r>
                        <a:rPr lang="sv-SE" sz="800" b="1" i="0" u="none" strike="noStrike" dirty="0" smtClean="0">
                          <a:solidFill>
                            <a:srgbClr val="000000"/>
                          </a:solidFill>
                          <a:latin typeface="Arial"/>
                        </a:rPr>
                        <a:t>Administrativa- </a:t>
                      </a:r>
                      <a:r>
                        <a:rPr lang="sv-SE" sz="800" b="1" i="0" u="none" strike="noStrike" dirty="0">
                          <a:solidFill>
                            <a:srgbClr val="000000"/>
                          </a:solidFill>
                          <a:latin typeface="Arial"/>
                        </a:rPr>
                        <a:t>och Indirekta </a:t>
                      </a:r>
                      <a:r>
                        <a:rPr lang="sv-SE" sz="800" b="1" i="0" u="none" strike="noStrike" dirty="0" smtClean="0">
                          <a:solidFill>
                            <a:srgbClr val="000000"/>
                          </a:solidFill>
                          <a:latin typeface="Arial"/>
                        </a:rPr>
                        <a:t>Produktionskostnader </a:t>
                      </a:r>
                      <a:endParaRPr lang="sv-SE" sz="800" b="1" i="0" u="none" strike="noStrike" dirty="0">
                        <a:solidFill>
                          <a:srgbClr val="000000"/>
                        </a:solidFill>
                        <a:latin typeface="Arial"/>
                      </a:endParaRPr>
                    </a:p>
                  </a:txBody>
                  <a:tcPr marL="9526" marR="9526" marT="954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100</a:t>
                      </a: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97</a:t>
                      </a: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94</a:t>
                      </a:r>
                    </a:p>
                  </a:txBody>
                  <a:tcPr marL="9525" marR="9525" marT="9532"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93</a:t>
                      </a:r>
                      <a:endParaRPr lang="sv-SE" sz="800" b="1" i="0" u="none" strike="noStrike" dirty="0">
                        <a:solidFill>
                          <a:srgbClr val="000000"/>
                        </a:solidFill>
                        <a:effectLst/>
                        <a:latin typeface="Arial"/>
                      </a:endParaRPr>
                    </a:p>
                  </a:txBody>
                  <a:tcPr marL="9525" marR="9525" marT="9532"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6" marR="85733" marT="953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100</a:t>
                      </a: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98</a:t>
                      </a:r>
                    </a:p>
                  </a:txBody>
                  <a:tcPr marL="9526" marR="85733"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96</a:t>
                      </a:r>
                      <a:endParaRPr lang="sv-SE" sz="800" b="1" i="0" u="none" strike="noStrike" dirty="0">
                        <a:solidFill>
                          <a:srgbClr val="000000"/>
                        </a:solidFill>
                        <a:effectLst/>
                        <a:latin typeface="Arial"/>
                      </a:endParaRPr>
                    </a:p>
                  </a:txBody>
                  <a:tcPr marL="9525" marR="9525"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bl>
          </a:graphicData>
        </a:graphic>
      </p:graphicFrame>
      <p:sp>
        <p:nvSpPr>
          <p:cNvPr id="41011" name="Slide Number Placeholder 1"/>
          <p:cNvSpPr>
            <a:spLocks noGrp="1"/>
          </p:cNvSpPr>
          <p:nvPr>
            <p:ph type="sldNum" sz="quarter" idx="4294967295"/>
          </p:nvPr>
        </p:nvSpPr>
        <p:spPr bwMode="auto">
          <a:xfrm>
            <a:off x="457200" y="7429500"/>
            <a:ext cx="311150" cy="163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28A36292-945B-40E9-BEFF-8993502AECB4}" type="slidenum">
              <a:rPr lang="en-US" sz="1000" smtClean="0">
                <a:solidFill>
                  <a:schemeClr val="tx2"/>
                </a:solidFill>
              </a:rPr>
              <a:pPr eaLnBrk="1" hangingPunct="1"/>
              <a:t>29</a:t>
            </a:fld>
            <a:endParaRPr lang="en-US" sz="1000" smtClean="0">
              <a:solidFill>
                <a:schemeClr val="tx2"/>
              </a:solidFill>
            </a:endParaRPr>
          </a:p>
        </p:txBody>
      </p:sp>
      <p:sp>
        <p:nvSpPr>
          <p:cNvPr id="41012" name="Footer Placeholder 2"/>
          <p:cNvSpPr>
            <a:spLocks noGrp="1"/>
          </p:cNvSpPr>
          <p:nvPr>
            <p:ph type="ftr" sz="quarter" idx="4294967295"/>
          </p:nvPr>
        </p:nvSpPr>
        <p:spPr bwMode="auto">
          <a:xfrm>
            <a:off x="849313" y="7429500"/>
            <a:ext cx="4749800" cy="3444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000" smtClean="0">
                <a:solidFill>
                  <a:schemeClr val="tx2"/>
                </a:solidFill>
              </a:rPr>
              <a:t>Stockholm Stadshus - Rapportering av den operativa effektiviteten</a:t>
            </a:r>
            <a:endParaRPr lang="en-US" sz="1000" smtClean="0">
              <a:solidFill>
                <a:schemeClr val="tx2"/>
              </a:solidFill>
            </a:endParaRPr>
          </a:p>
        </p:txBody>
      </p:sp>
      <p:sp>
        <p:nvSpPr>
          <p:cNvPr id="41013" name="Title 3"/>
          <p:cNvSpPr>
            <a:spLocks noGrp="1"/>
          </p:cNvSpPr>
          <p:nvPr>
            <p:ph type="title"/>
          </p:nvPr>
        </p:nvSpPr>
        <p:spPr>
          <a:xfrm>
            <a:off x="449263" y="396875"/>
            <a:ext cx="9317037" cy="714375"/>
          </a:xfrm>
          <a:ln>
            <a:solidFill>
              <a:schemeClr val="bg1"/>
            </a:solidFill>
            <a:miter lim="800000"/>
            <a:headEnd/>
            <a:tailEnd/>
          </a:ln>
        </p:spPr>
        <p:txBody>
          <a:bodyPr/>
          <a:lstStyle/>
          <a:p>
            <a:pPr eaLnBrk="1" hangingPunct="1"/>
            <a:r>
              <a:rPr lang="sv-SE" smtClean="0"/>
              <a:t>Stadsteatern</a:t>
            </a:r>
          </a:p>
        </p:txBody>
      </p:sp>
      <p:graphicFrame>
        <p:nvGraphicFramePr>
          <p:cNvPr id="23" name="Table 22"/>
          <p:cNvGraphicFramePr>
            <a:graphicFrameLocks noGrp="1"/>
          </p:cNvGraphicFramePr>
          <p:nvPr>
            <p:extLst>
              <p:ext uri="{D42A27DB-BD31-4B8C-83A1-F6EECF244321}">
                <p14:modId xmlns:p14="http://schemas.microsoft.com/office/powerpoint/2010/main" val="3649892649"/>
              </p:ext>
            </p:extLst>
          </p:nvPr>
        </p:nvGraphicFramePr>
        <p:xfrm>
          <a:off x="247650" y="5354638"/>
          <a:ext cx="5492749" cy="1628772"/>
        </p:xfrm>
        <a:graphic>
          <a:graphicData uri="http://schemas.openxmlformats.org/drawingml/2006/table">
            <a:tbl>
              <a:tblPr/>
              <a:tblGrid>
                <a:gridCol w="2638513"/>
                <a:gridCol w="713559"/>
                <a:gridCol w="713559"/>
                <a:gridCol w="713559"/>
                <a:gridCol w="713559"/>
              </a:tblGrid>
              <a:tr h="146685">
                <a:tc>
                  <a:txBody>
                    <a:bodyPr/>
                    <a:lstStyle/>
                    <a:p>
                      <a:pPr algn="l" fontAlgn="b"/>
                      <a:r>
                        <a:rPr lang="sv-SE" sz="900" b="0" i="0" u="none" strike="noStrike" dirty="0">
                          <a:solidFill>
                            <a:srgbClr val="000000"/>
                          </a:solidFill>
                          <a:latin typeface="Arial"/>
                        </a:rPr>
                        <a:t> </a:t>
                      </a:r>
                    </a:p>
                  </a:txBody>
                  <a:tcPr marL="9526" marR="9526" marT="9525"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2007</a:t>
                      </a:r>
                    </a:p>
                  </a:txBody>
                  <a:tcPr marL="9526" marR="9526" marT="9525"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2008</a:t>
                      </a:r>
                    </a:p>
                  </a:txBody>
                  <a:tcPr marL="9526" marR="9526" marT="9525" marB="0" anchor="b">
                    <a:lnL>
                      <a:noFill/>
                    </a:lnL>
                    <a:lnR>
                      <a:noFill/>
                    </a:lnR>
                    <a:lnT>
                      <a:noFill/>
                    </a:lnT>
                    <a:lnB>
                      <a:noFill/>
                    </a:lnB>
                    <a:solidFill>
                      <a:srgbClr val="FFFFFF"/>
                    </a:solidFill>
                  </a:tcPr>
                </a:tc>
                <a:tc>
                  <a:txBody>
                    <a:bodyPr/>
                    <a:lstStyle/>
                    <a:p>
                      <a:pPr algn="r" rtl="0" fontAlgn="b"/>
                      <a:r>
                        <a:rPr lang="sv-SE" sz="800" b="1" i="0" u="none" strike="noStrike" dirty="0">
                          <a:solidFill>
                            <a:srgbClr val="000000"/>
                          </a:solidFill>
                          <a:latin typeface="Arial"/>
                        </a:rPr>
                        <a:t>2009</a:t>
                      </a:r>
                    </a:p>
                  </a:txBody>
                  <a:tcPr marL="9526" marR="9526" marT="9525"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25" marB="0" anchor="b">
                    <a:lnL>
                      <a:noFill/>
                    </a:lnL>
                    <a:lnR>
                      <a:noFill/>
                    </a:lnR>
                    <a:lnT>
                      <a:noFill/>
                    </a:lnT>
                    <a:lnB>
                      <a:noFill/>
                    </a:lnB>
                    <a:solidFill>
                      <a:srgbClr val="FFFFFF"/>
                    </a:solidFill>
                  </a:tcPr>
                </a:tc>
              </a:tr>
              <a:tr h="136525">
                <a:tc>
                  <a:txBody>
                    <a:bodyPr/>
                    <a:lstStyle/>
                    <a:p>
                      <a:pPr algn="l" fontAlgn="b"/>
                      <a:r>
                        <a:rPr lang="sv-SE" sz="800" b="0" i="0" u="none" strike="noStrike">
                          <a:solidFill>
                            <a:srgbClr val="000000"/>
                          </a:solidFill>
                          <a:latin typeface="Arial"/>
                        </a:rPr>
                        <a:t> </a:t>
                      </a:r>
                    </a:p>
                  </a:txBody>
                  <a:tcPr marL="9526" marR="9526"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6" marR="9526"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36525">
                <a:tc>
                  <a:txBody>
                    <a:bodyPr/>
                    <a:lstStyle/>
                    <a:p>
                      <a:pPr algn="l" rtl="0" fontAlgn="b"/>
                      <a:r>
                        <a:rPr lang="sv-SE" sz="800" b="0" i="0" u="none" strike="noStrike" dirty="0">
                          <a:solidFill>
                            <a:srgbClr val="000000"/>
                          </a:solidFill>
                          <a:latin typeface="Arial"/>
                        </a:rPr>
                        <a:t>Administrativa Kostnader </a:t>
                      </a:r>
                      <a:r>
                        <a:rPr lang="sv-SE" sz="800" b="0" i="0" u="none" strike="noStrike" dirty="0" smtClean="0">
                          <a:solidFill>
                            <a:srgbClr val="000000"/>
                          </a:solidFill>
                          <a:latin typeface="Arial"/>
                        </a:rPr>
                        <a:t>totalt</a:t>
                      </a:r>
                      <a:endParaRPr lang="sv-SE" sz="800" b="0" i="0" u="none" strike="noStrike" dirty="0">
                        <a:solidFill>
                          <a:srgbClr val="000000"/>
                        </a:solidFill>
                        <a:latin typeface="Arial"/>
                      </a:endParaRPr>
                    </a:p>
                  </a:txBody>
                  <a:tcPr marL="9526" marR="9526" marT="9523"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24 418</a:t>
                      </a:r>
                    </a:p>
                  </a:txBody>
                  <a:tcPr marL="9526" marR="9526"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27 265</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20 396</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24 485</a:t>
                      </a:r>
                      <a:endParaRPr lang="sv-SE" sz="800" b="0" i="0" u="none" strike="noStrike" dirty="0">
                        <a:solidFill>
                          <a:srgbClr val="000000"/>
                        </a:solidFill>
                        <a:effectLst/>
                        <a:latin typeface="Arial"/>
                      </a:endParaRP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6525">
                <a:tc>
                  <a:txBody>
                    <a:bodyPr/>
                    <a:lstStyle/>
                    <a:p>
                      <a:pPr algn="l" rtl="0" fontAlgn="b"/>
                      <a:r>
                        <a:rPr lang="sv-SE" sz="800" b="1" i="0" u="none" strike="noStrike" dirty="0" err="1">
                          <a:solidFill>
                            <a:srgbClr val="000000"/>
                          </a:solidFill>
                          <a:latin typeface="Arial"/>
                        </a:rPr>
                        <a:t>Adm</a:t>
                      </a:r>
                      <a:r>
                        <a:rPr lang="sv-SE" sz="800" b="1" i="0" u="none" strike="noStrike" dirty="0">
                          <a:solidFill>
                            <a:srgbClr val="000000"/>
                          </a:solidFill>
                          <a:latin typeface="Arial"/>
                        </a:rPr>
                        <a:t> 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23 840</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24 201</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20 396</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20 489</a:t>
                      </a:r>
                      <a:endParaRPr lang="sv-SE" sz="800" b="1" i="0" u="none" strike="noStrike" dirty="0">
                        <a:solidFill>
                          <a:srgbClr val="000000"/>
                        </a:solidFill>
                        <a:effectLst/>
                        <a:latin typeface="Arial"/>
                      </a:endParaRP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6525">
                <a:tc>
                  <a:txBody>
                    <a:bodyPr/>
                    <a:lstStyle/>
                    <a:p>
                      <a:pPr algn="l" rtl="0" fontAlgn="b"/>
                      <a:r>
                        <a:rPr lang="sv-SE" sz="800" b="0" i="0" u="none" strike="noStrike" dirty="0">
                          <a:solidFill>
                            <a:srgbClr val="000000"/>
                          </a:solidFill>
                          <a:latin typeface="Arial"/>
                        </a:rPr>
                        <a:t>Indirekta </a:t>
                      </a:r>
                      <a:r>
                        <a:rPr lang="sv-SE" sz="800" b="0" i="0" u="none" strike="noStrike" dirty="0" smtClean="0">
                          <a:solidFill>
                            <a:srgbClr val="000000"/>
                          </a:solidFill>
                          <a:latin typeface="Arial"/>
                        </a:rPr>
                        <a:t>Produktionskostnader </a:t>
                      </a:r>
                      <a:r>
                        <a:rPr lang="sv-SE" sz="800" b="0" i="0" u="none" strike="noStrike" dirty="0">
                          <a:solidFill>
                            <a:srgbClr val="000000"/>
                          </a:solidFill>
                          <a:latin typeface="Arial"/>
                        </a:rPr>
                        <a:t>t</a:t>
                      </a:r>
                      <a:r>
                        <a:rPr lang="sv-SE" sz="800" b="0" i="0" u="none" strike="noStrike" dirty="0" smtClean="0">
                          <a:solidFill>
                            <a:srgbClr val="000000"/>
                          </a:solidFill>
                          <a:latin typeface="Arial"/>
                        </a:rPr>
                        <a:t>otalt</a:t>
                      </a:r>
                      <a:endParaRPr lang="sv-SE" sz="800" b="0" i="0" u="none" strike="noStrike" dirty="0">
                        <a:solidFill>
                          <a:srgbClr val="000000"/>
                        </a:solidFill>
                        <a:latin typeface="Arial"/>
                      </a:endParaRPr>
                    </a:p>
                  </a:txBody>
                  <a:tcPr marL="9526" marR="9526"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20 658</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20 175</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23 203</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22 038</a:t>
                      </a:r>
                      <a:endParaRPr lang="sv-SE" sz="800" b="0" i="0" u="none" strike="noStrike" dirty="0">
                        <a:solidFill>
                          <a:srgbClr val="000000"/>
                        </a:solidFill>
                        <a:effectLst/>
                        <a:latin typeface="Arial"/>
                      </a:endParaRP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6525">
                <a:tc>
                  <a:txBody>
                    <a:bodyPr/>
                    <a:lstStyle/>
                    <a:p>
                      <a:pPr algn="l" rtl="0" fontAlgn="b"/>
                      <a:r>
                        <a:rPr lang="sv-SE" sz="800" b="1" i="0" u="none" strike="noStrike" dirty="0">
                          <a:solidFill>
                            <a:srgbClr val="000000"/>
                          </a:solidFill>
                          <a:latin typeface="Arial"/>
                        </a:rPr>
                        <a:t>Indirekta </a:t>
                      </a:r>
                      <a:r>
                        <a:rPr lang="sv-SE" sz="800" b="1" i="0" u="none" strike="noStrike" dirty="0" smtClean="0">
                          <a:solidFill>
                            <a:srgbClr val="000000"/>
                          </a:solidFill>
                          <a:latin typeface="Arial"/>
                        </a:rPr>
                        <a:t>Produktionskostnader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20 658</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20 175</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23 203</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22 038</a:t>
                      </a:r>
                      <a:endParaRPr lang="sv-SE" sz="800" b="1" i="0" u="none" strike="noStrike" dirty="0">
                        <a:solidFill>
                          <a:srgbClr val="000000"/>
                        </a:solidFill>
                        <a:effectLst/>
                        <a:latin typeface="Arial"/>
                      </a:endParaRP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253362">
                <a:tc>
                  <a:txBody>
                    <a:bodyPr/>
                    <a:lstStyle/>
                    <a:p>
                      <a:pPr algn="l" rtl="0" fontAlgn="b"/>
                      <a:r>
                        <a:rPr lang="sv-SE" sz="800" b="0" i="0" u="none" strike="noStrike" dirty="0" smtClean="0">
                          <a:solidFill>
                            <a:srgbClr val="000000"/>
                          </a:solidFill>
                          <a:latin typeface="Arial"/>
                        </a:rPr>
                        <a:t>Administrativa- </a:t>
                      </a:r>
                      <a:r>
                        <a:rPr lang="sv-SE" sz="800" b="0" i="0" u="none" strike="noStrike" dirty="0">
                          <a:solidFill>
                            <a:srgbClr val="000000"/>
                          </a:solidFill>
                          <a:latin typeface="Arial"/>
                        </a:rPr>
                        <a:t>och </a:t>
                      </a:r>
                      <a:r>
                        <a:rPr lang="sv-SE" sz="800" b="0" i="0" u="none" strike="noStrike" dirty="0" smtClean="0">
                          <a:solidFill>
                            <a:srgbClr val="000000"/>
                          </a:solidFill>
                          <a:latin typeface="Arial"/>
                        </a:rPr>
                        <a:t>Indirekta Produktionskostnader </a:t>
                      </a:r>
                      <a:r>
                        <a:rPr lang="sv-SE" sz="800" b="0" i="0" u="none" strike="noStrike" dirty="0">
                          <a:solidFill>
                            <a:srgbClr val="000000"/>
                          </a:solidFill>
                          <a:latin typeface="Arial"/>
                        </a:rPr>
                        <a:t>Totalt</a:t>
                      </a:r>
                    </a:p>
                  </a:txBody>
                  <a:tcPr marL="9526" marR="9526"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45 076</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47 440</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43 599</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46 523</a:t>
                      </a:r>
                      <a:endParaRPr lang="sv-SE" sz="800" b="0" i="0" u="none" strike="noStrike" dirty="0">
                        <a:solidFill>
                          <a:srgbClr val="000000"/>
                        </a:solidFill>
                        <a:effectLst/>
                        <a:latin typeface="Arial"/>
                      </a:endParaRP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6525">
                <a:tc>
                  <a:txBody>
                    <a:bodyPr/>
                    <a:lstStyle/>
                    <a:p>
                      <a:pPr algn="l" rtl="0" fontAlgn="b"/>
                      <a:r>
                        <a:rPr lang="sv-SE" sz="800" b="1" i="0" u="none" strike="noStrike" dirty="0" err="1">
                          <a:solidFill>
                            <a:srgbClr val="000000"/>
                          </a:solidFill>
                          <a:latin typeface="Arial"/>
                        </a:rPr>
                        <a:t>Adm</a:t>
                      </a:r>
                      <a:r>
                        <a:rPr lang="sv-SE" sz="800" b="1" i="0" u="none" strike="noStrike" dirty="0">
                          <a:solidFill>
                            <a:srgbClr val="000000"/>
                          </a:solidFill>
                          <a:latin typeface="Arial"/>
                        </a:rPr>
                        <a:t> och </a:t>
                      </a:r>
                      <a:r>
                        <a:rPr lang="sv-SE" sz="800" b="1" i="0" u="none" strike="noStrike" dirty="0" err="1">
                          <a:solidFill>
                            <a:srgbClr val="000000"/>
                          </a:solidFill>
                          <a:latin typeface="Arial"/>
                        </a:rPr>
                        <a:t>Ind</a:t>
                      </a:r>
                      <a:r>
                        <a:rPr lang="sv-SE" sz="800" b="1" i="0" u="none" strike="noStrike" dirty="0">
                          <a:solidFill>
                            <a:srgbClr val="000000"/>
                          </a:solidFill>
                          <a:latin typeface="Arial"/>
                        </a:rPr>
                        <a:t> </a:t>
                      </a:r>
                      <a:r>
                        <a:rPr lang="sv-SE" sz="800" b="1" i="0" u="none" strike="noStrike" dirty="0" smtClean="0">
                          <a:solidFill>
                            <a:srgbClr val="000000"/>
                          </a:solidFill>
                          <a:latin typeface="Arial"/>
                        </a:rPr>
                        <a:t>Produktionskostnader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44 498</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44 376</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43 599</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42 527</a:t>
                      </a:r>
                      <a:endParaRPr lang="sv-SE" sz="800" b="1" i="0" u="none" strike="noStrike" dirty="0">
                        <a:solidFill>
                          <a:srgbClr val="000000"/>
                        </a:solidFill>
                        <a:effectLst/>
                        <a:latin typeface="Arial"/>
                      </a:endParaRP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6525">
                <a:tc>
                  <a:txBody>
                    <a:bodyPr/>
                    <a:lstStyle/>
                    <a:p>
                      <a:pPr algn="l" rtl="0" fontAlgn="b"/>
                      <a:r>
                        <a:rPr lang="sv-SE" sz="800" b="0" i="0" u="none" strike="noStrike">
                          <a:solidFill>
                            <a:srgbClr val="000000"/>
                          </a:solidFill>
                          <a:latin typeface="Arial"/>
                        </a:rPr>
                        <a:t>Operativa Kostnader Totalt</a:t>
                      </a:r>
                    </a:p>
                  </a:txBody>
                  <a:tcPr marL="9526" marR="9526"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322 570</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338 577</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334 343</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328 503</a:t>
                      </a:r>
                      <a:endParaRPr lang="sv-SE" sz="800" b="0" i="0" u="none" strike="noStrike" dirty="0">
                        <a:solidFill>
                          <a:srgbClr val="000000"/>
                        </a:solidFill>
                        <a:effectLst/>
                        <a:latin typeface="Arial"/>
                      </a:endParaRP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6525">
                <a:tc>
                  <a:txBody>
                    <a:bodyPr/>
                    <a:lstStyle/>
                    <a:p>
                      <a:pPr algn="l" rtl="0" fontAlgn="b"/>
                      <a:r>
                        <a:rPr lang="sv-SE" sz="800" b="1" i="0" u="none" strike="noStrike" dirty="0">
                          <a:solidFill>
                            <a:srgbClr val="000000"/>
                          </a:solidFill>
                          <a:latin typeface="Arial"/>
                        </a:rPr>
                        <a:t>Operativa Kostnader Totalt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313 114</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325 141</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326 329</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323 849</a:t>
                      </a:r>
                      <a:endParaRPr lang="sv-SE" sz="800" b="1" i="0" u="none" strike="noStrike" dirty="0">
                        <a:solidFill>
                          <a:srgbClr val="000000"/>
                        </a:solidFill>
                        <a:effectLst/>
                        <a:latin typeface="Arial"/>
                      </a:endParaRP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6525">
                <a:tc>
                  <a:txBody>
                    <a:bodyPr/>
                    <a:lstStyle/>
                    <a:p>
                      <a:pPr algn="l" rtl="0" fontAlgn="b"/>
                      <a:r>
                        <a:rPr lang="sv-SE" sz="800" b="0" i="0" u="none" strike="noStrike" dirty="0">
                          <a:solidFill>
                            <a:srgbClr val="000000"/>
                          </a:solidFill>
                          <a:latin typeface="Arial"/>
                        </a:rPr>
                        <a:t>Intäkter Totalt</a:t>
                      </a:r>
                    </a:p>
                  </a:txBody>
                  <a:tcPr marL="9526" marR="9526" marT="952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320 222</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329 679</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334 329</a:t>
                      </a:r>
                    </a:p>
                  </a:txBody>
                  <a:tcPr marL="9526" marR="9526"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328 503</a:t>
                      </a:r>
                      <a:endParaRPr lang="sv-SE" sz="800" b="0" i="0" u="none" strike="noStrike" dirty="0">
                        <a:solidFill>
                          <a:srgbClr val="000000"/>
                        </a:solidFill>
                        <a:effectLst/>
                        <a:latin typeface="Arial"/>
                      </a:endParaRPr>
                    </a:p>
                  </a:txBody>
                  <a:tcPr marL="9525" marR="9525" marT="9525"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bl>
          </a:graphicData>
        </a:graphic>
      </p:graphicFrame>
      <p:graphicFrame>
        <p:nvGraphicFramePr>
          <p:cNvPr id="16" name="Chart 15"/>
          <p:cNvGraphicFramePr>
            <a:graphicFrameLocks/>
          </p:cNvGraphicFramePr>
          <p:nvPr>
            <p:extLst>
              <p:ext uri="{D42A27DB-BD31-4B8C-83A1-F6EECF244321}">
                <p14:modId xmlns:p14="http://schemas.microsoft.com/office/powerpoint/2010/main" val="2637966731"/>
              </p:ext>
            </p:extLst>
          </p:nvPr>
        </p:nvGraphicFramePr>
        <p:xfrm>
          <a:off x="0" y="993775"/>
          <a:ext cx="4844415" cy="294830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Chart 16"/>
          <p:cNvGraphicFramePr>
            <a:graphicFrameLocks/>
          </p:cNvGraphicFramePr>
          <p:nvPr>
            <p:extLst>
              <p:ext uri="{D42A27DB-BD31-4B8C-83A1-F6EECF244321}">
                <p14:modId xmlns:p14="http://schemas.microsoft.com/office/powerpoint/2010/main" val="2346769923"/>
              </p:ext>
            </p:extLst>
          </p:nvPr>
        </p:nvGraphicFramePr>
        <p:xfrm>
          <a:off x="5487988" y="993775"/>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Chart 17"/>
          <p:cNvGraphicFramePr>
            <a:graphicFrameLocks/>
          </p:cNvGraphicFramePr>
          <p:nvPr>
            <p:extLst>
              <p:ext uri="{D42A27DB-BD31-4B8C-83A1-F6EECF244321}">
                <p14:modId xmlns:p14="http://schemas.microsoft.com/office/powerpoint/2010/main" val="1240541596"/>
              </p:ext>
            </p:extLst>
          </p:nvPr>
        </p:nvGraphicFramePr>
        <p:xfrm>
          <a:off x="5487988" y="2759869"/>
          <a:ext cx="45720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20" name="TextBox 99"/>
          <p:cNvSpPr txBox="1">
            <a:spLocks noChangeArrowheads="1"/>
          </p:cNvSpPr>
          <p:nvPr/>
        </p:nvSpPr>
        <p:spPr bwMode="auto">
          <a:xfrm>
            <a:off x="6400800" y="342900"/>
            <a:ext cx="3454400"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100" dirty="0" smtClean="0"/>
              <a:t>Minskning av marknadsföringskostnader, dock har inte redovisade nyckeltal påverkats betydande på grund av ökade lönekostnader. </a:t>
            </a:r>
            <a:endParaRPr lang="sv-SE" sz="1100" dirty="0"/>
          </a:p>
        </p:txBody>
      </p:sp>
      <p:sp>
        <p:nvSpPr>
          <p:cNvPr id="21" name="Oval 20"/>
          <p:cNvSpPr>
            <a:spLocks noChangeAspect="1"/>
          </p:cNvSpPr>
          <p:nvPr/>
        </p:nvSpPr>
        <p:spPr>
          <a:xfrm>
            <a:off x="5930900" y="393700"/>
            <a:ext cx="431800" cy="431800"/>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22" name="Down Arrow 21"/>
          <p:cNvSpPr/>
          <p:nvPr/>
        </p:nvSpPr>
        <p:spPr>
          <a:xfrm rot="16260000">
            <a:off x="6053932" y="489744"/>
            <a:ext cx="220662" cy="228600"/>
          </a:xfrm>
          <a:prstGeom prst="downArrow">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Tree>
    <p:extLst>
      <p:ext uri="{BB962C8B-B14F-4D97-AF65-F5344CB8AC3E}">
        <p14:creationId xmlns:p14="http://schemas.microsoft.com/office/powerpoint/2010/main" val="36582952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ECCF43F3-8288-4C47-91D1-D6C60528C40B}" type="slidenum">
              <a:rPr lang="en-US" smtClean="0"/>
              <a:pPr/>
              <a:t>3</a:t>
            </a:fld>
            <a:endParaRPr lang="en-US"/>
          </a:p>
        </p:txBody>
      </p:sp>
      <p:sp>
        <p:nvSpPr>
          <p:cNvPr id="3" name="Footer Placeholder 2"/>
          <p:cNvSpPr>
            <a:spLocks noGrp="1"/>
          </p:cNvSpPr>
          <p:nvPr>
            <p:ph type="ftr" sz="quarter" idx="11"/>
          </p:nvPr>
        </p:nvSpPr>
        <p:spPr/>
        <p:txBody>
          <a:bodyPr/>
          <a:lstStyle/>
          <a:p>
            <a:r>
              <a:rPr lang="en-US" smtClean="0"/>
              <a:t>Stockholm Stadshus - Rapportering av den operativa effektiviteten</a:t>
            </a:r>
            <a:endParaRPr lang="en-US"/>
          </a:p>
        </p:txBody>
      </p:sp>
      <p:sp>
        <p:nvSpPr>
          <p:cNvPr id="10" name="Title 3"/>
          <p:cNvSpPr>
            <a:spLocks noGrp="1"/>
          </p:cNvSpPr>
          <p:nvPr>
            <p:ph type="title"/>
          </p:nvPr>
        </p:nvSpPr>
        <p:spPr>
          <a:xfrm>
            <a:off x="449263" y="396875"/>
            <a:ext cx="9266237" cy="714375"/>
          </a:xfrm>
        </p:spPr>
        <p:txBody>
          <a:bodyPr/>
          <a:lstStyle/>
          <a:p>
            <a:r>
              <a:rPr lang="sv-SE" sz="2400" dirty="0" smtClean="0"/>
              <a:t>1. Inledning och metod</a:t>
            </a:r>
            <a:r>
              <a:rPr lang="sv-SE" dirty="0" smtClean="0"/>
              <a:t>					    </a:t>
            </a:r>
            <a:r>
              <a:rPr lang="sv-SE" sz="2000" dirty="0" smtClean="0">
                <a:solidFill>
                  <a:schemeClr val="accent2"/>
                </a:solidFill>
              </a:rPr>
              <a:t>(1/2)</a:t>
            </a:r>
            <a:endParaRPr lang="sv-SE" sz="2000" dirty="0" smtClean="0"/>
          </a:p>
        </p:txBody>
      </p:sp>
      <p:sp>
        <p:nvSpPr>
          <p:cNvPr id="11" name="Content Placeholder 4"/>
          <p:cNvSpPr txBox="1">
            <a:spLocks/>
          </p:cNvSpPr>
          <p:nvPr/>
        </p:nvSpPr>
        <p:spPr bwMode="auto">
          <a:xfrm>
            <a:off x="392113" y="1173163"/>
            <a:ext cx="9294812" cy="544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19175" eaLnBrk="0" hangingPunct="0">
              <a:defRPr sz="2000">
                <a:solidFill>
                  <a:schemeClr val="tx1"/>
                </a:solidFill>
                <a:latin typeface="Arial" charset="0"/>
                <a:cs typeface="Arial" charset="0"/>
              </a:defRPr>
            </a:lvl1pPr>
            <a:lvl2pPr marL="742950" indent="-285750" defTabSz="1019175" eaLnBrk="0" hangingPunct="0">
              <a:defRPr sz="2000">
                <a:solidFill>
                  <a:schemeClr val="tx1"/>
                </a:solidFill>
                <a:latin typeface="Arial" charset="0"/>
                <a:cs typeface="Arial" charset="0"/>
              </a:defRPr>
            </a:lvl2pPr>
            <a:lvl3pPr marL="1143000" indent="-228600" defTabSz="1019175" eaLnBrk="0" hangingPunct="0">
              <a:defRPr sz="2000">
                <a:solidFill>
                  <a:schemeClr val="tx1"/>
                </a:solidFill>
                <a:latin typeface="Arial" charset="0"/>
                <a:cs typeface="Arial" charset="0"/>
              </a:defRPr>
            </a:lvl3pPr>
            <a:lvl4pPr marL="1600200" indent="-228600" defTabSz="1019175" eaLnBrk="0" hangingPunct="0">
              <a:defRPr sz="2000">
                <a:solidFill>
                  <a:schemeClr val="tx1"/>
                </a:solidFill>
                <a:latin typeface="Arial" charset="0"/>
                <a:cs typeface="Arial" charset="0"/>
              </a:defRPr>
            </a:lvl4pPr>
            <a:lvl5pPr marL="2057400" indent="-228600" defTabSz="1019175" eaLnBrk="0" hangingPunct="0">
              <a:defRPr sz="2000">
                <a:solidFill>
                  <a:schemeClr val="tx1"/>
                </a:solidFill>
                <a:latin typeface="Arial" charset="0"/>
                <a:cs typeface="Arial" charset="0"/>
              </a:defRPr>
            </a:lvl5pPr>
            <a:lvl6pPr marL="2514600" indent="-228600" defTabSz="1019175" eaLnBrk="0" fontAlgn="base" hangingPunct="0">
              <a:spcBef>
                <a:spcPct val="0"/>
              </a:spcBef>
              <a:spcAft>
                <a:spcPct val="0"/>
              </a:spcAft>
              <a:defRPr sz="2000">
                <a:solidFill>
                  <a:schemeClr val="tx1"/>
                </a:solidFill>
                <a:latin typeface="Arial" charset="0"/>
                <a:cs typeface="Arial" charset="0"/>
              </a:defRPr>
            </a:lvl6pPr>
            <a:lvl7pPr marL="2971800" indent="-228600" defTabSz="1019175" eaLnBrk="0" fontAlgn="base" hangingPunct="0">
              <a:spcBef>
                <a:spcPct val="0"/>
              </a:spcBef>
              <a:spcAft>
                <a:spcPct val="0"/>
              </a:spcAft>
              <a:defRPr sz="2000">
                <a:solidFill>
                  <a:schemeClr val="tx1"/>
                </a:solidFill>
                <a:latin typeface="Arial" charset="0"/>
                <a:cs typeface="Arial" charset="0"/>
              </a:defRPr>
            </a:lvl7pPr>
            <a:lvl8pPr marL="3429000" indent="-228600" defTabSz="1019175" eaLnBrk="0" fontAlgn="base" hangingPunct="0">
              <a:spcBef>
                <a:spcPct val="0"/>
              </a:spcBef>
              <a:spcAft>
                <a:spcPct val="0"/>
              </a:spcAft>
              <a:defRPr sz="2000">
                <a:solidFill>
                  <a:schemeClr val="tx1"/>
                </a:solidFill>
                <a:latin typeface="Arial" charset="0"/>
                <a:cs typeface="Arial" charset="0"/>
              </a:defRPr>
            </a:lvl8pPr>
            <a:lvl9pPr marL="3886200" indent="-228600" defTabSz="1019175" eaLnBrk="0" fontAlgn="base" hangingPunct="0">
              <a:spcBef>
                <a:spcPct val="0"/>
              </a:spcBef>
              <a:spcAft>
                <a:spcPct val="0"/>
              </a:spcAft>
              <a:defRPr sz="2000">
                <a:solidFill>
                  <a:schemeClr val="tx1"/>
                </a:solidFill>
                <a:latin typeface="Arial" charset="0"/>
                <a:cs typeface="Arial" charset="0"/>
              </a:defRPr>
            </a:lvl9pPr>
          </a:lstStyle>
          <a:p>
            <a:pPr eaLnBrk="1" hangingPunct="1">
              <a:spcAft>
                <a:spcPts val="300"/>
              </a:spcAft>
              <a:buFont typeface="Arial" charset="0"/>
              <a:buNone/>
            </a:pPr>
            <a:r>
              <a:rPr lang="sv-SE" sz="1600" i="1" dirty="0">
                <a:solidFill>
                  <a:schemeClr val="tx2"/>
                </a:solidFill>
              </a:rPr>
              <a:t>Enligt förfrågan av Stockholm Stadshus har Deloitte sammanställt rapportering av den operativa effektiviteten för Stockholm Stadshus dotterbolag, nedan beskrivs </a:t>
            </a:r>
            <a:r>
              <a:rPr lang="sv-SE" sz="1600" i="1" dirty="0" smtClean="0">
                <a:solidFill>
                  <a:schemeClr val="tx2"/>
                </a:solidFill>
              </a:rPr>
              <a:t>den metod </a:t>
            </a:r>
            <a:r>
              <a:rPr lang="sv-SE" sz="1600" i="1" dirty="0">
                <a:solidFill>
                  <a:schemeClr val="tx2"/>
                </a:solidFill>
              </a:rPr>
              <a:t>som använts för att sammanställa </a:t>
            </a:r>
            <a:r>
              <a:rPr lang="sv-SE" sz="1600" i="1" dirty="0" smtClean="0">
                <a:solidFill>
                  <a:schemeClr val="tx2"/>
                </a:solidFill>
              </a:rPr>
              <a:t>rapporteringen.</a:t>
            </a:r>
            <a:endParaRPr lang="sv-SE" sz="1600" i="1" dirty="0">
              <a:solidFill>
                <a:schemeClr val="tx2"/>
              </a:solidFill>
            </a:endParaRPr>
          </a:p>
          <a:p>
            <a:pPr eaLnBrk="1" hangingPunct="1">
              <a:spcAft>
                <a:spcPts val="300"/>
              </a:spcAft>
              <a:buFont typeface="Arial" charset="0"/>
              <a:buNone/>
            </a:pPr>
            <a:endParaRPr lang="sv-SE" sz="1600" i="1" dirty="0">
              <a:solidFill>
                <a:schemeClr val="tx2"/>
              </a:solidFill>
            </a:endParaRPr>
          </a:p>
          <a:p>
            <a:pPr eaLnBrk="1" hangingPunct="1">
              <a:spcAft>
                <a:spcPts val="300"/>
              </a:spcAft>
              <a:buFont typeface="Arial" charset="0"/>
              <a:buNone/>
            </a:pPr>
            <a:r>
              <a:rPr lang="sv-SE" sz="1600" b="1" dirty="0">
                <a:solidFill>
                  <a:schemeClr val="tx2"/>
                </a:solidFill>
              </a:rPr>
              <a:t>Bakgrund</a:t>
            </a:r>
          </a:p>
          <a:p>
            <a:pPr eaLnBrk="1" hangingPunct="1">
              <a:spcAft>
                <a:spcPts val="300"/>
              </a:spcAft>
              <a:buFont typeface="Arial" charset="0"/>
              <a:buNone/>
            </a:pPr>
            <a:r>
              <a:rPr lang="sv-SE" sz="1600" dirty="0">
                <a:solidFill>
                  <a:schemeClr val="tx2"/>
                </a:solidFill>
              </a:rPr>
              <a:t>Denna utvärdering omfattar rapporteringen av den operativa effektiviteten 2010. Stockholm Stadshus </a:t>
            </a:r>
            <a:r>
              <a:rPr lang="sv-SE" sz="1600" dirty="0" smtClean="0">
                <a:solidFill>
                  <a:schemeClr val="tx2"/>
                </a:solidFill>
              </a:rPr>
              <a:t>var </a:t>
            </a:r>
            <a:r>
              <a:rPr lang="sv-SE" sz="1600" dirty="0">
                <a:solidFill>
                  <a:schemeClr val="tx2"/>
                </a:solidFill>
              </a:rPr>
              <a:t>beställare av </a:t>
            </a:r>
            <a:r>
              <a:rPr lang="sv-SE" sz="1600" dirty="0" smtClean="0">
                <a:solidFill>
                  <a:schemeClr val="tx2"/>
                </a:solidFill>
              </a:rPr>
              <a:t>data, </a:t>
            </a:r>
            <a:r>
              <a:rPr lang="sv-SE" sz="1600" dirty="0">
                <a:solidFill>
                  <a:schemeClr val="tx2"/>
                </a:solidFill>
              </a:rPr>
              <a:t>Stockholm Stadshus 17 dotterbolag </a:t>
            </a:r>
            <a:r>
              <a:rPr lang="sv-SE" sz="1600" dirty="0" smtClean="0">
                <a:solidFill>
                  <a:schemeClr val="tx2"/>
                </a:solidFill>
              </a:rPr>
              <a:t>har rapporterat </a:t>
            </a:r>
            <a:r>
              <a:rPr lang="sv-SE" sz="1600" dirty="0">
                <a:solidFill>
                  <a:schemeClr val="tx2"/>
                </a:solidFill>
              </a:rPr>
              <a:t>data och </a:t>
            </a:r>
            <a:r>
              <a:rPr lang="sv-SE" sz="1600" dirty="0" smtClean="0">
                <a:solidFill>
                  <a:schemeClr val="tx2"/>
                </a:solidFill>
              </a:rPr>
              <a:t>Deloitte har ansvarat </a:t>
            </a:r>
            <a:r>
              <a:rPr lang="sv-SE" sz="1600" dirty="0">
                <a:solidFill>
                  <a:schemeClr val="tx2"/>
                </a:solidFill>
              </a:rPr>
              <a:t>för att sammanställa rapporten där resultaten presenteras.</a:t>
            </a:r>
          </a:p>
        </p:txBody>
      </p:sp>
      <p:sp>
        <p:nvSpPr>
          <p:cNvPr id="12" name="Content Placeholder 4"/>
          <p:cNvSpPr txBox="1">
            <a:spLocks/>
          </p:cNvSpPr>
          <p:nvPr/>
        </p:nvSpPr>
        <p:spPr bwMode="auto">
          <a:xfrm>
            <a:off x="404813" y="3713163"/>
            <a:ext cx="9294812" cy="2776537"/>
          </a:xfrm>
          <a:prstGeom prst="rect">
            <a:avLst/>
          </a:prstGeom>
        </p:spPr>
        <p:txBody>
          <a:bodyPr wrap="square" numCol="1" anchor="t" anchorCtr="0" compatLnSpc="1">
            <a:prstTxWarp prst="textNoShape">
              <a:avLst/>
            </a:prstTxWarp>
          </a:bodyPr>
          <a:lstStyle>
            <a:lvl1pPr marL="185738" marR="0" indent="-185738"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baseline="0" dirty="0">
                <a:solidFill>
                  <a:schemeClr val="tx2"/>
                </a:solidFill>
                <a:latin typeface="+mn-lt"/>
                <a:ea typeface="+mn-ea"/>
                <a:cs typeface="+mn-cs"/>
              </a:defRPr>
            </a:lvl1pPr>
            <a:lvl2pPr marL="185738" marR="0" indent="-185738"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dirty="0">
                <a:solidFill>
                  <a:schemeClr val="tx2"/>
                </a:solidFill>
                <a:latin typeface="+mn-lt"/>
                <a:ea typeface="+mj-ea"/>
                <a:cs typeface="+mj-cs"/>
              </a:defRPr>
            </a:lvl2pPr>
            <a:lvl3pPr marL="398463" marR="0" indent="-195263"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dirty="0" smtClean="0">
                <a:solidFill>
                  <a:srgbClr val="002776"/>
                </a:solidFill>
                <a:latin typeface="+mn-lt"/>
                <a:ea typeface="+mj-ea"/>
                <a:cs typeface="+mj-cs"/>
              </a:defRPr>
            </a:lvl3pPr>
            <a:lvl4pPr marL="601663" marR="0" indent="-203200" algn="l" defTabSz="1019175" rtl="0" eaLnBrk="1" fontAlgn="base" latinLnBrk="0" hangingPunct="1">
              <a:lnSpc>
                <a:spcPct val="100000"/>
              </a:lnSpc>
              <a:spcBef>
                <a:spcPct val="0"/>
              </a:spcBef>
              <a:spcAft>
                <a:spcPts val="600"/>
              </a:spcAft>
              <a:buClrTx/>
              <a:buSzTx/>
              <a:buFont typeface="Arial" pitchFamily="34" charset="0"/>
              <a:buChar char="•"/>
              <a:tabLst/>
              <a:defRPr lang="en-US" sz="2000" kern="1200" dirty="0">
                <a:solidFill>
                  <a:schemeClr val="tx2"/>
                </a:solidFill>
                <a:latin typeface="+mn-lt"/>
                <a:ea typeface="+mj-ea"/>
                <a:cs typeface="+mj-cs"/>
              </a:defRPr>
            </a:lvl4pPr>
            <a:lvl5pPr marL="793750" marR="0" indent="-192088" algn="l" defTabSz="1019175" rtl="0" eaLnBrk="1" fontAlgn="base" latinLnBrk="0" hangingPunct="1">
              <a:lnSpc>
                <a:spcPct val="100000"/>
              </a:lnSpc>
              <a:spcBef>
                <a:spcPct val="0"/>
              </a:spcBef>
              <a:spcAft>
                <a:spcPts val="600"/>
              </a:spcAft>
              <a:buClrTx/>
              <a:buSzTx/>
              <a:buFont typeface="Arial" pitchFamily="34" charset="0"/>
              <a:buChar char="‒"/>
              <a:tabLst/>
              <a:defRPr lang="en-GB" sz="2000" kern="1200" dirty="0">
                <a:solidFill>
                  <a:schemeClr val="tx2"/>
                </a:solidFill>
                <a:latin typeface="+mn-lt"/>
                <a:ea typeface="+mj-ea"/>
                <a:cs typeface="+mj-cs"/>
              </a:defRPr>
            </a:lvl5pPr>
            <a:lvl6pPr marL="895350" indent="-182563" algn="l" defTabSz="914400" rtl="0" eaLnBrk="1" latinLnBrk="0" hangingPunct="1">
              <a:spcBef>
                <a:spcPts val="0"/>
              </a:spcBef>
              <a:spcAft>
                <a:spcPts val="300"/>
              </a:spcAft>
              <a:buFont typeface="Arial" pitchFamily="34" charset="0"/>
              <a:buChar char="•"/>
              <a:defRPr sz="1600" kern="1200" baseline="0">
                <a:solidFill>
                  <a:schemeClr val="accent1"/>
                </a:solidFill>
                <a:latin typeface="+mn-lt"/>
                <a:ea typeface="+mn-ea"/>
                <a:cs typeface="+mn-cs"/>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a:lstStyle>
          <a:p>
            <a:pPr marL="0" indent="0">
              <a:buFont typeface="Arial" charset="0"/>
              <a:buNone/>
            </a:pPr>
            <a:r>
              <a:rPr lang="sv-SE" sz="1600" b="1" dirty="0" smtClean="0"/>
              <a:t>Metod</a:t>
            </a:r>
          </a:p>
          <a:p>
            <a:pPr marL="0" indent="0">
              <a:buFont typeface="Arial" charset="0"/>
              <a:buNone/>
            </a:pPr>
            <a:r>
              <a:rPr lang="sv-SE" sz="1600" dirty="0" smtClean="0"/>
              <a:t>Respektive dotterbolag har rapporterat in administrativa- och indirekta kostnader enligt fastställda definitioner (samma som föregående år). Deloitte har efter analys av inrapporterad data intervjuat nyckelpersoner i alla 17 dotterbolag och samlat in kommentarer till vad som skiljer årets rapporterade siffror från föregående år för att kunna ge en nyanserad bild över rapporterad data. Även övrig finansiell data såsom intäkter och operativa kostnader redovisas i samband med rapporteringen. Deloitte har inte granskat rapporterade siffror i syfte för kvalitetssäkring utan har som roll att sammanställa rapporteringen</a:t>
            </a:r>
            <a:r>
              <a:rPr lang="sv-SE" sz="1500" dirty="0" smtClean="0"/>
              <a:t>.</a:t>
            </a:r>
          </a:p>
          <a:p>
            <a:pPr marL="0" indent="0">
              <a:buFont typeface="Arial" charset="0"/>
              <a:buNone/>
            </a:pPr>
            <a:endParaRPr lang="sv-SE" sz="1500" dirty="0" smtClean="0"/>
          </a:p>
          <a:p>
            <a:pPr marL="0" indent="0">
              <a:buFont typeface="Arial" charset="0"/>
              <a:buNone/>
            </a:pPr>
            <a:r>
              <a:rPr lang="sv-SE" sz="1600" dirty="0" smtClean="0"/>
              <a:t>För detaljerad metod för uträkning av nyckeltal, se appendix 1. </a:t>
            </a:r>
          </a:p>
        </p:txBody>
      </p:sp>
    </p:spTree>
    <p:extLst>
      <p:ext uri="{BB962C8B-B14F-4D97-AF65-F5344CB8AC3E}">
        <p14:creationId xmlns:p14="http://schemas.microsoft.com/office/powerpoint/2010/main" val="23165917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6472238" y="4597400"/>
            <a:ext cx="3492500" cy="2485296"/>
          </a:xfrm>
          <a:prstGeom prst="rect">
            <a:avLst/>
          </a:prstGeom>
          <a:noFill/>
          <a:ln>
            <a:solidFill>
              <a:schemeClr val="bg1">
                <a:lumMod val="65000"/>
              </a:schemeClr>
            </a:solidFill>
          </a:ln>
        </p:spPr>
        <p:txBody>
          <a:bodyPr>
            <a:spAutoFit/>
          </a:bodyPr>
          <a:lstStyle/>
          <a:p>
            <a:pPr>
              <a:defRPr/>
            </a:pPr>
            <a:r>
              <a:rPr lang="sv-SE" sz="1050" b="1" dirty="0"/>
              <a:t>Bolagets kommentarer</a:t>
            </a:r>
            <a:endParaRPr lang="sv-SE" sz="1000" b="1" dirty="0"/>
          </a:p>
          <a:p>
            <a:pPr eaLnBrk="0" hangingPunct="0">
              <a:buClr>
                <a:srgbClr val="003399"/>
              </a:buClr>
              <a:defRPr/>
            </a:pPr>
            <a:endParaRPr lang="sv-SE" sz="1050" dirty="0"/>
          </a:p>
          <a:p>
            <a:pPr marL="171450" indent="-171450" eaLnBrk="0" hangingPunct="0">
              <a:buClr>
                <a:srgbClr val="003399"/>
              </a:buClr>
              <a:buFont typeface="Arial" pitchFamily="34" charset="0"/>
              <a:buChar char="•"/>
              <a:defRPr/>
            </a:pPr>
            <a:r>
              <a:rPr lang="sv-SE" sz="1050" dirty="0"/>
              <a:t>Under året har företaget bedrivit upphandlingsarbete som ökat kostnaderna.</a:t>
            </a:r>
          </a:p>
          <a:p>
            <a:pPr marL="171450" indent="-171450" eaLnBrk="0" hangingPunct="0">
              <a:buClr>
                <a:srgbClr val="003399"/>
              </a:buClr>
              <a:buFont typeface="Arial" pitchFamily="34" charset="0"/>
              <a:buChar char="•"/>
              <a:defRPr/>
            </a:pPr>
            <a:endParaRPr lang="sv-SE" sz="1050" dirty="0"/>
          </a:p>
          <a:p>
            <a:pPr marL="171450" indent="-171450" eaLnBrk="0" hangingPunct="0">
              <a:buClr>
                <a:srgbClr val="003399"/>
              </a:buClr>
              <a:buFont typeface="Arial" pitchFamily="34" charset="0"/>
              <a:buChar char="•"/>
              <a:defRPr/>
            </a:pPr>
            <a:r>
              <a:rPr lang="sv-SE" sz="1050" dirty="0"/>
              <a:t>Övergången till Volvo IT har lett till ökade IT-relaterade och administrativa kostnader. </a:t>
            </a:r>
          </a:p>
          <a:p>
            <a:pPr marL="171450" indent="-171450" eaLnBrk="0" hangingPunct="0">
              <a:buClr>
                <a:srgbClr val="003399"/>
              </a:buClr>
              <a:buFont typeface="Arial" pitchFamily="34" charset="0"/>
              <a:buChar char="•"/>
              <a:defRPr/>
            </a:pPr>
            <a:endParaRPr lang="sv-SE" sz="1050" dirty="0"/>
          </a:p>
          <a:p>
            <a:pPr marL="171450" indent="-171450" eaLnBrk="0" hangingPunct="0">
              <a:buClr>
                <a:srgbClr val="003399"/>
              </a:buClr>
              <a:buFont typeface="Arial" pitchFamily="34" charset="0"/>
              <a:buChar char="•"/>
              <a:defRPr/>
            </a:pPr>
            <a:r>
              <a:rPr lang="sv-SE" sz="1050" dirty="0"/>
              <a:t>Företaget har bedrivit mycket internt processarbete kopplat till riskhantering och utvecklingen av ett risksystem.</a:t>
            </a:r>
          </a:p>
          <a:p>
            <a:pPr eaLnBrk="0" hangingPunct="0">
              <a:buClr>
                <a:srgbClr val="003399"/>
              </a:buClr>
              <a:defRPr/>
            </a:pPr>
            <a:endParaRPr lang="sv-SE" sz="1000" dirty="0"/>
          </a:p>
          <a:p>
            <a:pPr eaLnBrk="0" hangingPunct="0">
              <a:buClr>
                <a:srgbClr val="003399"/>
              </a:buClr>
              <a:defRPr/>
            </a:pPr>
            <a:endParaRPr lang="sv-SE" sz="1000" dirty="0"/>
          </a:p>
          <a:p>
            <a:pPr eaLnBrk="0" hangingPunct="0">
              <a:buClr>
                <a:srgbClr val="003399"/>
              </a:buClr>
              <a:defRPr/>
            </a:pPr>
            <a:endParaRPr lang="sv-SE" sz="1000" dirty="0"/>
          </a:p>
          <a:p>
            <a:pPr eaLnBrk="0" hangingPunct="0">
              <a:buClr>
                <a:srgbClr val="003399"/>
              </a:buClr>
              <a:defRPr/>
            </a:pPr>
            <a:endParaRPr lang="sv-SE" sz="1000" dirty="0"/>
          </a:p>
        </p:txBody>
      </p:sp>
      <p:graphicFrame>
        <p:nvGraphicFramePr>
          <p:cNvPr id="21" name="Table 20"/>
          <p:cNvGraphicFramePr>
            <a:graphicFrameLocks noGrp="1"/>
          </p:cNvGraphicFramePr>
          <p:nvPr>
            <p:extLst>
              <p:ext uri="{D42A27DB-BD31-4B8C-83A1-F6EECF244321}">
                <p14:modId xmlns:p14="http://schemas.microsoft.com/office/powerpoint/2010/main" val="2227918823"/>
              </p:ext>
            </p:extLst>
          </p:nvPr>
        </p:nvGraphicFramePr>
        <p:xfrm>
          <a:off x="276225" y="4443413"/>
          <a:ext cx="5467351" cy="848014"/>
        </p:xfrm>
        <a:graphic>
          <a:graphicData uri="http://schemas.openxmlformats.org/drawingml/2006/table">
            <a:tbl>
              <a:tblPr/>
              <a:tblGrid>
                <a:gridCol w="1624875"/>
                <a:gridCol w="439432"/>
                <a:gridCol w="521187"/>
                <a:gridCol w="439432"/>
                <a:gridCol w="439432"/>
                <a:gridCol w="521187"/>
                <a:gridCol w="439432"/>
                <a:gridCol w="521187"/>
                <a:gridCol w="521187"/>
              </a:tblGrid>
              <a:tr h="161837">
                <a:tc>
                  <a:txBody>
                    <a:bodyPr/>
                    <a:lstStyle/>
                    <a:p>
                      <a:pPr algn="l" fontAlgn="b"/>
                      <a:r>
                        <a:rPr lang="sv-SE" sz="1000" b="0" i="0" u="none" strike="noStrike" dirty="0">
                          <a:solidFill>
                            <a:srgbClr val="000000"/>
                          </a:solidFill>
                          <a:latin typeface="Arial"/>
                        </a:rPr>
                        <a:t> </a:t>
                      </a:r>
                    </a:p>
                  </a:txBody>
                  <a:tcPr marL="9526" marR="9526" marT="9517" marB="0" anchor="b">
                    <a:lnL>
                      <a:noFill/>
                    </a:lnL>
                    <a:lnR>
                      <a:noFill/>
                    </a:lnR>
                    <a:lnT>
                      <a:noFill/>
                    </a:lnT>
                    <a:lnB>
                      <a:noFill/>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1 – andel av intäkter</a:t>
                      </a:r>
                      <a:endParaRPr lang="sv-SE" sz="800" b="0" i="0" u="none" strike="noStrike" dirty="0">
                        <a:solidFill>
                          <a:srgbClr val="000000"/>
                        </a:solidFill>
                        <a:latin typeface="Arial"/>
                      </a:endParaRPr>
                    </a:p>
                  </a:txBody>
                  <a:tcPr marL="9526" marR="9526" marT="9517" marB="0" anchor="b">
                    <a:lnL>
                      <a:noFill/>
                    </a:lnL>
                    <a:lnR w="6350" cap="flat" cmpd="sng" algn="ctr">
                      <a:no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a:solidFill>
                          <a:srgbClr val="000000"/>
                        </a:solidFill>
                        <a:latin typeface="Arial"/>
                      </a:endParaRPr>
                    </a:p>
                  </a:txBody>
                  <a:tcPr marL="9526" marR="9526" marT="9517" marB="0" anchor="b">
                    <a:lnL w="6350" cap="flat" cmpd="sng" algn="ctr">
                      <a:no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2</a:t>
                      </a:r>
                      <a:r>
                        <a:rPr lang="sv-SE" sz="800" b="0" i="0" u="none" strike="noStrike" baseline="0" dirty="0" smtClean="0">
                          <a:solidFill>
                            <a:srgbClr val="000000"/>
                          </a:solidFill>
                          <a:latin typeface="Arial"/>
                        </a:rPr>
                        <a:t> – absoluta tal</a:t>
                      </a:r>
                      <a:endParaRPr lang="sv-SE" sz="800" b="0" i="0" u="none" strike="noStrike" dirty="0">
                        <a:solidFill>
                          <a:srgbClr val="000000"/>
                        </a:solidFill>
                        <a:latin typeface="Arial"/>
                      </a:endParaRPr>
                    </a:p>
                  </a:txBody>
                  <a:tcPr marL="9526" marR="9526" marT="951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6" marR="9526" marT="951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61837">
                <a:tc>
                  <a:txBody>
                    <a:bodyPr/>
                    <a:lstStyle/>
                    <a:p>
                      <a:pPr algn="l" fontAlgn="b"/>
                      <a:r>
                        <a:rPr lang="sv-SE" sz="1000" b="0" i="0" u="none" strike="noStrike">
                          <a:solidFill>
                            <a:srgbClr val="000000"/>
                          </a:solidFill>
                          <a:latin typeface="Arial"/>
                        </a:rPr>
                        <a:t> </a:t>
                      </a:r>
                    </a:p>
                  </a:txBody>
                  <a:tcPr marL="9526" marR="9526" marT="9517"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2 007</a:t>
                      </a:r>
                    </a:p>
                  </a:txBody>
                  <a:tcPr marL="9526" marR="9526" marT="95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2 008</a:t>
                      </a:r>
                    </a:p>
                  </a:txBody>
                  <a:tcPr marL="9526" marR="9526" marT="95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2 009</a:t>
                      </a:r>
                    </a:p>
                  </a:txBody>
                  <a:tcPr marL="9526" marR="9526" marT="9517" marB="0" anchor="b">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17"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2 007</a:t>
                      </a:r>
                    </a:p>
                  </a:txBody>
                  <a:tcPr marL="9526" marR="9526" marT="951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2 008</a:t>
                      </a:r>
                    </a:p>
                  </a:txBody>
                  <a:tcPr marL="9526" marR="9526" marT="95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2 009</a:t>
                      </a:r>
                    </a:p>
                  </a:txBody>
                  <a:tcPr marL="9526" marR="9526" marT="95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1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5406">
                <a:tc>
                  <a:txBody>
                    <a:bodyPr/>
                    <a:lstStyle/>
                    <a:p>
                      <a:pPr algn="l" rtl="0" fontAlgn="b"/>
                      <a:r>
                        <a:rPr lang="sv-SE" sz="800" b="0" i="0" u="none" strike="noStrike">
                          <a:solidFill>
                            <a:srgbClr val="000000"/>
                          </a:solidFill>
                          <a:latin typeface="Arial"/>
                        </a:rPr>
                        <a:t>Administrativa Kostnader</a:t>
                      </a:r>
                    </a:p>
                  </a:txBody>
                  <a:tcPr marL="9526" marR="9526" marT="951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6" marR="85733" marT="951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63</a:t>
                      </a:r>
                    </a:p>
                  </a:txBody>
                  <a:tcPr marL="9525" marR="9525" marT="952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64</a:t>
                      </a:r>
                    </a:p>
                  </a:txBody>
                  <a:tcPr marL="9525" marR="9525" marT="9520"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80</a:t>
                      </a:r>
                    </a:p>
                  </a:txBody>
                  <a:tcPr marL="9525" marR="9525" marT="9520"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6" marR="85733" marT="951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80</a:t>
                      </a:r>
                    </a:p>
                  </a:txBody>
                  <a:tcPr marL="9526" marR="85733" marT="951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78</a:t>
                      </a:r>
                    </a:p>
                  </a:txBody>
                  <a:tcPr marL="9526" marR="85733" marT="9517"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pitchFamily="34" charset="0"/>
                          <a:cs typeface="Arial" pitchFamily="34" charset="0"/>
                        </a:rPr>
                        <a:t>91</a:t>
                      </a:r>
                    </a:p>
                  </a:txBody>
                  <a:tcPr marL="9525" marR="9525" marT="9520"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5406">
                <a:tc>
                  <a:txBody>
                    <a:bodyPr/>
                    <a:lstStyle/>
                    <a:p>
                      <a:pPr algn="l" rtl="0" fontAlgn="b"/>
                      <a:r>
                        <a:rPr lang="sv-SE" sz="800" b="0" i="0" u="none" strike="noStrike" dirty="0">
                          <a:solidFill>
                            <a:srgbClr val="000000"/>
                          </a:solidFill>
                          <a:latin typeface="Arial"/>
                        </a:rPr>
                        <a:t>Indirekta </a:t>
                      </a:r>
                      <a:r>
                        <a:rPr lang="sv-SE" sz="800" b="0" i="0" u="none" strike="noStrike" dirty="0" smtClean="0">
                          <a:solidFill>
                            <a:srgbClr val="000000"/>
                          </a:solidFill>
                          <a:latin typeface="Arial"/>
                        </a:rPr>
                        <a:t>Produktionskostnader </a:t>
                      </a:r>
                      <a:endParaRPr lang="sv-SE" sz="800" b="0" i="0" u="none" strike="noStrike" dirty="0">
                        <a:solidFill>
                          <a:srgbClr val="000000"/>
                        </a:solidFill>
                        <a:latin typeface="Arial"/>
                      </a:endParaRPr>
                    </a:p>
                  </a:txBody>
                  <a:tcPr marL="9526" marR="9526"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6" marR="85733" marT="951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42</a:t>
                      </a:r>
                    </a:p>
                  </a:txBody>
                  <a:tcPr marL="9525" marR="9525" marT="952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114</a:t>
                      </a:r>
                    </a:p>
                  </a:txBody>
                  <a:tcPr marL="9525" marR="9525" marT="9520"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113</a:t>
                      </a:r>
                    </a:p>
                  </a:txBody>
                  <a:tcPr marL="9525" marR="9525" marT="9520"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6" marR="85733" marT="951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54</a:t>
                      </a:r>
                    </a:p>
                  </a:txBody>
                  <a:tcPr marL="9526" marR="85733" marT="951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139</a:t>
                      </a:r>
                    </a:p>
                  </a:txBody>
                  <a:tcPr marL="9526" marR="85733" marT="9517"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pitchFamily="34" charset="0"/>
                          <a:cs typeface="Arial" pitchFamily="34" charset="0"/>
                        </a:rPr>
                        <a:t>129</a:t>
                      </a:r>
                    </a:p>
                  </a:txBody>
                  <a:tcPr marL="9525" marR="9525" marT="9520"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253240">
                <a:tc>
                  <a:txBody>
                    <a:bodyPr/>
                    <a:lstStyle/>
                    <a:p>
                      <a:pPr algn="l" rtl="0" fontAlgn="b"/>
                      <a:r>
                        <a:rPr lang="sv-SE" sz="800" b="1" i="0" u="none" strike="noStrike" dirty="0" smtClean="0">
                          <a:solidFill>
                            <a:srgbClr val="000000"/>
                          </a:solidFill>
                          <a:latin typeface="Arial"/>
                        </a:rPr>
                        <a:t>Administrativa- </a:t>
                      </a:r>
                      <a:r>
                        <a:rPr lang="sv-SE" sz="800" b="1" i="0" u="none" strike="noStrike" dirty="0">
                          <a:solidFill>
                            <a:srgbClr val="000000"/>
                          </a:solidFill>
                          <a:latin typeface="Arial"/>
                        </a:rPr>
                        <a:t>och Indirekta </a:t>
                      </a:r>
                      <a:r>
                        <a:rPr lang="sv-SE" sz="800" b="1" i="0" u="none" strike="noStrike" dirty="0" smtClean="0">
                          <a:solidFill>
                            <a:srgbClr val="000000"/>
                          </a:solidFill>
                          <a:latin typeface="Arial"/>
                        </a:rPr>
                        <a:t>Produktionskostnader </a:t>
                      </a:r>
                      <a:endParaRPr lang="sv-SE" sz="800" b="1" i="0" u="none" strike="noStrike" dirty="0">
                        <a:solidFill>
                          <a:srgbClr val="000000"/>
                        </a:solidFill>
                        <a:latin typeface="Arial"/>
                      </a:endParaRPr>
                    </a:p>
                  </a:txBody>
                  <a:tcPr marL="9526" marR="9526"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100</a:t>
                      </a:r>
                    </a:p>
                  </a:txBody>
                  <a:tcPr marL="9526" marR="85733" marT="951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a:solidFill>
                            <a:srgbClr val="000000"/>
                          </a:solidFill>
                          <a:effectLst/>
                          <a:latin typeface="Arial"/>
                        </a:rPr>
                        <a:t>60</a:t>
                      </a:r>
                    </a:p>
                  </a:txBody>
                  <a:tcPr marL="9525" marR="9525" marT="9520"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a:solidFill>
                            <a:srgbClr val="000000"/>
                          </a:solidFill>
                          <a:effectLst/>
                          <a:latin typeface="Arial"/>
                        </a:rPr>
                        <a:t>72</a:t>
                      </a:r>
                    </a:p>
                  </a:txBody>
                  <a:tcPr marL="9525" marR="9525" marT="9520"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84</a:t>
                      </a:r>
                    </a:p>
                  </a:txBody>
                  <a:tcPr marL="9525" marR="9525" marT="9520" marB="0" anchor="b">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100</a:t>
                      </a:r>
                    </a:p>
                  </a:txBody>
                  <a:tcPr marL="9526" marR="85733" marT="9517"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76</a:t>
                      </a:r>
                    </a:p>
                  </a:txBody>
                  <a:tcPr marL="9526" marR="85733" marT="951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87</a:t>
                      </a:r>
                    </a:p>
                  </a:txBody>
                  <a:tcPr marL="9526" marR="85733" marT="9517"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smtClean="0">
                          <a:solidFill>
                            <a:srgbClr val="000000"/>
                          </a:solidFill>
                          <a:latin typeface="Arial" pitchFamily="34" charset="0"/>
                          <a:cs typeface="Arial" pitchFamily="34" charset="0"/>
                        </a:rPr>
                        <a:t>97</a:t>
                      </a:r>
                      <a:endParaRPr lang="sv-SE" sz="800" b="1" i="0" u="none" strike="noStrike" dirty="0">
                        <a:solidFill>
                          <a:srgbClr val="000000"/>
                        </a:solidFill>
                        <a:latin typeface="Arial" pitchFamily="34" charset="0"/>
                        <a:cs typeface="Arial" pitchFamily="34" charset="0"/>
                      </a:endParaRPr>
                    </a:p>
                  </a:txBody>
                  <a:tcPr marL="9526" marR="85733" marT="9517" marB="0" anchor="b">
                    <a:lnL>
                      <a:noFill/>
                    </a:lnL>
                    <a:lnR w="6350" cap="flat" cmpd="sng" algn="ctr">
                      <a:no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bl>
          </a:graphicData>
        </a:graphic>
      </p:graphicFrame>
      <p:sp>
        <p:nvSpPr>
          <p:cNvPr id="42035" name="Slide Number Placeholder 1"/>
          <p:cNvSpPr>
            <a:spLocks noGrp="1"/>
          </p:cNvSpPr>
          <p:nvPr>
            <p:ph type="sldNum" sz="quarter" idx="4294967295"/>
          </p:nvPr>
        </p:nvSpPr>
        <p:spPr bwMode="auto">
          <a:xfrm>
            <a:off x="457200" y="7429500"/>
            <a:ext cx="311150" cy="163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A32640FB-B86A-4408-914E-69BA8275754E}" type="slidenum">
              <a:rPr lang="en-US" sz="1000" smtClean="0">
                <a:solidFill>
                  <a:schemeClr val="tx2"/>
                </a:solidFill>
              </a:rPr>
              <a:pPr eaLnBrk="1" hangingPunct="1"/>
              <a:t>30</a:t>
            </a:fld>
            <a:endParaRPr lang="en-US" sz="1000" smtClean="0">
              <a:solidFill>
                <a:schemeClr val="tx2"/>
              </a:solidFill>
            </a:endParaRPr>
          </a:p>
        </p:txBody>
      </p:sp>
      <p:sp>
        <p:nvSpPr>
          <p:cNvPr id="42036" name="Footer Placeholder 2"/>
          <p:cNvSpPr>
            <a:spLocks noGrp="1"/>
          </p:cNvSpPr>
          <p:nvPr>
            <p:ph type="ftr" sz="quarter" idx="4294967295"/>
          </p:nvPr>
        </p:nvSpPr>
        <p:spPr bwMode="auto">
          <a:xfrm>
            <a:off x="849313" y="7429500"/>
            <a:ext cx="4749800" cy="3444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000" smtClean="0">
                <a:solidFill>
                  <a:schemeClr val="tx2"/>
                </a:solidFill>
              </a:rPr>
              <a:t>Stockholm Stadshus - Rapportering av den operativa effektiviteten</a:t>
            </a:r>
            <a:endParaRPr lang="en-US" sz="1000" smtClean="0">
              <a:solidFill>
                <a:schemeClr val="tx2"/>
              </a:solidFill>
            </a:endParaRPr>
          </a:p>
        </p:txBody>
      </p:sp>
      <p:sp>
        <p:nvSpPr>
          <p:cNvPr id="42037" name="Title 3"/>
          <p:cNvSpPr>
            <a:spLocks noGrp="1"/>
          </p:cNvSpPr>
          <p:nvPr>
            <p:ph type="title"/>
          </p:nvPr>
        </p:nvSpPr>
        <p:spPr>
          <a:xfrm>
            <a:off x="449263" y="396875"/>
            <a:ext cx="9317037" cy="714375"/>
          </a:xfrm>
          <a:ln>
            <a:solidFill>
              <a:schemeClr val="bg1"/>
            </a:solidFill>
            <a:miter lim="800000"/>
            <a:headEnd/>
            <a:tailEnd/>
          </a:ln>
        </p:spPr>
        <p:txBody>
          <a:bodyPr/>
          <a:lstStyle/>
          <a:p>
            <a:pPr eaLnBrk="1" hangingPunct="1"/>
            <a:r>
              <a:rPr lang="sv-SE" smtClean="0"/>
              <a:t>S:t Erik Försäkring</a:t>
            </a:r>
          </a:p>
        </p:txBody>
      </p:sp>
      <p:sp>
        <p:nvSpPr>
          <p:cNvPr id="42038" name="TextBox 99"/>
          <p:cNvSpPr txBox="1">
            <a:spLocks noChangeArrowheads="1"/>
          </p:cNvSpPr>
          <p:nvPr/>
        </p:nvSpPr>
        <p:spPr bwMode="auto">
          <a:xfrm>
            <a:off x="6400800" y="393700"/>
            <a:ext cx="3454400"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100" dirty="0"/>
              <a:t>Bolaget har </a:t>
            </a:r>
            <a:r>
              <a:rPr lang="sv-SE" sz="1100" dirty="0" smtClean="0"/>
              <a:t>under året fått ökade kostnader p.g.a. av upphandlingsarbete och outsourcing av IT-drift till Volvo vilket leder till försämrade nyckeltal.</a:t>
            </a:r>
            <a:endParaRPr lang="sv-SE" sz="1100" dirty="0"/>
          </a:p>
        </p:txBody>
      </p:sp>
      <p:sp>
        <p:nvSpPr>
          <p:cNvPr id="101" name="Oval 100"/>
          <p:cNvSpPr>
            <a:spLocks noChangeAspect="1"/>
          </p:cNvSpPr>
          <p:nvPr/>
        </p:nvSpPr>
        <p:spPr>
          <a:xfrm>
            <a:off x="5930900" y="393700"/>
            <a:ext cx="431800" cy="431800"/>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graphicFrame>
        <p:nvGraphicFramePr>
          <p:cNvPr id="20" name="Table 19"/>
          <p:cNvGraphicFramePr>
            <a:graphicFrameLocks noGrp="1"/>
          </p:cNvGraphicFramePr>
          <p:nvPr>
            <p:extLst>
              <p:ext uri="{D42A27DB-BD31-4B8C-83A1-F6EECF244321}">
                <p14:modId xmlns:p14="http://schemas.microsoft.com/office/powerpoint/2010/main" val="25786180"/>
              </p:ext>
            </p:extLst>
          </p:nvPr>
        </p:nvGraphicFramePr>
        <p:xfrm>
          <a:off x="276225" y="5383213"/>
          <a:ext cx="5480049" cy="1620839"/>
        </p:xfrm>
        <a:graphic>
          <a:graphicData uri="http://schemas.openxmlformats.org/drawingml/2006/table">
            <a:tbl>
              <a:tblPr/>
              <a:tblGrid>
                <a:gridCol w="2632409"/>
                <a:gridCol w="711910"/>
                <a:gridCol w="711910"/>
                <a:gridCol w="711910"/>
                <a:gridCol w="711910"/>
              </a:tblGrid>
              <a:tr h="146788">
                <a:tc>
                  <a:txBody>
                    <a:bodyPr/>
                    <a:lstStyle/>
                    <a:p>
                      <a:pPr algn="r" fontAlgn="b"/>
                      <a:r>
                        <a:rPr lang="sv-SE" sz="900" b="0" i="0" u="none" strike="noStrike" dirty="0">
                          <a:solidFill>
                            <a:srgbClr val="000000"/>
                          </a:solidFill>
                          <a:latin typeface="Arial"/>
                        </a:rPr>
                        <a:t> </a:t>
                      </a:r>
                    </a:p>
                  </a:txBody>
                  <a:tcPr marL="9526" marR="9526" marT="9532"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2007</a:t>
                      </a:r>
                    </a:p>
                  </a:txBody>
                  <a:tcPr marL="9526" marR="9526" marT="9532"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2008</a:t>
                      </a:r>
                    </a:p>
                  </a:txBody>
                  <a:tcPr marL="9526" marR="9526" marT="9532" marB="0" anchor="b">
                    <a:lnL>
                      <a:noFill/>
                    </a:lnL>
                    <a:lnR>
                      <a:noFill/>
                    </a:lnR>
                    <a:lnT>
                      <a:noFill/>
                    </a:lnT>
                    <a:lnB>
                      <a:noFill/>
                    </a:lnB>
                    <a:solidFill>
                      <a:srgbClr val="FFFFFF"/>
                    </a:solidFill>
                  </a:tcPr>
                </a:tc>
                <a:tc>
                  <a:txBody>
                    <a:bodyPr/>
                    <a:lstStyle/>
                    <a:p>
                      <a:pPr algn="r" rtl="0" fontAlgn="b"/>
                      <a:r>
                        <a:rPr lang="sv-SE" sz="800" b="1" i="0" u="none" strike="noStrike" dirty="0">
                          <a:solidFill>
                            <a:srgbClr val="000000"/>
                          </a:solidFill>
                          <a:latin typeface="Arial"/>
                        </a:rPr>
                        <a:t>2009</a:t>
                      </a:r>
                    </a:p>
                  </a:txBody>
                  <a:tcPr marL="9526" marR="9526" marT="9532"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32" marB="0" anchor="b">
                    <a:lnL>
                      <a:noFill/>
                    </a:lnL>
                    <a:lnR>
                      <a:noFill/>
                    </a:lnR>
                    <a:lnT>
                      <a:noFill/>
                    </a:lnT>
                    <a:lnB>
                      <a:noFill/>
                    </a:lnB>
                    <a:solidFill>
                      <a:srgbClr val="FFFFFF"/>
                    </a:solidFill>
                  </a:tcPr>
                </a:tc>
              </a:tr>
              <a:tr h="135612">
                <a:tc>
                  <a:txBody>
                    <a:bodyPr/>
                    <a:lstStyle/>
                    <a:p>
                      <a:pPr algn="r" fontAlgn="b"/>
                      <a:r>
                        <a:rPr lang="sv-SE" sz="800" b="0" i="0" u="none" strike="noStrike">
                          <a:solidFill>
                            <a:srgbClr val="000000"/>
                          </a:solidFill>
                          <a:latin typeface="Arial"/>
                        </a:rPr>
                        <a:t> </a:t>
                      </a:r>
                    </a:p>
                  </a:txBody>
                  <a:tcPr marL="9526" marR="9526"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KSEK</a:t>
                      </a:r>
                    </a:p>
                  </a:txBody>
                  <a:tcPr marL="9526" marR="9526"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6" marR="9526" marT="9532"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35612">
                <a:tc>
                  <a:txBody>
                    <a:bodyPr/>
                    <a:lstStyle/>
                    <a:p>
                      <a:pPr algn="l" rtl="0" fontAlgn="b"/>
                      <a:r>
                        <a:rPr lang="sv-SE" sz="800" b="0" i="0" u="none" strike="noStrike" dirty="0">
                          <a:solidFill>
                            <a:srgbClr val="000000"/>
                          </a:solidFill>
                          <a:latin typeface="Arial"/>
                        </a:rPr>
                        <a:t>Administrativa Kostnader </a:t>
                      </a:r>
                      <a:r>
                        <a:rPr lang="sv-SE" sz="800" b="0" i="0" u="none" strike="noStrike" dirty="0" smtClean="0">
                          <a:solidFill>
                            <a:srgbClr val="000000"/>
                          </a:solidFill>
                          <a:latin typeface="Arial"/>
                        </a:rPr>
                        <a:t>totalt</a:t>
                      </a:r>
                      <a:endParaRPr lang="sv-SE" sz="800" b="0" i="0" u="none" strike="noStrike" dirty="0">
                        <a:solidFill>
                          <a:srgbClr val="000000"/>
                        </a:solidFill>
                        <a:latin typeface="Arial"/>
                      </a:endParaRPr>
                    </a:p>
                  </a:txBody>
                  <a:tcPr marL="9526" marR="9526" marT="952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6 593</a:t>
                      </a:r>
                    </a:p>
                  </a:txBody>
                  <a:tcPr marL="9526" marR="9526" marT="953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4 368</a:t>
                      </a: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4 275</a:t>
                      </a: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4 992</a:t>
                      </a:r>
                      <a:endParaRPr lang="sv-SE" sz="800" b="0" i="0" u="none" strike="noStrike" dirty="0">
                        <a:solidFill>
                          <a:srgbClr val="000000"/>
                        </a:solidFill>
                        <a:effectLst/>
                        <a:latin typeface="Arial"/>
                      </a:endParaRPr>
                    </a:p>
                  </a:txBody>
                  <a:tcPr marL="9525" marR="9525" marT="9529" marB="0" anchor="b">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5612">
                <a:tc>
                  <a:txBody>
                    <a:bodyPr/>
                    <a:lstStyle/>
                    <a:p>
                      <a:pPr algn="l" rtl="0" fontAlgn="b"/>
                      <a:r>
                        <a:rPr lang="sv-SE" sz="800" b="1" i="0" u="none" strike="noStrike" dirty="0" err="1">
                          <a:solidFill>
                            <a:srgbClr val="000000"/>
                          </a:solidFill>
                          <a:latin typeface="Arial"/>
                        </a:rPr>
                        <a:t>Adm</a:t>
                      </a:r>
                      <a:r>
                        <a:rPr lang="sv-SE" sz="800" b="1" i="0" u="none" strike="noStrike" dirty="0">
                          <a:solidFill>
                            <a:srgbClr val="000000"/>
                          </a:solidFill>
                          <a:latin typeface="Arial"/>
                        </a:rPr>
                        <a:t> 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5 480</a:t>
                      </a:r>
                    </a:p>
                  </a:txBody>
                  <a:tcPr marL="9526" marR="9526"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4 368</a:t>
                      </a: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4 275</a:t>
                      </a: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4 992</a:t>
                      </a:r>
                      <a:endParaRPr lang="sv-SE" sz="800" b="1" i="0" u="none" strike="noStrike" dirty="0">
                        <a:solidFill>
                          <a:srgbClr val="000000"/>
                        </a:solidFill>
                        <a:effectLst/>
                        <a:latin typeface="Arial"/>
                      </a:endParaRPr>
                    </a:p>
                  </a:txBody>
                  <a:tcPr marL="9525" marR="9525" marT="9529"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5612">
                <a:tc>
                  <a:txBody>
                    <a:bodyPr/>
                    <a:lstStyle/>
                    <a:p>
                      <a:pPr algn="l" rtl="0" fontAlgn="b"/>
                      <a:r>
                        <a:rPr lang="sv-SE" sz="800" b="0" i="0" u="none" strike="noStrike" dirty="0">
                          <a:solidFill>
                            <a:srgbClr val="000000"/>
                          </a:solidFill>
                          <a:latin typeface="Arial"/>
                        </a:rPr>
                        <a:t>Indirekta </a:t>
                      </a:r>
                      <a:r>
                        <a:rPr lang="sv-SE" sz="800" b="0" i="0" u="none" strike="noStrike" dirty="0" smtClean="0">
                          <a:solidFill>
                            <a:srgbClr val="000000"/>
                          </a:solidFill>
                          <a:latin typeface="Arial"/>
                        </a:rPr>
                        <a:t>Produktionskostnader </a:t>
                      </a:r>
                      <a:r>
                        <a:rPr lang="sv-SE" sz="800" b="0" i="0" u="none" strike="noStrike" dirty="0">
                          <a:solidFill>
                            <a:srgbClr val="000000"/>
                          </a:solidFill>
                          <a:latin typeface="Arial"/>
                        </a:rPr>
                        <a:t>t</a:t>
                      </a:r>
                      <a:r>
                        <a:rPr lang="sv-SE" sz="800" b="0" i="0" u="none" strike="noStrike" dirty="0" smtClean="0">
                          <a:solidFill>
                            <a:srgbClr val="000000"/>
                          </a:solidFill>
                          <a:latin typeface="Arial"/>
                        </a:rPr>
                        <a:t>otalt</a:t>
                      </a:r>
                      <a:endParaRPr lang="sv-SE" sz="800" b="0" i="0" u="none" strike="noStrike" dirty="0">
                        <a:solidFill>
                          <a:srgbClr val="000000"/>
                        </a:solidFill>
                        <a:latin typeface="Arial"/>
                      </a:endParaRPr>
                    </a:p>
                  </a:txBody>
                  <a:tcPr marL="9526" marR="9526"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934</a:t>
                      </a:r>
                    </a:p>
                  </a:txBody>
                  <a:tcPr marL="9526" marR="9526"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502</a:t>
                      </a: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1 296</a:t>
                      </a: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1 200</a:t>
                      </a:r>
                      <a:endParaRPr lang="sv-SE" sz="800" b="0" i="0" u="none" strike="noStrike" dirty="0">
                        <a:solidFill>
                          <a:srgbClr val="000000"/>
                        </a:solidFill>
                        <a:effectLst/>
                        <a:latin typeface="Arial"/>
                      </a:endParaRPr>
                    </a:p>
                  </a:txBody>
                  <a:tcPr marL="9525" marR="9525" marT="9529"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5612">
                <a:tc>
                  <a:txBody>
                    <a:bodyPr/>
                    <a:lstStyle/>
                    <a:p>
                      <a:pPr algn="l" rtl="0" fontAlgn="b"/>
                      <a:r>
                        <a:rPr lang="sv-SE" sz="800" b="1" i="0" u="none" strike="noStrike" dirty="0">
                          <a:solidFill>
                            <a:srgbClr val="000000"/>
                          </a:solidFill>
                          <a:latin typeface="Arial"/>
                        </a:rPr>
                        <a:t>Indirekta </a:t>
                      </a:r>
                      <a:r>
                        <a:rPr lang="sv-SE" sz="800" b="1" i="0" u="none" strike="noStrike" dirty="0" smtClean="0">
                          <a:solidFill>
                            <a:srgbClr val="000000"/>
                          </a:solidFill>
                          <a:latin typeface="Arial"/>
                        </a:rPr>
                        <a:t>Produktionskostnader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934</a:t>
                      </a:r>
                    </a:p>
                  </a:txBody>
                  <a:tcPr marL="9526" marR="9526"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502</a:t>
                      </a: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1 296</a:t>
                      </a: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1 200</a:t>
                      </a:r>
                      <a:endParaRPr lang="sv-SE" sz="800" b="1" i="0" u="none" strike="noStrike" dirty="0">
                        <a:solidFill>
                          <a:srgbClr val="000000"/>
                        </a:solidFill>
                        <a:effectLst/>
                        <a:latin typeface="Arial"/>
                      </a:endParaRPr>
                    </a:p>
                  </a:txBody>
                  <a:tcPr marL="9525" marR="9525" marT="9529"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253543">
                <a:tc>
                  <a:txBody>
                    <a:bodyPr/>
                    <a:lstStyle/>
                    <a:p>
                      <a:pPr algn="l" rtl="0" fontAlgn="b"/>
                      <a:r>
                        <a:rPr lang="sv-SE" sz="800" b="0" i="0" u="none" strike="noStrike" dirty="0" smtClean="0">
                          <a:solidFill>
                            <a:srgbClr val="000000"/>
                          </a:solidFill>
                          <a:latin typeface="Arial"/>
                        </a:rPr>
                        <a:t>Administrativa- </a:t>
                      </a:r>
                      <a:r>
                        <a:rPr lang="sv-SE" sz="800" b="0" i="0" u="none" strike="noStrike" dirty="0">
                          <a:solidFill>
                            <a:srgbClr val="000000"/>
                          </a:solidFill>
                          <a:latin typeface="Arial"/>
                        </a:rPr>
                        <a:t>och </a:t>
                      </a:r>
                      <a:r>
                        <a:rPr lang="sv-SE" sz="800" b="0" i="0" u="none" strike="noStrike" dirty="0" smtClean="0">
                          <a:solidFill>
                            <a:srgbClr val="000000"/>
                          </a:solidFill>
                          <a:latin typeface="Arial"/>
                        </a:rPr>
                        <a:t>Indirekta Produktionskostnader </a:t>
                      </a:r>
                      <a:r>
                        <a:rPr lang="sv-SE" sz="800" b="0" i="0" u="none" strike="noStrike" dirty="0">
                          <a:solidFill>
                            <a:srgbClr val="000000"/>
                          </a:solidFill>
                          <a:latin typeface="Arial"/>
                        </a:rPr>
                        <a:t>Totalt</a:t>
                      </a:r>
                    </a:p>
                  </a:txBody>
                  <a:tcPr marL="9526" marR="9526"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7 526</a:t>
                      </a:r>
                    </a:p>
                  </a:txBody>
                  <a:tcPr marL="9526" marR="9526"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4 870</a:t>
                      </a: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5 571</a:t>
                      </a: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6 192</a:t>
                      </a:r>
                      <a:endParaRPr lang="sv-SE" sz="800" b="0" i="0" u="none" strike="noStrike" dirty="0">
                        <a:solidFill>
                          <a:srgbClr val="000000"/>
                        </a:solidFill>
                        <a:effectLst/>
                        <a:latin typeface="Arial"/>
                      </a:endParaRPr>
                    </a:p>
                  </a:txBody>
                  <a:tcPr marL="9525" marR="9525" marT="9529"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5612">
                <a:tc>
                  <a:txBody>
                    <a:bodyPr/>
                    <a:lstStyle/>
                    <a:p>
                      <a:pPr algn="l" rtl="0" fontAlgn="b"/>
                      <a:r>
                        <a:rPr lang="sv-SE" sz="800" b="1" i="0" u="none" strike="noStrike" dirty="0" err="1">
                          <a:solidFill>
                            <a:srgbClr val="000000"/>
                          </a:solidFill>
                          <a:latin typeface="Arial"/>
                        </a:rPr>
                        <a:t>Adm</a:t>
                      </a:r>
                      <a:r>
                        <a:rPr lang="sv-SE" sz="800" b="1" i="0" u="none" strike="noStrike" dirty="0">
                          <a:solidFill>
                            <a:srgbClr val="000000"/>
                          </a:solidFill>
                          <a:latin typeface="Arial"/>
                        </a:rPr>
                        <a:t> och </a:t>
                      </a:r>
                      <a:r>
                        <a:rPr lang="sv-SE" sz="800" b="1" i="0" u="none" strike="noStrike" dirty="0" err="1">
                          <a:solidFill>
                            <a:srgbClr val="000000"/>
                          </a:solidFill>
                          <a:latin typeface="Arial"/>
                        </a:rPr>
                        <a:t>Ind</a:t>
                      </a:r>
                      <a:r>
                        <a:rPr lang="sv-SE" sz="800" b="1" i="0" u="none" strike="noStrike" dirty="0">
                          <a:solidFill>
                            <a:srgbClr val="000000"/>
                          </a:solidFill>
                          <a:latin typeface="Arial"/>
                        </a:rPr>
                        <a:t> </a:t>
                      </a:r>
                      <a:r>
                        <a:rPr lang="sv-SE" sz="800" b="1" i="0" u="none" strike="noStrike" dirty="0" smtClean="0">
                          <a:solidFill>
                            <a:srgbClr val="000000"/>
                          </a:solidFill>
                          <a:latin typeface="Arial"/>
                        </a:rPr>
                        <a:t>Produktionskostnader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6 413</a:t>
                      </a:r>
                    </a:p>
                  </a:txBody>
                  <a:tcPr marL="9526" marR="9526"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4 870</a:t>
                      </a: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5 571</a:t>
                      </a: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6 192</a:t>
                      </a:r>
                      <a:endParaRPr lang="sv-SE" sz="800" b="1" i="0" u="none" strike="noStrike" dirty="0">
                        <a:solidFill>
                          <a:srgbClr val="000000"/>
                        </a:solidFill>
                        <a:effectLst/>
                        <a:latin typeface="Arial"/>
                      </a:endParaRPr>
                    </a:p>
                  </a:txBody>
                  <a:tcPr marL="9525" marR="9525" marT="9529"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5612">
                <a:tc>
                  <a:txBody>
                    <a:bodyPr/>
                    <a:lstStyle/>
                    <a:p>
                      <a:pPr algn="l" rtl="0" fontAlgn="b"/>
                      <a:r>
                        <a:rPr lang="sv-SE" sz="800" b="0" i="0" u="none" strike="noStrike">
                          <a:solidFill>
                            <a:srgbClr val="000000"/>
                          </a:solidFill>
                          <a:latin typeface="Arial"/>
                        </a:rPr>
                        <a:t>Operativa Kostnader Totalt</a:t>
                      </a:r>
                    </a:p>
                  </a:txBody>
                  <a:tcPr marL="9526" marR="9526"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12 368</a:t>
                      </a:r>
                    </a:p>
                  </a:txBody>
                  <a:tcPr marL="9526" marR="9526"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11 297</a:t>
                      </a: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11 358</a:t>
                      </a: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16 308</a:t>
                      </a:r>
                      <a:endParaRPr lang="sv-SE" sz="800" b="0" i="0" u="none" strike="noStrike" dirty="0">
                        <a:solidFill>
                          <a:srgbClr val="000000"/>
                        </a:solidFill>
                        <a:effectLst/>
                        <a:latin typeface="Arial"/>
                      </a:endParaRPr>
                    </a:p>
                  </a:txBody>
                  <a:tcPr marL="9525" marR="9525" marT="9529"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5612">
                <a:tc>
                  <a:txBody>
                    <a:bodyPr/>
                    <a:lstStyle/>
                    <a:p>
                      <a:pPr algn="l" rtl="0" fontAlgn="b"/>
                      <a:r>
                        <a:rPr lang="sv-SE" sz="800" b="1" i="0" u="none" strike="noStrike" dirty="0">
                          <a:solidFill>
                            <a:srgbClr val="000000"/>
                          </a:solidFill>
                          <a:latin typeface="Arial"/>
                        </a:rPr>
                        <a:t>Operativa Kostnader Totalt </a:t>
                      </a:r>
                      <a:r>
                        <a:rPr lang="sv-SE" sz="800" b="1" i="0" u="none" strike="noStrike" dirty="0" err="1">
                          <a:solidFill>
                            <a:srgbClr val="000000"/>
                          </a:solidFill>
                          <a:latin typeface="Arial"/>
                        </a:rPr>
                        <a:t>exkl</a:t>
                      </a:r>
                      <a:r>
                        <a:rPr lang="sv-SE" sz="800" b="1" i="0" u="none" strike="noStrike" dirty="0">
                          <a:solidFill>
                            <a:srgbClr val="000000"/>
                          </a:solidFill>
                          <a:latin typeface="Arial"/>
                        </a:rPr>
                        <a:t> </a:t>
                      </a:r>
                      <a:r>
                        <a:rPr lang="sv-SE" sz="800" b="1" i="0" u="none" strike="noStrike" dirty="0" err="1">
                          <a:solidFill>
                            <a:srgbClr val="000000"/>
                          </a:solidFill>
                          <a:latin typeface="Arial"/>
                        </a:rPr>
                        <a:t>Jfrstörande</a:t>
                      </a:r>
                      <a:endParaRPr lang="sv-SE" sz="800" b="1" i="0" u="none" strike="noStrike" dirty="0">
                        <a:solidFill>
                          <a:srgbClr val="000000"/>
                        </a:solidFill>
                        <a:latin typeface="Arial"/>
                      </a:endParaRPr>
                    </a:p>
                  </a:txBody>
                  <a:tcPr marL="9526" marR="9526"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11 255</a:t>
                      </a:r>
                    </a:p>
                  </a:txBody>
                  <a:tcPr marL="9526" marR="9526"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10 290</a:t>
                      </a: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11 358</a:t>
                      </a: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smtClean="0">
                          <a:solidFill>
                            <a:srgbClr val="000000"/>
                          </a:solidFill>
                          <a:effectLst/>
                          <a:latin typeface="Arial"/>
                        </a:rPr>
                        <a:t>16 308</a:t>
                      </a:r>
                      <a:endParaRPr lang="sv-SE" sz="800" b="1" i="0" u="none" strike="noStrike" dirty="0">
                        <a:solidFill>
                          <a:srgbClr val="000000"/>
                        </a:solidFill>
                        <a:effectLst/>
                        <a:latin typeface="Arial"/>
                      </a:endParaRPr>
                    </a:p>
                  </a:txBody>
                  <a:tcPr marL="9525" marR="9525" marT="9529"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5612">
                <a:tc>
                  <a:txBody>
                    <a:bodyPr/>
                    <a:lstStyle/>
                    <a:p>
                      <a:pPr algn="l" rtl="0" fontAlgn="b"/>
                      <a:r>
                        <a:rPr lang="sv-SE" sz="800" b="0" i="0" u="none" strike="noStrike" dirty="0">
                          <a:solidFill>
                            <a:srgbClr val="000000"/>
                          </a:solidFill>
                          <a:latin typeface="Arial"/>
                        </a:rPr>
                        <a:t>Intäkter Totalt</a:t>
                      </a:r>
                    </a:p>
                  </a:txBody>
                  <a:tcPr marL="9526" marR="9526"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62 280</a:t>
                      </a:r>
                    </a:p>
                  </a:txBody>
                  <a:tcPr marL="9526" marR="9526" marT="9532"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79 290</a:t>
                      </a: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75 580</a:t>
                      </a:r>
                    </a:p>
                  </a:txBody>
                  <a:tcPr marL="9526" marR="9526" marT="9532"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smtClean="0">
                          <a:solidFill>
                            <a:srgbClr val="000000"/>
                          </a:solidFill>
                          <a:effectLst/>
                          <a:latin typeface="Arial"/>
                        </a:rPr>
                        <a:t>71 171</a:t>
                      </a:r>
                      <a:endParaRPr lang="sv-SE" sz="800" b="0" i="0" u="none" strike="noStrike" dirty="0">
                        <a:solidFill>
                          <a:srgbClr val="000000"/>
                        </a:solidFill>
                        <a:effectLst/>
                        <a:latin typeface="Arial"/>
                      </a:endParaRPr>
                    </a:p>
                  </a:txBody>
                  <a:tcPr marL="9525" marR="9525" marT="9529" marB="0" anchor="b">
                    <a:lnL w="6350" cap="flat" cmpd="sng" algn="ctr">
                      <a:no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bl>
          </a:graphicData>
        </a:graphic>
      </p:graphicFrame>
      <p:sp>
        <p:nvSpPr>
          <p:cNvPr id="15" name="Down Arrow 14"/>
          <p:cNvSpPr/>
          <p:nvPr/>
        </p:nvSpPr>
        <p:spPr>
          <a:xfrm rot="14820000">
            <a:off x="6053932" y="489744"/>
            <a:ext cx="220662" cy="228600"/>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graphicFrame>
        <p:nvGraphicFramePr>
          <p:cNvPr id="16" name="Chart 15"/>
          <p:cNvGraphicFramePr>
            <a:graphicFrameLocks/>
          </p:cNvGraphicFramePr>
          <p:nvPr>
            <p:extLst>
              <p:ext uri="{D42A27DB-BD31-4B8C-83A1-F6EECF244321}">
                <p14:modId xmlns:p14="http://schemas.microsoft.com/office/powerpoint/2010/main" val="139942722"/>
              </p:ext>
            </p:extLst>
          </p:nvPr>
        </p:nvGraphicFramePr>
        <p:xfrm>
          <a:off x="0" y="993775"/>
          <a:ext cx="4924425" cy="29876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Chart 16"/>
          <p:cNvGraphicFramePr>
            <a:graphicFrameLocks/>
          </p:cNvGraphicFramePr>
          <p:nvPr>
            <p:extLst>
              <p:ext uri="{D42A27DB-BD31-4B8C-83A1-F6EECF244321}">
                <p14:modId xmlns:p14="http://schemas.microsoft.com/office/powerpoint/2010/main" val="534003229"/>
              </p:ext>
            </p:extLst>
          </p:nvPr>
        </p:nvGraphicFramePr>
        <p:xfrm>
          <a:off x="5487988" y="993775"/>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Chart 17"/>
          <p:cNvGraphicFramePr>
            <a:graphicFrameLocks/>
          </p:cNvGraphicFramePr>
          <p:nvPr>
            <p:extLst>
              <p:ext uri="{D42A27DB-BD31-4B8C-83A1-F6EECF244321}">
                <p14:modId xmlns:p14="http://schemas.microsoft.com/office/powerpoint/2010/main" val="330685897"/>
              </p:ext>
            </p:extLst>
          </p:nvPr>
        </p:nvGraphicFramePr>
        <p:xfrm>
          <a:off x="5487988" y="2648744"/>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187562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1"/>
          <p:cNvSpPr>
            <a:spLocks noGrp="1"/>
          </p:cNvSpPr>
          <p:nvPr>
            <p:ph type="sldNum" sz="quarter" idx="4294967295"/>
          </p:nvPr>
        </p:nvSpPr>
        <p:spPr bwMode="auto">
          <a:xfrm>
            <a:off x="457200" y="7429500"/>
            <a:ext cx="311150" cy="163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fld id="{01B540AD-A1E7-4D26-949E-35F9431D40E4}" type="slidenum">
              <a:rPr lang="en-US" sz="1000" smtClean="0">
                <a:solidFill>
                  <a:schemeClr val="tx2"/>
                </a:solidFill>
              </a:rPr>
              <a:pPr eaLnBrk="1" hangingPunct="1"/>
              <a:t>31</a:t>
            </a:fld>
            <a:endParaRPr lang="en-US" sz="1000" smtClean="0">
              <a:solidFill>
                <a:schemeClr val="tx2"/>
              </a:solidFill>
            </a:endParaRPr>
          </a:p>
        </p:txBody>
      </p:sp>
      <p:sp>
        <p:nvSpPr>
          <p:cNvPr id="43011" name="Footer Placeholder 2"/>
          <p:cNvSpPr>
            <a:spLocks noGrp="1"/>
          </p:cNvSpPr>
          <p:nvPr>
            <p:ph type="ftr" sz="quarter" idx="4294967295"/>
          </p:nvPr>
        </p:nvSpPr>
        <p:spPr bwMode="auto">
          <a:xfrm>
            <a:off x="849313" y="7429500"/>
            <a:ext cx="4749800" cy="3444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000" smtClean="0">
                <a:solidFill>
                  <a:schemeClr val="tx2"/>
                </a:solidFill>
              </a:rPr>
              <a:t>Stockholm Stadshus - Rapportering av den operativa effektiviteten</a:t>
            </a:r>
            <a:endParaRPr lang="en-US" sz="1000" smtClean="0">
              <a:solidFill>
                <a:schemeClr val="tx2"/>
              </a:solidFill>
            </a:endParaRPr>
          </a:p>
        </p:txBody>
      </p:sp>
      <p:sp>
        <p:nvSpPr>
          <p:cNvPr id="43012" name="Title 3"/>
          <p:cNvSpPr>
            <a:spLocks noGrp="1"/>
          </p:cNvSpPr>
          <p:nvPr>
            <p:ph type="title"/>
          </p:nvPr>
        </p:nvSpPr>
        <p:spPr>
          <a:xfrm>
            <a:off x="449263" y="396875"/>
            <a:ext cx="9317037" cy="714375"/>
          </a:xfrm>
          <a:ln>
            <a:solidFill>
              <a:schemeClr val="bg1"/>
            </a:solidFill>
            <a:miter lim="800000"/>
            <a:headEnd/>
            <a:tailEnd/>
          </a:ln>
        </p:spPr>
        <p:txBody>
          <a:bodyPr/>
          <a:lstStyle/>
          <a:p>
            <a:pPr eaLnBrk="1" hangingPunct="1"/>
            <a:r>
              <a:rPr lang="sv-SE" smtClean="0"/>
              <a:t>S:t Erik Livförsäkring</a:t>
            </a:r>
          </a:p>
        </p:txBody>
      </p:sp>
      <p:sp>
        <p:nvSpPr>
          <p:cNvPr id="11" name="TextBox 10"/>
          <p:cNvSpPr txBox="1"/>
          <p:nvPr/>
        </p:nvSpPr>
        <p:spPr>
          <a:xfrm>
            <a:off x="6472238" y="4625975"/>
            <a:ext cx="3492500" cy="2346796"/>
          </a:xfrm>
          <a:prstGeom prst="rect">
            <a:avLst/>
          </a:prstGeom>
          <a:noFill/>
          <a:ln>
            <a:solidFill>
              <a:schemeClr val="bg1">
                <a:lumMod val="65000"/>
              </a:schemeClr>
            </a:solidFill>
          </a:ln>
        </p:spPr>
        <p:txBody>
          <a:bodyPr>
            <a:spAutoFit/>
          </a:bodyPr>
          <a:lstStyle/>
          <a:p>
            <a:pPr>
              <a:defRPr/>
            </a:pPr>
            <a:r>
              <a:rPr lang="sv-SE" sz="1050" b="1" dirty="0"/>
              <a:t>Bolagets kommentarer</a:t>
            </a:r>
            <a:endParaRPr lang="sv-SE" sz="1000" b="1" dirty="0"/>
          </a:p>
          <a:p>
            <a:pPr eaLnBrk="0" hangingPunct="0">
              <a:buClr>
                <a:srgbClr val="003399"/>
              </a:buClr>
              <a:defRPr/>
            </a:pPr>
            <a:endParaRPr lang="sv-SE" sz="1050" dirty="0"/>
          </a:p>
          <a:p>
            <a:pPr marL="171450" lvl="0" indent="-171450">
              <a:buFont typeface="Arial" pitchFamily="34" charset="0"/>
              <a:buChar char="•"/>
            </a:pPr>
            <a:r>
              <a:rPr lang="sv-SE" sz="1050" dirty="0"/>
              <a:t>Under 2010 fokuserades på att effektivisera de administrativa processerna vilket har sänkt de administrativa kostnaderna för 2010.</a:t>
            </a:r>
          </a:p>
          <a:p>
            <a:pPr marL="171450" indent="-171450" eaLnBrk="0" hangingPunct="0">
              <a:buClr>
                <a:srgbClr val="003399"/>
              </a:buClr>
              <a:buFont typeface="Arial" pitchFamily="34" charset="0"/>
              <a:buChar char="•"/>
              <a:defRPr/>
            </a:pPr>
            <a:endParaRPr lang="sv-SE" sz="1050" dirty="0"/>
          </a:p>
          <a:p>
            <a:pPr marL="171450" lvl="0" indent="-171450">
              <a:buFont typeface="Arial" pitchFamily="34" charset="0"/>
              <a:buChar char="•"/>
            </a:pPr>
            <a:r>
              <a:rPr lang="sv-SE" sz="1050" dirty="0"/>
              <a:t>Kostnadsnivån har sjunkit då man dels sänkt antalet anställda jämfört med föregående år, dels haft mindre behov av konsultinsatser.</a:t>
            </a:r>
          </a:p>
          <a:p>
            <a:pPr eaLnBrk="0" hangingPunct="0">
              <a:buClr>
                <a:srgbClr val="003399"/>
              </a:buClr>
              <a:defRPr/>
            </a:pPr>
            <a:endParaRPr lang="sv-SE" sz="1050" dirty="0"/>
          </a:p>
          <a:p>
            <a:pPr marL="171450" lvl="0" indent="-171450">
              <a:buFont typeface="Arial" pitchFamily="34" charset="0"/>
              <a:buChar char="•"/>
            </a:pPr>
            <a:r>
              <a:rPr lang="sv-SE" sz="1050" dirty="0"/>
              <a:t>Då vissa delar hyrs in som tjänster av St. Erik Försäkring kan delar av kostnadsminskningen för 2010 förklaras av periodiseringen mellan åren.</a:t>
            </a:r>
          </a:p>
          <a:p>
            <a:pPr marL="171450" indent="-171450" eaLnBrk="0" hangingPunct="0">
              <a:buClr>
                <a:srgbClr val="003399"/>
              </a:buClr>
              <a:buFont typeface="Arial" pitchFamily="34" charset="0"/>
              <a:buChar char="•"/>
              <a:defRPr/>
            </a:pPr>
            <a:endParaRPr lang="sv-SE" sz="1000" dirty="0"/>
          </a:p>
        </p:txBody>
      </p:sp>
      <p:graphicFrame>
        <p:nvGraphicFramePr>
          <p:cNvPr id="17" name="Table 16"/>
          <p:cNvGraphicFramePr>
            <a:graphicFrameLocks noGrp="1"/>
          </p:cNvGraphicFramePr>
          <p:nvPr>
            <p:extLst>
              <p:ext uri="{D42A27DB-BD31-4B8C-83A1-F6EECF244321}">
                <p14:modId xmlns:p14="http://schemas.microsoft.com/office/powerpoint/2010/main" val="2602705851"/>
              </p:ext>
            </p:extLst>
          </p:nvPr>
        </p:nvGraphicFramePr>
        <p:xfrm>
          <a:off x="190500" y="5353050"/>
          <a:ext cx="5499099" cy="1631949"/>
        </p:xfrm>
        <a:graphic>
          <a:graphicData uri="http://schemas.openxmlformats.org/drawingml/2006/table">
            <a:tbl>
              <a:tblPr/>
              <a:tblGrid>
                <a:gridCol w="2579224"/>
                <a:gridCol w="697526"/>
                <a:gridCol w="827297"/>
                <a:gridCol w="697526"/>
                <a:gridCol w="697526"/>
              </a:tblGrid>
              <a:tr h="146730">
                <a:tc>
                  <a:txBody>
                    <a:bodyPr/>
                    <a:lstStyle/>
                    <a:p>
                      <a:pPr algn="l" fontAlgn="b"/>
                      <a:r>
                        <a:rPr lang="sv-SE" sz="900" b="0" i="0" u="none" strike="noStrike" dirty="0">
                          <a:solidFill>
                            <a:srgbClr val="000000"/>
                          </a:solidFill>
                          <a:latin typeface="Arial"/>
                        </a:rPr>
                        <a:t> </a:t>
                      </a:r>
                    </a:p>
                  </a:txBody>
                  <a:tcPr marL="9526" marR="9526" marT="9525"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2007</a:t>
                      </a:r>
                    </a:p>
                  </a:txBody>
                  <a:tcPr marL="9526" marR="9526" marT="9525" marB="0" anchor="b">
                    <a:lnL>
                      <a:noFill/>
                    </a:lnL>
                    <a:lnR>
                      <a:noFill/>
                    </a:lnR>
                    <a:lnT>
                      <a:noFill/>
                    </a:lnT>
                    <a:lnB>
                      <a:noFill/>
                    </a:lnB>
                    <a:solidFill>
                      <a:srgbClr val="FFFFFF"/>
                    </a:solidFill>
                  </a:tcPr>
                </a:tc>
                <a:tc>
                  <a:txBody>
                    <a:bodyPr/>
                    <a:lstStyle/>
                    <a:p>
                      <a:pPr algn="r" fontAlgn="b"/>
                      <a:r>
                        <a:rPr lang="sv-SE" sz="800" b="1" i="0" u="none" strike="noStrike" dirty="0">
                          <a:solidFill>
                            <a:srgbClr val="000000"/>
                          </a:solidFill>
                          <a:latin typeface="Arial"/>
                        </a:rPr>
                        <a:t>2008</a:t>
                      </a:r>
                    </a:p>
                  </a:txBody>
                  <a:tcPr marL="9526" marR="9526" marT="9525" marB="0" anchor="b">
                    <a:lnL>
                      <a:noFill/>
                    </a:lnL>
                    <a:lnR>
                      <a:noFill/>
                    </a:lnR>
                    <a:lnT>
                      <a:noFill/>
                    </a:lnT>
                    <a:lnB>
                      <a:noFill/>
                    </a:lnB>
                    <a:solidFill>
                      <a:srgbClr val="FFFFFF"/>
                    </a:solidFill>
                  </a:tcPr>
                </a:tc>
                <a:tc>
                  <a:txBody>
                    <a:bodyPr/>
                    <a:lstStyle/>
                    <a:p>
                      <a:pPr algn="r" rtl="0" fontAlgn="b"/>
                      <a:r>
                        <a:rPr lang="sv-SE" sz="800" b="1" i="0" u="none" strike="noStrike" dirty="0">
                          <a:solidFill>
                            <a:srgbClr val="000000"/>
                          </a:solidFill>
                          <a:latin typeface="Arial"/>
                        </a:rPr>
                        <a:t>2009</a:t>
                      </a:r>
                    </a:p>
                  </a:txBody>
                  <a:tcPr marL="9526" marR="9526" marT="9525" marB="0" anchor="b">
                    <a:lnL>
                      <a:noFill/>
                    </a:lnL>
                    <a:lnR>
                      <a:noFill/>
                    </a:lnR>
                    <a:lnT>
                      <a:noFill/>
                    </a:lnT>
                    <a:lnB>
                      <a:noFill/>
                    </a:lnB>
                    <a:solidFill>
                      <a:srgbClr val="FFFFFF"/>
                    </a:solidFill>
                  </a:tcPr>
                </a:tc>
                <a:tc>
                  <a:txBody>
                    <a:bodyPr/>
                    <a:lstStyle/>
                    <a:p>
                      <a:pPr algn="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25" marB="0" anchor="b">
                    <a:lnL>
                      <a:noFill/>
                    </a:lnL>
                    <a:lnR>
                      <a:noFill/>
                    </a:lnR>
                    <a:lnT>
                      <a:noFill/>
                    </a:lnT>
                    <a:lnB>
                      <a:noFill/>
                    </a:lnB>
                    <a:solidFill>
                      <a:srgbClr val="FFFFFF"/>
                    </a:solidFill>
                  </a:tcPr>
                </a:tc>
              </a:tr>
              <a:tr h="131485">
                <a:tc>
                  <a:txBody>
                    <a:bodyPr/>
                    <a:lstStyle/>
                    <a:p>
                      <a:pPr algn="l" fontAlgn="b"/>
                      <a:r>
                        <a:rPr lang="sv-SE" sz="800" b="0" i="0" u="none" strike="noStrike">
                          <a:solidFill>
                            <a:srgbClr val="000000"/>
                          </a:solidFill>
                          <a:latin typeface="Arial"/>
                        </a:rPr>
                        <a:t> </a:t>
                      </a:r>
                    </a:p>
                  </a:txBody>
                  <a:tcPr marL="9526" marR="9526"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KSEK</a:t>
                      </a:r>
                    </a:p>
                  </a:txBody>
                  <a:tcPr marL="9526" marR="9526"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KSEK</a:t>
                      </a:r>
                    </a:p>
                  </a:txBody>
                  <a:tcPr marL="9526" marR="9526"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KSEK</a:t>
                      </a:r>
                    </a:p>
                  </a:txBody>
                  <a:tcPr marL="9526" marR="9526"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rtl="0" fontAlgn="b"/>
                      <a:r>
                        <a:rPr lang="sv-SE" sz="800" b="0" i="0" u="none" strike="noStrike" dirty="0" smtClean="0">
                          <a:solidFill>
                            <a:srgbClr val="000000"/>
                          </a:solidFill>
                          <a:latin typeface="Arial"/>
                        </a:rPr>
                        <a:t>KSEK</a:t>
                      </a:r>
                      <a:endParaRPr lang="sv-SE" sz="800" b="0" i="0" u="none" strike="noStrike" dirty="0">
                        <a:solidFill>
                          <a:srgbClr val="000000"/>
                        </a:solidFill>
                        <a:latin typeface="Arial"/>
                      </a:endParaRPr>
                    </a:p>
                  </a:txBody>
                  <a:tcPr marL="9526" marR="9526"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37536">
                <a:tc>
                  <a:txBody>
                    <a:bodyPr/>
                    <a:lstStyle/>
                    <a:p>
                      <a:pPr algn="l" rtl="0" fontAlgn="b"/>
                      <a:r>
                        <a:rPr lang="sv-SE" sz="800" b="0" i="0" u="none" strike="noStrike" dirty="0">
                          <a:solidFill>
                            <a:srgbClr val="000000"/>
                          </a:solidFill>
                          <a:latin typeface="Arial"/>
                        </a:rPr>
                        <a:t>Administrativa Kostnader </a:t>
                      </a:r>
                      <a:r>
                        <a:rPr lang="sv-SE" sz="800" b="0" i="0" u="none" strike="noStrike" dirty="0" smtClean="0">
                          <a:solidFill>
                            <a:srgbClr val="000000"/>
                          </a:solidFill>
                          <a:latin typeface="Arial"/>
                        </a:rPr>
                        <a:t>totalt</a:t>
                      </a:r>
                      <a:endParaRPr lang="sv-SE" sz="800" b="0" i="0" u="none" strike="noStrike" dirty="0">
                        <a:solidFill>
                          <a:srgbClr val="000000"/>
                        </a:solidFill>
                        <a:latin typeface="Arial"/>
                      </a:endParaRPr>
                    </a:p>
                  </a:txBody>
                  <a:tcPr marL="9526" marR="9526" marT="95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3 768</a:t>
                      </a:r>
                    </a:p>
                  </a:txBody>
                  <a:tcPr marL="9526" marR="9526"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4 549</a:t>
                      </a:r>
                    </a:p>
                  </a:txBody>
                  <a:tcPr marL="9526" marR="9526"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3 806</a:t>
                      </a:r>
                    </a:p>
                  </a:txBody>
                  <a:tcPr marL="9526" marR="9526"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3 239</a:t>
                      </a:r>
                    </a:p>
                  </a:txBody>
                  <a:tcPr marL="9525" marR="9525" marT="9528"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7536">
                <a:tc>
                  <a:txBody>
                    <a:bodyPr/>
                    <a:lstStyle/>
                    <a:p>
                      <a:pPr algn="l" rtl="0" fontAlgn="b"/>
                      <a:r>
                        <a:rPr lang="sv-SE" sz="800" b="1" i="0" u="none" strike="noStrike" dirty="0" err="1">
                          <a:solidFill>
                            <a:srgbClr val="000000"/>
                          </a:solidFill>
                          <a:latin typeface="Arial"/>
                        </a:rPr>
                        <a:t>Adm</a:t>
                      </a:r>
                      <a:r>
                        <a:rPr lang="sv-SE" sz="800" b="1" i="0" u="none" strike="noStrike" dirty="0">
                          <a:solidFill>
                            <a:srgbClr val="000000"/>
                          </a:solidFill>
                          <a:latin typeface="Arial"/>
                        </a:rPr>
                        <a:t> 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Jfrstörande</a:t>
                      </a:r>
                    </a:p>
                  </a:txBody>
                  <a:tcPr marL="9526" marR="9526"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3 768</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4 549</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3 713</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3 146</a:t>
                      </a:r>
                    </a:p>
                  </a:txBody>
                  <a:tcPr marL="9525" marR="9525"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7536">
                <a:tc>
                  <a:txBody>
                    <a:bodyPr/>
                    <a:lstStyle/>
                    <a:p>
                      <a:pPr algn="l" rtl="0" fontAlgn="b"/>
                      <a:r>
                        <a:rPr lang="sv-SE" sz="800" b="0" i="0" u="none" strike="noStrike" dirty="0">
                          <a:solidFill>
                            <a:srgbClr val="000000"/>
                          </a:solidFill>
                          <a:latin typeface="Arial"/>
                        </a:rPr>
                        <a:t>Indirekta </a:t>
                      </a:r>
                      <a:r>
                        <a:rPr lang="sv-SE" sz="800" b="0" i="0" u="none" strike="noStrike" dirty="0" smtClean="0">
                          <a:solidFill>
                            <a:srgbClr val="000000"/>
                          </a:solidFill>
                          <a:latin typeface="Arial"/>
                        </a:rPr>
                        <a:t>Produktionskostnader </a:t>
                      </a:r>
                      <a:r>
                        <a:rPr lang="sv-SE" sz="800" b="0" i="0" u="none" strike="noStrike" dirty="0">
                          <a:solidFill>
                            <a:srgbClr val="000000"/>
                          </a:solidFill>
                          <a:latin typeface="Arial"/>
                        </a:rPr>
                        <a:t>t</a:t>
                      </a:r>
                      <a:r>
                        <a:rPr lang="sv-SE" sz="800" b="0" i="0" u="none" strike="noStrike" dirty="0" smtClean="0">
                          <a:solidFill>
                            <a:srgbClr val="000000"/>
                          </a:solidFill>
                          <a:latin typeface="Arial"/>
                        </a:rPr>
                        <a:t>otalt</a:t>
                      </a:r>
                      <a:endParaRPr lang="sv-SE" sz="800" b="0" i="0" u="none" strike="noStrike" dirty="0">
                        <a:solidFill>
                          <a:srgbClr val="000000"/>
                        </a:solidFill>
                        <a:latin typeface="Arial"/>
                      </a:endParaRPr>
                    </a:p>
                  </a:txBody>
                  <a:tcPr marL="9526" marR="9526"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265</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1 228</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311</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381</a:t>
                      </a:r>
                    </a:p>
                  </a:txBody>
                  <a:tcPr marL="9525" marR="9525"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7536">
                <a:tc>
                  <a:txBody>
                    <a:bodyPr/>
                    <a:lstStyle/>
                    <a:p>
                      <a:pPr algn="l" rtl="0" fontAlgn="b"/>
                      <a:r>
                        <a:rPr lang="sv-SE" sz="800" b="1" i="0" u="none" strike="noStrike" dirty="0">
                          <a:solidFill>
                            <a:srgbClr val="000000"/>
                          </a:solidFill>
                          <a:latin typeface="Arial"/>
                        </a:rPr>
                        <a:t>Indirekta </a:t>
                      </a:r>
                      <a:r>
                        <a:rPr lang="sv-SE" sz="800" b="1" i="0" u="none" strike="noStrike" dirty="0" smtClean="0">
                          <a:solidFill>
                            <a:srgbClr val="000000"/>
                          </a:solidFill>
                          <a:latin typeface="Arial"/>
                        </a:rPr>
                        <a:t>Produktionskostnader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Jfrstörande</a:t>
                      </a:r>
                    </a:p>
                  </a:txBody>
                  <a:tcPr marL="9526" marR="9526"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176</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225</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311</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381</a:t>
                      </a:r>
                    </a:p>
                  </a:txBody>
                  <a:tcPr marL="9525" marR="9525"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253446">
                <a:tc>
                  <a:txBody>
                    <a:bodyPr/>
                    <a:lstStyle/>
                    <a:p>
                      <a:pPr algn="l" rtl="0" fontAlgn="b"/>
                      <a:r>
                        <a:rPr lang="sv-SE" sz="800" b="0" i="0" u="none" strike="noStrike" dirty="0" smtClean="0">
                          <a:solidFill>
                            <a:srgbClr val="000000"/>
                          </a:solidFill>
                          <a:latin typeface="Arial"/>
                        </a:rPr>
                        <a:t>Administrativa- </a:t>
                      </a:r>
                      <a:r>
                        <a:rPr lang="sv-SE" sz="800" b="0" i="0" u="none" strike="noStrike" dirty="0">
                          <a:solidFill>
                            <a:srgbClr val="000000"/>
                          </a:solidFill>
                          <a:latin typeface="Arial"/>
                        </a:rPr>
                        <a:t>och </a:t>
                      </a:r>
                      <a:r>
                        <a:rPr lang="sv-SE" sz="800" b="0" i="0" u="none" strike="noStrike" dirty="0" smtClean="0">
                          <a:solidFill>
                            <a:srgbClr val="000000"/>
                          </a:solidFill>
                          <a:latin typeface="Arial"/>
                        </a:rPr>
                        <a:t>Indirekta Produktionskostnader </a:t>
                      </a:r>
                      <a:r>
                        <a:rPr lang="sv-SE" sz="800" b="0" i="0" u="none" strike="noStrike" dirty="0">
                          <a:solidFill>
                            <a:srgbClr val="000000"/>
                          </a:solidFill>
                          <a:latin typeface="Arial"/>
                        </a:rPr>
                        <a:t>Totalt</a:t>
                      </a:r>
                    </a:p>
                  </a:txBody>
                  <a:tcPr marL="9526" marR="9526"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4 033</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5 777</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4 117</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3 620</a:t>
                      </a:r>
                    </a:p>
                  </a:txBody>
                  <a:tcPr marL="9525" marR="9525"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7536">
                <a:tc>
                  <a:txBody>
                    <a:bodyPr/>
                    <a:lstStyle/>
                    <a:p>
                      <a:pPr algn="l" rtl="0" fontAlgn="b"/>
                      <a:r>
                        <a:rPr lang="sv-SE" sz="800" b="1" i="0" u="none" strike="noStrike" dirty="0" err="1">
                          <a:solidFill>
                            <a:srgbClr val="000000"/>
                          </a:solidFill>
                          <a:latin typeface="Arial"/>
                        </a:rPr>
                        <a:t>Adm</a:t>
                      </a:r>
                      <a:r>
                        <a:rPr lang="sv-SE" sz="800" b="1" i="0" u="none" strike="noStrike" dirty="0">
                          <a:solidFill>
                            <a:srgbClr val="000000"/>
                          </a:solidFill>
                          <a:latin typeface="Arial"/>
                        </a:rPr>
                        <a:t> och </a:t>
                      </a:r>
                      <a:r>
                        <a:rPr lang="sv-SE" sz="800" b="1" i="0" u="none" strike="noStrike" dirty="0" err="1">
                          <a:solidFill>
                            <a:srgbClr val="000000"/>
                          </a:solidFill>
                          <a:latin typeface="Arial"/>
                        </a:rPr>
                        <a:t>Ind</a:t>
                      </a:r>
                      <a:r>
                        <a:rPr lang="sv-SE" sz="800" b="1" i="0" u="none" strike="noStrike" dirty="0">
                          <a:solidFill>
                            <a:srgbClr val="000000"/>
                          </a:solidFill>
                          <a:latin typeface="Arial"/>
                        </a:rPr>
                        <a:t> </a:t>
                      </a:r>
                      <a:r>
                        <a:rPr lang="sv-SE" sz="800" b="1" i="0" u="none" strike="noStrike" dirty="0" smtClean="0">
                          <a:solidFill>
                            <a:srgbClr val="000000"/>
                          </a:solidFill>
                          <a:latin typeface="Arial"/>
                        </a:rPr>
                        <a:t>Produktionskostnader </a:t>
                      </a:r>
                      <a:r>
                        <a:rPr lang="sv-SE" sz="800" b="1" i="0" u="none" strike="noStrike" dirty="0" err="1">
                          <a:solidFill>
                            <a:srgbClr val="000000"/>
                          </a:solidFill>
                          <a:latin typeface="Arial"/>
                        </a:rPr>
                        <a:t>exkl</a:t>
                      </a:r>
                      <a:r>
                        <a:rPr lang="sv-SE" sz="800" b="1" i="0" u="none" strike="noStrike" dirty="0">
                          <a:solidFill>
                            <a:srgbClr val="000000"/>
                          </a:solidFill>
                          <a:latin typeface="Arial"/>
                        </a:rPr>
                        <a:t> Jfrstörande</a:t>
                      </a:r>
                    </a:p>
                  </a:txBody>
                  <a:tcPr marL="9526" marR="9526"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3 944</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4 774</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4 024</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3 527</a:t>
                      </a:r>
                    </a:p>
                  </a:txBody>
                  <a:tcPr marL="9525" marR="9525"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7536">
                <a:tc>
                  <a:txBody>
                    <a:bodyPr/>
                    <a:lstStyle/>
                    <a:p>
                      <a:pPr algn="l" rtl="0" fontAlgn="b"/>
                      <a:r>
                        <a:rPr lang="sv-SE" sz="800" b="0" i="0" u="none" strike="noStrike">
                          <a:solidFill>
                            <a:srgbClr val="000000"/>
                          </a:solidFill>
                          <a:latin typeface="Arial"/>
                        </a:rPr>
                        <a:t>Operativa Kostnader Totalt</a:t>
                      </a:r>
                    </a:p>
                  </a:txBody>
                  <a:tcPr marL="9526" marR="9526"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6 671</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7 635</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8 711</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7 888</a:t>
                      </a:r>
                    </a:p>
                  </a:txBody>
                  <a:tcPr marL="9525" marR="9525"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7536">
                <a:tc>
                  <a:txBody>
                    <a:bodyPr/>
                    <a:lstStyle/>
                    <a:p>
                      <a:pPr algn="l" rtl="0" fontAlgn="b"/>
                      <a:r>
                        <a:rPr lang="sv-SE" sz="800" b="1" i="0" u="none" strike="noStrike" dirty="0">
                          <a:solidFill>
                            <a:srgbClr val="000000"/>
                          </a:solidFill>
                          <a:latin typeface="Arial"/>
                        </a:rPr>
                        <a:t>Operativa Kostnader Totalt </a:t>
                      </a:r>
                      <a:r>
                        <a:rPr lang="sv-SE" sz="800" b="1" i="0" u="none" strike="noStrike" dirty="0" err="1">
                          <a:solidFill>
                            <a:srgbClr val="000000"/>
                          </a:solidFill>
                          <a:latin typeface="Arial"/>
                        </a:rPr>
                        <a:t>exkl</a:t>
                      </a:r>
                      <a:r>
                        <a:rPr lang="sv-SE" sz="800" b="1" i="0" u="none" strike="noStrike" dirty="0">
                          <a:solidFill>
                            <a:srgbClr val="000000"/>
                          </a:solidFill>
                          <a:latin typeface="Arial"/>
                        </a:rPr>
                        <a:t> Jfrstörande</a:t>
                      </a:r>
                    </a:p>
                  </a:txBody>
                  <a:tcPr marL="9526" marR="9526"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6 582</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6 632</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dirty="0">
                          <a:solidFill>
                            <a:srgbClr val="000000"/>
                          </a:solidFill>
                          <a:latin typeface="Arial"/>
                        </a:rPr>
                        <a:t>7 881</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7 058</a:t>
                      </a:r>
                    </a:p>
                  </a:txBody>
                  <a:tcPr marL="9525" marR="9525"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r h="137536">
                <a:tc>
                  <a:txBody>
                    <a:bodyPr/>
                    <a:lstStyle/>
                    <a:p>
                      <a:pPr algn="l" rtl="0" fontAlgn="b"/>
                      <a:r>
                        <a:rPr lang="sv-SE" sz="800" b="0" i="0" u="none" strike="noStrike" dirty="0">
                          <a:solidFill>
                            <a:srgbClr val="000000"/>
                          </a:solidFill>
                          <a:latin typeface="Arial"/>
                        </a:rPr>
                        <a:t>Intäkter Totalt</a:t>
                      </a:r>
                    </a:p>
                  </a:txBody>
                  <a:tcPr marL="9526" marR="9526" marT="9526"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694 946</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242 880</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dirty="0">
                          <a:solidFill>
                            <a:srgbClr val="000000"/>
                          </a:solidFill>
                          <a:latin typeface="Arial"/>
                        </a:rPr>
                        <a:t>832 355</a:t>
                      </a:r>
                    </a:p>
                  </a:txBody>
                  <a:tcPr marL="9526" marR="9526"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61 676</a:t>
                      </a:r>
                    </a:p>
                  </a:txBody>
                  <a:tcPr marL="9525" marR="9525" marT="9528"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1265018960"/>
              </p:ext>
            </p:extLst>
          </p:nvPr>
        </p:nvGraphicFramePr>
        <p:xfrm>
          <a:off x="190500" y="4456113"/>
          <a:ext cx="5499099" cy="763587"/>
        </p:xfrm>
        <a:graphic>
          <a:graphicData uri="http://schemas.openxmlformats.org/drawingml/2006/table">
            <a:tbl>
              <a:tblPr/>
              <a:tblGrid>
                <a:gridCol w="2579224"/>
                <a:gridCol w="697526"/>
                <a:gridCol w="827297"/>
                <a:gridCol w="697526"/>
                <a:gridCol w="697526"/>
              </a:tblGrid>
              <a:tr h="161956">
                <a:tc>
                  <a:txBody>
                    <a:bodyPr/>
                    <a:lstStyle/>
                    <a:p>
                      <a:pPr algn="l" fontAlgn="b"/>
                      <a:r>
                        <a:rPr lang="sv-SE" sz="1000" b="0" i="0" u="none" strike="noStrike" dirty="0">
                          <a:solidFill>
                            <a:srgbClr val="000000"/>
                          </a:solidFill>
                          <a:latin typeface="Arial"/>
                        </a:rPr>
                        <a:t> </a:t>
                      </a:r>
                    </a:p>
                  </a:txBody>
                  <a:tcPr marL="9526" marR="9526" marT="9527" marB="0" anchor="b">
                    <a:lnL>
                      <a:noFill/>
                    </a:lnL>
                    <a:lnR>
                      <a:noFill/>
                    </a:lnR>
                    <a:lnT>
                      <a:noFill/>
                    </a:lnT>
                    <a:lnB>
                      <a:noFill/>
                    </a:lnB>
                    <a:solidFill>
                      <a:srgbClr val="FFFFFF"/>
                    </a:solidFill>
                  </a:tcPr>
                </a:tc>
                <a:tc gridSpan="3">
                  <a:txBody>
                    <a:bodyPr/>
                    <a:lstStyle/>
                    <a:p>
                      <a:pPr algn="ctr" rtl="0" fontAlgn="b"/>
                      <a:r>
                        <a:rPr lang="sv-SE" sz="800" b="0" i="0" u="none" strike="noStrike" dirty="0">
                          <a:solidFill>
                            <a:srgbClr val="000000"/>
                          </a:solidFill>
                          <a:latin typeface="Arial"/>
                        </a:rPr>
                        <a:t>KPI </a:t>
                      </a:r>
                      <a:r>
                        <a:rPr lang="sv-SE" sz="800" b="0" i="0" u="none" strike="noStrike" dirty="0" smtClean="0">
                          <a:solidFill>
                            <a:srgbClr val="000000"/>
                          </a:solidFill>
                          <a:latin typeface="Arial"/>
                        </a:rPr>
                        <a:t>2 – absoluta</a:t>
                      </a:r>
                      <a:r>
                        <a:rPr lang="sv-SE" sz="800" b="0" i="0" u="none" strike="noStrike" baseline="0" dirty="0" smtClean="0">
                          <a:solidFill>
                            <a:srgbClr val="000000"/>
                          </a:solidFill>
                          <a:latin typeface="Arial"/>
                        </a:rPr>
                        <a:t> tal</a:t>
                      </a:r>
                      <a:endParaRPr lang="sv-SE" sz="800" b="0" i="0" u="none" strike="noStrike" dirty="0">
                        <a:solidFill>
                          <a:srgbClr val="000000"/>
                        </a:solidFill>
                        <a:latin typeface="Arial"/>
                      </a:endParaRPr>
                    </a:p>
                  </a:txBody>
                  <a:tcPr marL="9526" marR="9526" marT="952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sv-SE"/>
                    </a:p>
                  </a:txBody>
                  <a:tcPr/>
                </a:tc>
                <a:tc hMerge="1">
                  <a:txBody>
                    <a:bodyPr/>
                    <a:lstStyle/>
                    <a:p>
                      <a:endParaRPr lang="sv-SE"/>
                    </a:p>
                  </a:txBody>
                  <a:tcPr/>
                </a:tc>
                <a:tc>
                  <a:txBody>
                    <a:bodyPr/>
                    <a:lstStyle/>
                    <a:p>
                      <a:pPr algn="ctr" rtl="0" fontAlgn="b"/>
                      <a:endParaRPr lang="sv-SE" sz="800" b="0" i="0" u="none" strike="noStrike" dirty="0">
                        <a:solidFill>
                          <a:srgbClr val="000000"/>
                        </a:solidFill>
                        <a:latin typeface="Arial"/>
                      </a:endParaRPr>
                    </a:p>
                  </a:txBody>
                  <a:tcPr marL="9526" marR="9526" marT="9527"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r>
              <a:tr h="161956">
                <a:tc>
                  <a:txBody>
                    <a:bodyPr/>
                    <a:lstStyle/>
                    <a:p>
                      <a:pPr algn="l" fontAlgn="b"/>
                      <a:r>
                        <a:rPr lang="sv-SE" sz="1000" b="0" i="0" u="none" strike="noStrike" dirty="0">
                          <a:solidFill>
                            <a:srgbClr val="000000"/>
                          </a:solidFill>
                          <a:latin typeface="Arial"/>
                        </a:rPr>
                        <a:t> </a:t>
                      </a:r>
                    </a:p>
                  </a:txBody>
                  <a:tcPr marL="9526" marR="9526" marT="9527" marB="0" anchor="b">
                    <a:lnL>
                      <a:noFill/>
                    </a:lnL>
                    <a:lnR>
                      <a:noFill/>
                    </a:lnR>
                    <a:lnT>
                      <a:noFill/>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2 007</a:t>
                      </a:r>
                    </a:p>
                  </a:txBody>
                  <a:tcPr marL="9526" marR="9526" marT="952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a:solidFill>
                            <a:srgbClr val="000000"/>
                          </a:solidFill>
                          <a:latin typeface="Arial"/>
                        </a:rPr>
                        <a:t>2 008</a:t>
                      </a:r>
                    </a:p>
                  </a:txBody>
                  <a:tcPr marL="9526" marR="9526" marT="952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a:solidFill>
                            <a:srgbClr val="000000"/>
                          </a:solidFill>
                          <a:latin typeface="Arial"/>
                        </a:rPr>
                        <a:t>2 009</a:t>
                      </a:r>
                    </a:p>
                  </a:txBody>
                  <a:tcPr marL="9526" marR="9526" marT="952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ctr" rtl="0" fontAlgn="b"/>
                      <a:r>
                        <a:rPr lang="sv-SE" sz="800" b="1" i="0" u="none" strike="noStrike" dirty="0" smtClean="0">
                          <a:solidFill>
                            <a:srgbClr val="000000"/>
                          </a:solidFill>
                          <a:latin typeface="Arial"/>
                        </a:rPr>
                        <a:t>2010</a:t>
                      </a:r>
                      <a:endParaRPr lang="sv-SE" sz="800" b="1" i="0" u="none" strike="noStrike" dirty="0">
                        <a:solidFill>
                          <a:srgbClr val="000000"/>
                        </a:solidFill>
                        <a:latin typeface="Arial"/>
                      </a:endParaRPr>
                    </a:p>
                  </a:txBody>
                  <a:tcPr marL="9526" marR="9526" marT="9527"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7563">
                <a:tc>
                  <a:txBody>
                    <a:bodyPr/>
                    <a:lstStyle/>
                    <a:p>
                      <a:pPr algn="l" rtl="0" fontAlgn="b"/>
                      <a:r>
                        <a:rPr lang="sv-SE" sz="800" b="0" i="0" u="none" strike="noStrike" dirty="0">
                          <a:solidFill>
                            <a:srgbClr val="000000"/>
                          </a:solidFill>
                          <a:latin typeface="Arial"/>
                        </a:rPr>
                        <a:t>Administrativa Kostnader</a:t>
                      </a:r>
                    </a:p>
                  </a:txBody>
                  <a:tcPr marL="9526" marR="9526"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6" marR="85733"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121</a:t>
                      </a:r>
                    </a:p>
                  </a:txBody>
                  <a:tcPr marL="9525" marR="9525"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99</a:t>
                      </a:r>
                    </a:p>
                  </a:txBody>
                  <a:tcPr marL="9525" marR="9525"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dirty="0">
                          <a:solidFill>
                            <a:srgbClr val="000000"/>
                          </a:solidFill>
                          <a:effectLst/>
                          <a:latin typeface="Arial"/>
                        </a:rPr>
                        <a:t>83</a:t>
                      </a:r>
                    </a:p>
                  </a:txBody>
                  <a:tcPr marL="9525" marR="9525"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37563">
                <a:tc>
                  <a:txBody>
                    <a:bodyPr/>
                    <a:lstStyle/>
                    <a:p>
                      <a:pPr algn="l" rtl="0" fontAlgn="b"/>
                      <a:r>
                        <a:rPr lang="sv-SE" sz="800" b="0" i="0" u="none" strike="noStrike" dirty="0">
                          <a:solidFill>
                            <a:srgbClr val="000000"/>
                          </a:solidFill>
                          <a:latin typeface="Arial"/>
                        </a:rPr>
                        <a:t>Indirekta </a:t>
                      </a:r>
                      <a:r>
                        <a:rPr lang="sv-SE" sz="800" b="0" i="0" u="none" strike="noStrike" dirty="0" smtClean="0">
                          <a:solidFill>
                            <a:srgbClr val="000000"/>
                          </a:solidFill>
                          <a:latin typeface="Arial"/>
                        </a:rPr>
                        <a:t>Produktionskostnader </a:t>
                      </a:r>
                      <a:endParaRPr lang="sv-SE" sz="800" b="0" i="0" u="none" strike="noStrike" dirty="0">
                        <a:solidFill>
                          <a:srgbClr val="000000"/>
                        </a:solidFill>
                        <a:latin typeface="Arial"/>
                      </a:endParaRPr>
                    </a:p>
                  </a:txBody>
                  <a:tcPr marL="9526" marR="9526" marT="953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rtl="0" fontAlgn="b"/>
                      <a:r>
                        <a:rPr lang="sv-SE" sz="800" b="0" i="0" u="none" strike="noStrike">
                          <a:solidFill>
                            <a:srgbClr val="000000"/>
                          </a:solidFill>
                          <a:latin typeface="Arial"/>
                        </a:rPr>
                        <a:t>100</a:t>
                      </a:r>
                    </a:p>
                  </a:txBody>
                  <a:tcPr marL="9526" marR="85733"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128</a:t>
                      </a:r>
                    </a:p>
                  </a:txBody>
                  <a:tcPr marL="9525" marR="9525"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176</a:t>
                      </a:r>
                    </a:p>
                  </a:txBody>
                  <a:tcPr marL="9525" marR="9525"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c>
                  <a:txBody>
                    <a:bodyPr/>
                    <a:lstStyle/>
                    <a:p>
                      <a:pPr algn="r" fontAlgn="b"/>
                      <a:r>
                        <a:rPr lang="sv-SE" sz="800" b="0" i="0" u="none" strike="noStrike">
                          <a:solidFill>
                            <a:srgbClr val="000000"/>
                          </a:solidFill>
                          <a:effectLst/>
                          <a:latin typeface="Arial"/>
                        </a:rPr>
                        <a:t>216</a:t>
                      </a:r>
                    </a:p>
                  </a:txBody>
                  <a:tcPr marL="9525" marR="9525"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FF"/>
                    </a:solidFill>
                  </a:tcPr>
                </a:tc>
              </a:tr>
              <a:tr h="164549">
                <a:tc>
                  <a:txBody>
                    <a:bodyPr/>
                    <a:lstStyle/>
                    <a:p>
                      <a:pPr algn="l" rtl="0" fontAlgn="b"/>
                      <a:r>
                        <a:rPr lang="sv-SE" sz="800" b="1" i="0" u="none" strike="noStrike" dirty="0" smtClean="0">
                          <a:solidFill>
                            <a:srgbClr val="000000"/>
                          </a:solidFill>
                          <a:latin typeface="Arial"/>
                        </a:rPr>
                        <a:t>Administrativa- </a:t>
                      </a:r>
                      <a:r>
                        <a:rPr lang="sv-SE" sz="800" b="1" i="0" u="none" strike="noStrike" dirty="0">
                          <a:solidFill>
                            <a:srgbClr val="000000"/>
                          </a:solidFill>
                          <a:latin typeface="Arial"/>
                        </a:rPr>
                        <a:t>och Indirekta </a:t>
                      </a:r>
                      <a:r>
                        <a:rPr lang="sv-SE" sz="800" b="1" i="0" u="none" strike="noStrike" dirty="0" smtClean="0">
                          <a:solidFill>
                            <a:srgbClr val="000000"/>
                          </a:solidFill>
                          <a:latin typeface="Arial"/>
                        </a:rPr>
                        <a:t>Produktionskostnader </a:t>
                      </a:r>
                      <a:endParaRPr lang="sv-SE" sz="800" b="1" i="0" u="none" strike="noStrike" dirty="0">
                        <a:solidFill>
                          <a:srgbClr val="000000"/>
                        </a:solidFill>
                        <a:latin typeface="Arial"/>
                      </a:endParaRPr>
                    </a:p>
                  </a:txBody>
                  <a:tcPr marL="9526" marR="9526" marT="9533"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rtl="0" fontAlgn="b"/>
                      <a:r>
                        <a:rPr lang="sv-SE" sz="800" b="1" i="0" u="none" strike="noStrike">
                          <a:solidFill>
                            <a:srgbClr val="000000"/>
                          </a:solidFill>
                          <a:latin typeface="Arial"/>
                        </a:rPr>
                        <a:t>100</a:t>
                      </a:r>
                    </a:p>
                  </a:txBody>
                  <a:tcPr marL="9526" marR="85733" marT="9527"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121</a:t>
                      </a:r>
                    </a:p>
                  </a:txBody>
                  <a:tcPr marL="9525" marR="9525"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102</a:t>
                      </a:r>
                    </a:p>
                  </a:txBody>
                  <a:tcPr marL="9525" marR="9525"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c>
                  <a:txBody>
                    <a:bodyPr/>
                    <a:lstStyle/>
                    <a:p>
                      <a:pPr algn="r" fontAlgn="b"/>
                      <a:r>
                        <a:rPr lang="sv-SE" sz="800" b="1" i="0" u="none" strike="noStrike" dirty="0">
                          <a:solidFill>
                            <a:srgbClr val="000000"/>
                          </a:solidFill>
                          <a:effectLst/>
                          <a:latin typeface="Arial"/>
                        </a:rPr>
                        <a:t>89</a:t>
                      </a:r>
                    </a:p>
                  </a:txBody>
                  <a:tcPr marL="9525" marR="9525" marT="9525" marB="0" anchor="b">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solidFill>
                      <a:srgbClr val="FFFFCC"/>
                    </a:solidFill>
                  </a:tcPr>
                </a:tc>
              </a:tr>
            </a:tbl>
          </a:graphicData>
        </a:graphic>
      </p:graphicFrame>
      <p:graphicFrame>
        <p:nvGraphicFramePr>
          <p:cNvPr id="15" name="Chart 14"/>
          <p:cNvGraphicFramePr>
            <a:graphicFrameLocks/>
          </p:cNvGraphicFramePr>
          <p:nvPr>
            <p:extLst>
              <p:ext uri="{D42A27DB-BD31-4B8C-83A1-F6EECF244321}">
                <p14:modId xmlns:p14="http://schemas.microsoft.com/office/powerpoint/2010/main" val="1374766225"/>
              </p:ext>
            </p:extLst>
          </p:nvPr>
        </p:nvGraphicFramePr>
        <p:xfrm>
          <a:off x="0" y="993863"/>
          <a:ext cx="4905375" cy="295901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6" name="Chart 15"/>
          <p:cNvGraphicFramePr>
            <a:graphicFrameLocks/>
          </p:cNvGraphicFramePr>
          <p:nvPr>
            <p:extLst>
              <p:ext uri="{D42A27DB-BD31-4B8C-83A1-F6EECF244321}">
                <p14:modId xmlns:p14="http://schemas.microsoft.com/office/powerpoint/2010/main" val="663224229"/>
              </p:ext>
            </p:extLst>
          </p:nvPr>
        </p:nvGraphicFramePr>
        <p:xfrm>
          <a:off x="5487988" y="993864"/>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Chart 18"/>
          <p:cNvGraphicFramePr>
            <a:graphicFrameLocks/>
          </p:cNvGraphicFramePr>
          <p:nvPr>
            <p:extLst>
              <p:ext uri="{D42A27DB-BD31-4B8C-83A1-F6EECF244321}">
                <p14:modId xmlns:p14="http://schemas.microsoft.com/office/powerpoint/2010/main" val="4154535405"/>
              </p:ext>
            </p:extLst>
          </p:nvPr>
        </p:nvGraphicFramePr>
        <p:xfrm>
          <a:off x="5487988" y="2782094"/>
          <a:ext cx="45720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14" name="Oval 13"/>
          <p:cNvSpPr>
            <a:spLocks noChangeAspect="1"/>
          </p:cNvSpPr>
          <p:nvPr/>
        </p:nvSpPr>
        <p:spPr>
          <a:xfrm>
            <a:off x="5930900" y="393700"/>
            <a:ext cx="431800" cy="431800"/>
          </a:xfrm>
          <a:prstGeom prst="ellipse">
            <a:avLst/>
          </a:prstGeom>
          <a:noFill/>
          <a:ln w="31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20" name="Down Arrow 19"/>
          <p:cNvSpPr/>
          <p:nvPr/>
        </p:nvSpPr>
        <p:spPr>
          <a:xfrm rot="18960000">
            <a:off x="6053138" y="490538"/>
            <a:ext cx="222250" cy="228600"/>
          </a:xfrm>
          <a:prstGeom prst="downArrow">
            <a:avLst/>
          </a:prstGeom>
          <a:solidFill>
            <a:srgbClr val="3C8A2E"/>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v-SE"/>
          </a:p>
        </p:txBody>
      </p:sp>
      <p:sp>
        <p:nvSpPr>
          <p:cNvPr id="21" name="TextBox 99"/>
          <p:cNvSpPr txBox="1">
            <a:spLocks noChangeArrowheads="1"/>
          </p:cNvSpPr>
          <p:nvPr/>
        </p:nvSpPr>
        <p:spPr bwMode="auto">
          <a:xfrm>
            <a:off x="6400800" y="393700"/>
            <a:ext cx="3454400"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sv-SE" sz="1100" dirty="0"/>
              <a:t>Bolaget har </a:t>
            </a:r>
            <a:r>
              <a:rPr lang="sv-SE" sz="1100" dirty="0" smtClean="0"/>
              <a:t>under året sänkt sina administrativa kostnader genom bl. a effektivare ekonomiprocesser.</a:t>
            </a:r>
            <a:endParaRPr lang="sv-SE" sz="1100" dirty="0"/>
          </a:p>
        </p:txBody>
      </p:sp>
    </p:spTree>
    <p:extLst>
      <p:ext uri="{BB962C8B-B14F-4D97-AF65-F5344CB8AC3E}">
        <p14:creationId xmlns:p14="http://schemas.microsoft.com/office/powerpoint/2010/main" val="14146987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ctrTitle"/>
          </p:nvPr>
        </p:nvSpPr>
        <p:spPr/>
        <p:txBody>
          <a:bodyPr/>
          <a:lstStyle/>
          <a:p>
            <a:pPr eaLnBrk="1" hangingPunct="1"/>
            <a:r>
              <a:rPr lang="sv-SE" smtClean="0"/>
              <a:t>Appendix 1</a:t>
            </a:r>
          </a:p>
        </p:txBody>
      </p:sp>
      <p:sp>
        <p:nvSpPr>
          <p:cNvPr id="43011"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fld id="{C51F28CF-7C4F-4C4E-97C1-8B6CF7C9A45C}" type="slidenum">
              <a:rPr lang="en-US" sz="1000" smtClean="0">
                <a:solidFill>
                  <a:schemeClr val="bg2"/>
                </a:solidFill>
              </a:rPr>
              <a:pPr eaLnBrk="1" hangingPunct="1"/>
              <a:t>32</a:t>
            </a:fld>
            <a:endParaRPr lang="en-US" sz="1000" smtClean="0">
              <a:solidFill>
                <a:schemeClr val="bg2"/>
              </a:solidFill>
            </a:endParaRPr>
          </a:p>
        </p:txBody>
      </p:sp>
      <p:sp>
        <p:nvSpPr>
          <p:cNvPr id="43012"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r>
              <a:rPr lang="sv-SE" sz="1000" smtClean="0">
                <a:solidFill>
                  <a:schemeClr val="bg2"/>
                </a:solidFill>
              </a:rPr>
              <a:t>Stockholm Stadshus - Rapportering av den operativa effektiviteten</a:t>
            </a:r>
            <a:endParaRPr lang="en-US" sz="1000" smtClean="0">
              <a:solidFill>
                <a:schemeClr val="bg2"/>
              </a:solidFill>
            </a:endParaRPr>
          </a:p>
        </p:txBody>
      </p:sp>
    </p:spTree>
    <p:extLst>
      <p:ext uri="{BB962C8B-B14F-4D97-AF65-F5344CB8AC3E}">
        <p14:creationId xmlns:p14="http://schemas.microsoft.com/office/powerpoint/2010/main" val="10174355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1"/>
          <p:cNvSpPr>
            <a:spLocks noGrp="1"/>
          </p:cNvSpPr>
          <p:nvPr>
            <p:ph type="sldNum" sz="quarter" idx="4294967295"/>
          </p:nvPr>
        </p:nvSpPr>
        <p:spPr bwMode="auto">
          <a:xfrm>
            <a:off x="457199" y="7429500"/>
            <a:ext cx="370703" cy="19461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fld id="{AC3DC805-960E-4A65-9DD5-432A0AE4799D}" type="slidenum">
              <a:rPr lang="en-US" sz="1000" smtClean="0">
                <a:solidFill>
                  <a:schemeClr val="tx2"/>
                </a:solidFill>
              </a:rPr>
              <a:pPr eaLnBrk="1" hangingPunct="1"/>
              <a:t>33</a:t>
            </a:fld>
            <a:endParaRPr lang="en-US" sz="1000" smtClean="0">
              <a:solidFill>
                <a:schemeClr val="tx2"/>
              </a:solidFill>
            </a:endParaRPr>
          </a:p>
        </p:txBody>
      </p:sp>
      <p:sp>
        <p:nvSpPr>
          <p:cNvPr id="44035" name="Footer Placeholder 2"/>
          <p:cNvSpPr>
            <a:spLocks noGrp="1"/>
          </p:cNvSpPr>
          <p:nvPr>
            <p:ph type="ftr" sz="quarter" idx="4294967295"/>
          </p:nvPr>
        </p:nvSpPr>
        <p:spPr bwMode="auto">
          <a:xfrm>
            <a:off x="849313" y="7429500"/>
            <a:ext cx="4749800" cy="163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r>
              <a:rPr lang="sv-SE" sz="1000" smtClean="0">
                <a:solidFill>
                  <a:schemeClr val="tx2"/>
                </a:solidFill>
              </a:rPr>
              <a:t>Stockholm Stadshus - Rapportering av den operativa effektiviteten</a:t>
            </a:r>
            <a:endParaRPr lang="en-US" sz="1000" smtClean="0">
              <a:solidFill>
                <a:schemeClr val="tx2"/>
              </a:solidFill>
            </a:endParaRPr>
          </a:p>
        </p:txBody>
      </p:sp>
      <p:sp>
        <p:nvSpPr>
          <p:cNvPr id="44036" name="Title 3"/>
          <p:cNvSpPr>
            <a:spLocks noGrp="1"/>
          </p:cNvSpPr>
          <p:nvPr>
            <p:ph type="title"/>
          </p:nvPr>
        </p:nvSpPr>
        <p:spPr/>
        <p:txBody>
          <a:bodyPr/>
          <a:lstStyle/>
          <a:p>
            <a:pPr eaLnBrk="1" hangingPunct="1"/>
            <a:r>
              <a:rPr lang="sv-SE" smtClean="0"/>
              <a:t>Beräkningsmetod</a:t>
            </a:r>
          </a:p>
        </p:txBody>
      </p:sp>
      <p:grpSp>
        <p:nvGrpSpPr>
          <p:cNvPr id="44037" name="Group 1"/>
          <p:cNvGrpSpPr>
            <a:grpSpLocks/>
          </p:cNvGrpSpPr>
          <p:nvPr/>
        </p:nvGrpSpPr>
        <p:grpSpPr bwMode="auto">
          <a:xfrm>
            <a:off x="358775" y="2132013"/>
            <a:ext cx="9294813" cy="5158473"/>
            <a:chOff x="358775" y="3549971"/>
            <a:chExt cx="9294813" cy="3564713"/>
          </a:xfrm>
        </p:grpSpPr>
        <p:sp>
          <p:nvSpPr>
            <p:cNvPr id="8" name="Content Placeholder 4"/>
            <p:cNvSpPr txBox="1">
              <a:spLocks/>
            </p:cNvSpPr>
            <p:nvPr/>
          </p:nvSpPr>
          <p:spPr>
            <a:xfrm>
              <a:off x="358775" y="3549971"/>
              <a:ext cx="9294813" cy="3564713"/>
            </a:xfrm>
            <a:prstGeom prst="rect">
              <a:avLst/>
            </a:prstGeom>
          </p:spPr>
          <p:txBody>
            <a:bodyPr>
              <a:normAutofit/>
            </a:bodyPr>
            <a:lstStyle/>
            <a:p>
              <a:pPr marL="185738" indent="-185738" defTabSz="1019175">
                <a:spcAft>
                  <a:spcPts val="300"/>
                </a:spcAft>
                <a:defRPr/>
              </a:pPr>
              <a:r>
                <a:rPr lang="sv-SE" sz="1600" b="1" dirty="0">
                  <a:solidFill>
                    <a:schemeClr val="tx2"/>
                  </a:solidFill>
                  <a:latin typeface="Arial" pitchFamily="34" charset="0"/>
                  <a:cs typeface="Arial" pitchFamily="34" charset="0"/>
                </a:rPr>
                <a:t>1.1 Nyckeltal</a:t>
              </a:r>
            </a:p>
            <a:p>
              <a:pPr defTabSz="1019175">
                <a:spcAft>
                  <a:spcPts val="300"/>
                </a:spcAft>
                <a:defRPr/>
              </a:pPr>
              <a:r>
                <a:rPr lang="sv-SE" sz="1600" dirty="0">
                  <a:solidFill>
                    <a:schemeClr val="tx2"/>
                  </a:solidFill>
                  <a:latin typeface="+mn-lt"/>
                  <a:cs typeface="+mn-cs"/>
                </a:rPr>
                <a:t>Rapporten </a:t>
              </a:r>
              <a:r>
                <a:rPr lang="sv-SE" sz="1600" dirty="0">
                  <a:solidFill>
                    <a:schemeClr val="tx2"/>
                  </a:solidFill>
                  <a:latin typeface="Arial" pitchFamily="34" charset="0"/>
                  <a:cs typeface="Arial" pitchFamily="34" charset="0"/>
                </a:rPr>
                <a:t>baseras på </a:t>
              </a:r>
              <a:r>
                <a:rPr lang="sv-SE" sz="1600" dirty="0" smtClean="0">
                  <a:solidFill>
                    <a:schemeClr val="tx2"/>
                  </a:solidFill>
                  <a:latin typeface="Arial" pitchFamily="34" charset="0"/>
                  <a:cs typeface="Arial" pitchFamily="34" charset="0"/>
                </a:rPr>
                <a:t>de siffror som </a:t>
              </a:r>
              <a:r>
                <a:rPr lang="sv-SE" sz="1600" dirty="0">
                  <a:solidFill>
                    <a:schemeClr val="tx2"/>
                  </a:solidFill>
                  <a:latin typeface="Arial" pitchFamily="34" charset="0"/>
                  <a:cs typeface="Arial" pitchFamily="34" charset="0"/>
                </a:rPr>
                <a:t>är </a:t>
              </a:r>
              <a:r>
                <a:rPr lang="sv-SE" sz="1600" dirty="0" smtClean="0">
                  <a:solidFill>
                    <a:schemeClr val="tx2"/>
                  </a:solidFill>
                  <a:latin typeface="Arial" pitchFamily="34" charset="0"/>
                  <a:cs typeface="Arial" pitchFamily="34" charset="0"/>
                </a:rPr>
                <a:t>inrapporterade </a:t>
              </a:r>
              <a:r>
                <a:rPr lang="sv-SE" sz="1600" dirty="0">
                  <a:solidFill>
                    <a:schemeClr val="tx2"/>
                  </a:solidFill>
                  <a:latin typeface="Arial" pitchFamily="34" charset="0"/>
                  <a:cs typeface="Arial" pitchFamily="34" charset="0"/>
                </a:rPr>
                <a:t>för </a:t>
              </a:r>
              <a:r>
                <a:rPr lang="sv-SE" sz="1600" dirty="0" smtClean="0">
                  <a:solidFill>
                    <a:schemeClr val="tx2"/>
                  </a:solidFill>
                  <a:latin typeface="Arial" pitchFamily="34" charset="0"/>
                  <a:cs typeface="Arial" pitchFamily="34" charset="0"/>
                </a:rPr>
                <a:t>år </a:t>
              </a:r>
              <a:r>
                <a:rPr lang="sv-SE" sz="1600" dirty="0">
                  <a:solidFill>
                    <a:schemeClr val="tx2"/>
                  </a:solidFill>
                  <a:latin typeface="Arial" pitchFamily="34" charset="0"/>
                  <a:cs typeface="Arial" pitchFamily="34" charset="0"/>
                </a:rPr>
                <a:t>2007, </a:t>
              </a:r>
              <a:r>
                <a:rPr lang="sv-SE" sz="1600" dirty="0" smtClean="0">
                  <a:solidFill>
                    <a:schemeClr val="tx2"/>
                  </a:solidFill>
                  <a:latin typeface="Arial" pitchFamily="34" charset="0"/>
                  <a:cs typeface="Arial" pitchFamily="34" charset="0"/>
                </a:rPr>
                <a:t>2008, 2009 och 2010.</a:t>
              </a:r>
              <a:endParaRPr lang="sv-SE" sz="1600" dirty="0">
                <a:solidFill>
                  <a:schemeClr val="tx2"/>
                </a:solidFill>
                <a:latin typeface="Arial" pitchFamily="34" charset="0"/>
                <a:cs typeface="Arial" pitchFamily="34" charset="0"/>
              </a:endParaRPr>
            </a:p>
            <a:p>
              <a:pPr defTabSz="1019175">
                <a:spcAft>
                  <a:spcPts val="300"/>
                </a:spcAft>
                <a:defRPr/>
              </a:pPr>
              <a:r>
                <a:rPr lang="sv-SE" sz="1600" dirty="0" smtClean="0">
                  <a:solidFill>
                    <a:schemeClr val="tx2"/>
                  </a:solidFill>
                  <a:latin typeface="Arial" pitchFamily="34" charset="0"/>
                  <a:cs typeface="Arial" pitchFamily="34" charset="0"/>
                </a:rPr>
                <a:t>Resultat från följande beräkningar används</a:t>
              </a:r>
              <a:r>
                <a:rPr lang="sv-SE" sz="1600" dirty="0">
                  <a:solidFill>
                    <a:schemeClr val="tx2"/>
                  </a:solidFill>
                  <a:latin typeface="Arial" pitchFamily="34" charset="0"/>
                  <a:cs typeface="Arial" pitchFamily="34" charset="0"/>
                </a:rPr>
                <a:t>;</a:t>
              </a:r>
            </a:p>
            <a:p>
              <a:pPr marL="185738" indent="-185738" defTabSz="1019175">
                <a:spcAft>
                  <a:spcPts val="300"/>
                </a:spcAft>
                <a:defRPr/>
              </a:pPr>
              <a:endParaRPr lang="sv-SE" sz="1600" dirty="0">
                <a:solidFill>
                  <a:schemeClr val="tx2"/>
                </a:solidFill>
                <a:latin typeface="Arial" pitchFamily="34" charset="0"/>
                <a:cs typeface="Arial" pitchFamily="34" charset="0"/>
              </a:endParaRPr>
            </a:p>
            <a:p>
              <a:pPr defTabSz="1019175">
                <a:spcAft>
                  <a:spcPts val="300"/>
                </a:spcAft>
                <a:defRPr/>
              </a:pPr>
              <a:r>
                <a:rPr lang="sv-SE" sz="1600" dirty="0">
                  <a:solidFill>
                    <a:schemeClr val="tx2"/>
                  </a:solidFill>
                  <a:latin typeface="Arial" pitchFamily="34" charset="0"/>
                  <a:cs typeface="Arial" pitchFamily="34" charset="0"/>
                </a:rPr>
                <a:t>   </a:t>
              </a:r>
              <a:r>
                <a:rPr lang="sv-SE" sz="1600" dirty="0" smtClean="0">
                  <a:solidFill>
                    <a:schemeClr val="tx2"/>
                  </a:solidFill>
                </a:rPr>
                <a:t>KPI</a:t>
              </a:r>
              <a:r>
                <a:rPr lang="sv-SE" sz="1600" dirty="0" smtClean="0">
                  <a:solidFill>
                    <a:schemeClr val="tx2"/>
                  </a:solidFill>
                  <a:latin typeface="Arial" pitchFamily="34" charset="0"/>
                  <a:cs typeface="Arial" pitchFamily="34" charset="0"/>
                </a:rPr>
                <a:t> </a:t>
              </a:r>
              <a:r>
                <a:rPr lang="sv-SE" sz="1600" dirty="0">
                  <a:solidFill>
                    <a:schemeClr val="tx2"/>
                  </a:solidFill>
                  <a:latin typeface="Arial" pitchFamily="34" charset="0"/>
                  <a:cs typeface="Arial" pitchFamily="34" charset="0"/>
                </a:rPr>
                <a:t>1</a:t>
              </a:r>
              <a:r>
                <a:rPr lang="sv-SE" sz="1600" dirty="0" smtClean="0">
                  <a:solidFill>
                    <a:schemeClr val="tx2"/>
                  </a:solidFill>
                  <a:latin typeface="Arial" pitchFamily="34" charset="0"/>
                  <a:cs typeface="Arial" pitchFamily="34" charset="0"/>
                </a:rPr>
                <a:t>:	</a:t>
              </a:r>
              <a:r>
                <a:rPr lang="sv-SE" sz="1600" dirty="0">
                  <a:solidFill>
                    <a:schemeClr val="tx2"/>
                  </a:solidFill>
                  <a:latin typeface="Arial" pitchFamily="34" charset="0"/>
                  <a:cs typeface="Arial" pitchFamily="34" charset="0"/>
                </a:rPr>
                <a:t>		</a:t>
              </a:r>
              <a:r>
                <a:rPr lang="sv-SE" sz="1600" dirty="0" smtClean="0">
                  <a:solidFill>
                    <a:schemeClr val="tx2"/>
                  </a:solidFill>
                  <a:latin typeface="Arial" pitchFamily="34" charset="0"/>
                  <a:cs typeface="Arial" pitchFamily="34" charset="0"/>
                </a:rPr>
                <a:t>KPI </a:t>
              </a:r>
              <a:r>
                <a:rPr lang="sv-SE" sz="1600" dirty="0">
                  <a:solidFill>
                    <a:schemeClr val="tx2"/>
                  </a:solidFill>
                  <a:latin typeface="Arial" pitchFamily="34" charset="0"/>
                  <a:cs typeface="Arial" pitchFamily="34" charset="0"/>
                </a:rPr>
                <a:t>2</a:t>
              </a:r>
              <a:r>
                <a:rPr lang="sv-SE" sz="1600" dirty="0" smtClean="0">
                  <a:solidFill>
                    <a:schemeClr val="tx2"/>
                  </a:solidFill>
                  <a:latin typeface="Arial" pitchFamily="34" charset="0"/>
                  <a:cs typeface="Arial" pitchFamily="34" charset="0"/>
                </a:rPr>
                <a:t>:	</a:t>
              </a:r>
              <a:r>
                <a:rPr lang="sv-SE" sz="1600" dirty="0">
                  <a:solidFill>
                    <a:schemeClr val="tx2"/>
                  </a:solidFill>
                  <a:latin typeface="Arial" pitchFamily="34" charset="0"/>
                  <a:cs typeface="Arial" pitchFamily="34" charset="0"/>
                </a:rPr>
                <a:t>		</a:t>
              </a:r>
              <a:r>
                <a:rPr lang="sv-SE" sz="1600" dirty="0" smtClean="0">
                  <a:solidFill>
                    <a:schemeClr val="tx2"/>
                  </a:solidFill>
                </a:rPr>
                <a:t>Jämförelseindex</a:t>
              </a:r>
              <a:r>
                <a:rPr lang="sv-SE" sz="1600" dirty="0" smtClean="0">
                  <a:solidFill>
                    <a:schemeClr val="tx2"/>
                  </a:solidFill>
                  <a:latin typeface="Arial" pitchFamily="34" charset="0"/>
                  <a:cs typeface="Arial" pitchFamily="34" charset="0"/>
                </a:rPr>
                <a:t>:</a:t>
              </a:r>
              <a:endParaRPr lang="sv-SE" sz="1600" dirty="0">
                <a:solidFill>
                  <a:schemeClr val="tx2"/>
                </a:solidFill>
                <a:latin typeface="Arial" pitchFamily="34" charset="0"/>
                <a:cs typeface="Arial" pitchFamily="34" charset="0"/>
              </a:endParaRPr>
            </a:p>
            <a:p>
              <a:pPr defTabSz="1019175">
                <a:spcAft>
                  <a:spcPts val="300"/>
                </a:spcAft>
                <a:defRPr/>
              </a:pPr>
              <a:endParaRPr lang="sv-SE" sz="1600" dirty="0" smtClean="0">
                <a:solidFill>
                  <a:schemeClr val="tx2"/>
                </a:solidFill>
                <a:latin typeface="Arial" pitchFamily="34" charset="0"/>
                <a:cs typeface="Arial" pitchFamily="34" charset="0"/>
              </a:endParaRPr>
            </a:p>
            <a:p>
              <a:pPr defTabSz="1019175">
                <a:spcAft>
                  <a:spcPts val="300"/>
                </a:spcAft>
                <a:defRPr/>
              </a:pPr>
              <a:endParaRPr lang="sv-SE" sz="1600" dirty="0">
                <a:solidFill>
                  <a:schemeClr val="tx2"/>
                </a:solidFill>
              </a:endParaRPr>
            </a:p>
            <a:p>
              <a:pPr defTabSz="1019175">
                <a:spcAft>
                  <a:spcPts val="300"/>
                </a:spcAft>
                <a:defRPr/>
              </a:pPr>
              <a:r>
                <a:rPr lang="sv-SE" sz="1600" dirty="0" smtClean="0">
                  <a:solidFill>
                    <a:schemeClr val="tx2"/>
                  </a:solidFill>
                </a:rPr>
                <a:t>Jämförelsetal i bolagsspecifik rapport:</a:t>
              </a:r>
              <a:endParaRPr lang="sv-SE" sz="1600" dirty="0">
                <a:solidFill>
                  <a:schemeClr val="tx2"/>
                </a:solidFill>
              </a:endParaRPr>
            </a:p>
            <a:p>
              <a:pPr defTabSz="1019175">
                <a:spcAft>
                  <a:spcPts val="300"/>
                </a:spcAft>
                <a:defRPr/>
              </a:pPr>
              <a:endParaRPr lang="sv-SE" sz="1600" dirty="0">
                <a:solidFill>
                  <a:schemeClr val="tx2"/>
                </a:solidFill>
              </a:endParaRPr>
            </a:p>
            <a:p>
              <a:pPr defTabSz="1019175">
                <a:spcAft>
                  <a:spcPts val="300"/>
                </a:spcAft>
                <a:defRPr/>
              </a:pPr>
              <a:endParaRPr lang="sv-SE" sz="1600" dirty="0">
                <a:solidFill>
                  <a:schemeClr val="tx2"/>
                </a:solidFill>
                <a:latin typeface="Arial" pitchFamily="34" charset="0"/>
                <a:cs typeface="Arial" pitchFamily="34" charset="0"/>
              </a:endParaRPr>
            </a:p>
            <a:p>
              <a:pPr defTabSz="1019175">
                <a:spcAft>
                  <a:spcPts val="300"/>
                </a:spcAft>
                <a:defRPr/>
              </a:pPr>
              <a:r>
                <a:rPr lang="sv-SE" sz="1600" dirty="0">
                  <a:solidFill>
                    <a:schemeClr val="tx2"/>
                  </a:solidFill>
                  <a:latin typeface="Arial" pitchFamily="34" charset="0"/>
                  <a:cs typeface="Arial" pitchFamily="34" charset="0"/>
                </a:rPr>
                <a:t>Nyckeltalen indexeras med 2007 som basår för respektive bolag så en jämförelse framför allt kan göras mot bolagens resultat från föregående år för att utläsa utvecklingen.</a:t>
              </a:r>
            </a:p>
            <a:p>
              <a:pPr marL="185738" indent="-185738" defTabSz="1019175">
                <a:spcAft>
                  <a:spcPts val="300"/>
                </a:spcAft>
                <a:buFont typeface="Arial" pitchFamily="34" charset="0"/>
                <a:buChar char="•"/>
                <a:defRPr/>
              </a:pPr>
              <a:endParaRPr lang="sv-SE" sz="1600" dirty="0">
                <a:solidFill>
                  <a:schemeClr val="tx2"/>
                </a:solidFill>
                <a:latin typeface="Arial" pitchFamily="34" charset="0"/>
                <a:cs typeface="Arial" pitchFamily="34" charset="0"/>
              </a:endParaRPr>
            </a:p>
            <a:p>
              <a:pPr marL="185738" indent="-185738" defTabSz="1019175">
                <a:spcAft>
                  <a:spcPts val="300"/>
                </a:spcAft>
                <a:defRPr/>
              </a:pPr>
              <a:endParaRPr lang="sv-SE" sz="1600" b="1" dirty="0">
                <a:solidFill>
                  <a:schemeClr val="tx2"/>
                </a:solidFill>
                <a:latin typeface="Arial" pitchFamily="34" charset="0"/>
                <a:cs typeface="Arial" pitchFamily="34" charset="0"/>
              </a:endParaRPr>
            </a:p>
            <a:p>
              <a:pPr marL="185738" indent="-185738" defTabSz="1019175">
                <a:spcAft>
                  <a:spcPts val="300"/>
                </a:spcAft>
                <a:defRPr/>
              </a:pPr>
              <a:r>
                <a:rPr lang="sv-SE" sz="1600" b="1" dirty="0">
                  <a:solidFill>
                    <a:schemeClr val="tx2"/>
                  </a:solidFill>
                  <a:latin typeface="Arial" pitchFamily="34" charset="0"/>
                  <a:cs typeface="Arial" pitchFamily="34" charset="0"/>
                </a:rPr>
                <a:t>1.3 Indexering</a:t>
              </a:r>
            </a:p>
            <a:p>
              <a:pPr marL="185738" indent="-185738" defTabSz="1019175">
                <a:spcAft>
                  <a:spcPts val="300"/>
                </a:spcAft>
                <a:defRPr/>
              </a:pPr>
              <a:endParaRPr lang="sv-SE" sz="1600" dirty="0">
                <a:solidFill>
                  <a:schemeClr val="tx2"/>
                </a:solidFill>
                <a:latin typeface="Arial" pitchFamily="34" charset="0"/>
                <a:cs typeface="Arial" pitchFamily="34" charset="0"/>
              </a:endParaRPr>
            </a:p>
            <a:p>
              <a:pPr marL="185738" indent="-185738" defTabSz="1019175">
                <a:spcAft>
                  <a:spcPts val="300"/>
                </a:spcAft>
                <a:defRPr/>
              </a:pPr>
              <a:r>
                <a:rPr lang="sv-SE" sz="1600" dirty="0">
                  <a:solidFill>
                    <a:schemeClr val="tx2"/>
                  </a:solidFill>
                  <a:latin typeface="Arial" pitchFamily="34" charset="0"/>
                  <a:cs typeface="Arial" pitchFamily="34" charset="0"/>
                </a:rPr>
                <a:t>Indexering </a:t>
              </a:r>
              <a:r>
                <a:rPr lang="sv-SE" sz="1600" dirty="0" smtClean="0">
                  <a:solidFill>
                    <a:schemeClr val="tx2"/>
                  </a:solidFill>
                  <a:latin typeface="Arial" pitchFamily="34" charset="0"/>
                  <a:cs typeface="Arial" pitchFamily="34" charset="0"/>
                </a:rPr>
                <a:t>beräknas </a:t>
              </a:r>
              <a:r>
                <a:rPr lang="sv-SE" sz="1600" dirty="0">
                  <a:solidFill>
                    <a:schemeClr val="tx2"/>
                  </a:solidFill>
                  <a:latin typeface="Arial" pitchFamily="34" charset="0"/>
                  <a:cs typeface="Arial" pitchFamily="34" charset="0"/>
                </a:rPr>
                <a:t>genom:</a:t>
              </a:r>
            </a:p>
            <a:p>
              <a:pPr marL="185738" indent="-185738" defTabSz="1019175">
                <a:spcAft>
                  <a:spcPts val="300"/>
                </a:spcAft>
                <a:defRPr/>
              </a:pPr>
              <a:endParaRPr lang="sv-SE" sz="1600" dirty="0">
                <a:solidFill>
                  <a:schemeClr val="tx2"/>
                </a:solidFill>
                <a:latin typeface="Arial" pitchFamily="34" charset="0"/>
                <a:cs typeface="Arial" pitchFamily="34" charset="0"/>
              </a:endParaRPr>
            </a:p>
            <a:p>
              <a:pPr marL="185738" indent="-185738" defTabSz="1019175">
                <a:spcAft>
                  <a:spcPts val="300"/>
                </a:spcAft>
                <a:defRPr/>
              </a:pPr>
              <a:endParaRPr lang="sv-SE" sz="1600" dirty="0">
                <a:solidFill>
                  <a:schemeClr val="tx2"/>
                </a:solidFill>
                <a:latin typeface="Arial" pitchFamily="34" charset="0"/>
                <a:cs typeface="Arial" pitchFamily="34" charset="0"/>
              </a:endParaRPr>
            </a:p>
            <a:p>
              <a:pPr defTabSz="1019175">
                <a:spcAft>
                  <a:spcPts val="300"/>
                </a:spcAft>
                <a:defRPr/>
              </a:pPr>
              <a:endParaRPr lang="sv-SE" sz="1600" dirty="0">
                <a:solidFill>
                  <a:schemeClr val="tx2"/>
                </a:solidFill>
                <a:latin typeface="Arial" pitchFamily="34" charset="0"/>
                <a:cs typeface="Arial" pitchFamily="34" charset="0"/>
              </a:endParaRPr>
            </a:p>
            <a:p>
              <a:pPr marL="185738" indent="-185738" defTabSz="1019175">
                <a:spcAft>
                  <a:spcPts val="300"/>
                </a:spcAft>
                <a:buFont typeface="Arial" pitchFamily="34" charset="0"/>
                <a:buChar char="•"/>
                <a:defRPr/>
              </a:pPr>
              <a:endParaRPr lang="sv-SE" sz="1600" dirty="0">
                <a:solidFill>
                  <a:schemeClr val="tx2"/>
                </a:solidFill>
                <a:latin typeface="Arial" pitchFamily="34" charset="0"/>
                <a:cs typeface="Arial" pitchFamily="34" charset="0"/>
              </a:endParaRPr>
            </a:p>
            <a:p>
              <a:pPr marL="185738" indent="-185738" defTabSz="1019175">
                <a:spcAft>
                  <a:spcPts val="300"/>
                </a:spcAft>
                <a:buFont typeface="Arial" pitchFamily="34" charset="0"/>
                <a:buChar char="•"/>
                <a:defRPr/>
              </a:pPr>
              <a:endParaRPr lang="sv-SE" sz="1600" dirty="0">
                <a:solidFill>
                  <a:schemeClr val="tx2"/>
                </a:solidFill>
                <a:latin typeface="+mn-lt"/>
                <a:cs typeface="+mn-cs"/>
              </a:endParaRPr>
            </a:p>
          </p:txBody>
        </p:sp>
        <p:grpSp>
          <p:nvGrpSpPr>
            <p:cNvPr id="44049" name="Group 11"/>
            <p:cNvGrpSpPr>
              <a:grpSpLocks/>
            </p:cNvGrpSpPr>
            <p:nvPr/>
          </p:nvGrpSpPr>
          <p:grpSpPr bwMode="auto">
            <a:xfrm>
              <a:off x="4599715" y="4182972"/>
              <a:ext cx="1960562" cy="1016000"/>
              <a:chOff x="4760077" y="2010951"/>
              <a:chExt cx="1614616" cy="1015663"/>
            </a:xfrm>
          </p:grpSpPr>
          <p:sp>
            <p:nvSpPr>
              <p:cNvPr id="44050" name="TextBox 12"/>
              <p:cNvSpPr txBox="1">
                <a:spLocks noChangeArrowheads="1"/>
              </p:cNvSpPr>
              <p:nvPr/>
            </p:nvSpPr>
            <p:spPr bwMode="auto">
              <a:xfrm>
                <a:off x="4760077" y="2010951"/>
                <a:ext cx="1614616"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r>
                  <a:rPr lang="sv-SE">
                    <a:solidFill>
                      <a:srgbClr val="002060"/>
                    </a:solidFill>
                  </a:rPr>
                  <a:t>(Ak+IPk)</a:t>
                </a:r>
                <a:r>
                  <a:rPr lang="sv-SE" baseline="30000">
                    <a:solidFill>
                      <a:schemeClr val="tx2"/>
                    </a:solidFill>
                  </a:rPr>
                  <a:t>t</a:t>
                </a:r>
                <a:endParaRPr lang="sv-SE">
                  <a:solidFill>
                    <a:srgbClr val="002060"/>
                  </a:solidFill>
                </a:endParaRPr>
              </a:p>
              <a:p>
                <a:pPr eaLnBrk="1" hangingPunct="1"/>
                <a:r>
                  <a:rPr lang="sv-SE">
                    <a:solidFill>
                      <a:srgbClr val="002060"/>
                    </a:solidFill>
                  </a:rPr>
                  <a:t>(Ak+IPk)</a:t>
                </a:r>
                <a:r>
                  <a:rPr lang="sv-SE" baseline="30000">
                    <a:solidFill>
                      <a:schemeClr val="tx2"/>
                    </a:solidFill>
                  </a:rPr>
                  <a:t> basår</a:t>
                </a:r>
                <a:endParaRPr lang="sv-SE">
                  <a:solidFill>
                    <a:srgbClr val="002060"/>
                  </a:solidFill>
                </a:endParaRPr>
              </a:p>
            </p:txBody>
          </p:sp>
          <p:cxnSp>
            <p:nvCxnSpPr>
              <p:cNvPr id="14" name="Straight Connector 13"/>
              <p:cNvCxnSpPr/>
              <p:nvPr/>
            </p:nvCxnSpPr>
            <p:spPr>
              <a:xfrm rot="10800000">
                <a:off x="4850995" y="2254244"/>
                <a:ext cx="1000147" cy="1071"/>
              </a:xfrm>
              <a:prstGeom prst="line">
                <a:avLst/>
              </a:prstGeom>
            </p:spPr>
            <p:style>
              <a:lnRef idx="1">
                <a:schemeClr val="accent1"/>
              </a:lnRef>
              <a:fillRef idx="0">
                <a:schemeClr val="accent1"/>
              </a:fillRef>
              <a:effectRef idx="0">
                <a:schemeClr val="accent1"/>
              </a:effectRef>
              <a:fontRef idx="minor">
                <a:schemeClr val="tx1"/>
              </a:fontRef>
            </p:style>
          </p:cxnSp>
        </p:grpSp>
      </p:grpSp>
      <p:grpSp>
        <p:nvGrpSpPr>
          <p:cNvPr id="44038" name="Group 11"/>
          <p:cNvGrpSpPr>
            <a:grpSpLocks/>
          </p:cNvGrpSpPr>
          <p:nvPr/>
        </p:nvGrpSpPr>
        <p:grpSpPr bwMode="auto">
          <a:xfrm>
            <a:off x="3163374" y="6388463"/>
            <a:ext cx="1951038" cy="708025"/>
            <a:chOff x="3403781" y="3894226"/>
            <a:chExt cx="1951990" cy="707886"/>
          </a:xfrm>
        </p:grpSpPr>
        <p:grpSp>
          <p:nvGrpSpPr>
            <p:cNvPr id="44044" name="Group 7"/>
            <p:cNvGrpSpPr>
              <a:grpSpLocks/>
            </p:cNvGrpSpPr>
            <p:nvPr/>
          </p:nvGrpSpPr>
          <p:grpSpPr bwMode="auto">
            <a:xfrm>
              <a:off x="3403781" y="3894226"/>
              <a:ext cx="1481726" cy="707886"/>
              <a:chOff x="6400798" y="1532237"/>
              <a:chExt cx="1433384" cy="707886"/>
            </a:xfrm>
          </p:grpSpPr>
          <p:sp>
            <p:nvSpPr>
              <p:cNvPr id="44046" name="TextBox 8"/>
              <p:cNvSpPr txBox="1">
                <a:spLocks noChangeArrowheads="1"/>
              </p:cNvSpPr>
              <p:nvPr/>
            </p:nvSpPr>
            <p:spPr bwMode="auto">
              <a:xfrm>
                <a:off x="6400798" y="1532237"/>
                <a:ext cx="1433384"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r>
                  <a:rPr lang="sv-SE" dirty="0" err="1">
                    <a:solidFill>
                      <a:schemeClr val="tx2"/>
                    </a:solidFill>
                  </a:rPr>
                  <a:t>KPI</a:t>
                </a:r>
                <a:r>
                  <a:rPr lang="sv-SE" baseline="30000" dirty="0" err="1">
                    <a:solidFill>
                      <a:schemeClr val="tx2"/>
                    </a:solidFill>
                  </a:rPr>
                  <a:t>årX</a:t>
                </a:r>
                <a:endParaRPr lang="sv-SE" dirty="0">
                  <a:solidFill>
                    <a:srgbClr val="002060"/>
                  </a:solidFill>
                </a:endParaRPr>
              </a:p>
              <a:p>
                <a:pPr eaLnBrk="1" hangingPunct="1"/>
                <a:r>
                  <a:rPr lang="sv-SE" dirty="0" err="1">
                    <a:solidFill>
                      <a:schemeClr val="tx2"/>
                    </a:solidFill>
                  </a:rPr>
                  <a:t>KPI</a:t>
                </a:r>
                <a:r>
                  <a:rPr lang="sv-SE" baseline="30000" dirty="0" err="1">
                    <a:solidFill>
                      <a:schemeClr val="tx2"/>
                    </a:solidFill>
                  </a:rPr>
                  <a:t>basår</a:t>
                </a:r>
                <a:endParaRPr lang="sv-SE" dirty="0">
                  <a:solidFill>
                    <a:srgbClr val="002060"/>
                  </a:solidFill>
                </a:endParaRPr>
              </a:p>
            </p:txBody>
          </p:sp>
          <p:cxnSp>
            <p:nvCxnSpPr>
              <p:cNvPr id="22" name="Straight Connector 21"/>
              <p:cNvCxnSpPr/>
              <p:nvPr/>
            </p:nvCxnSpPr>
            <p:spPr>
              <a:xfrm rot="10800000" flipV="1">
                <a:off x="6474548" y="1903639"/>
                <a:ext cx="898828"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44045" name="TextBox 10"/>
            <p:cNvSpPr txBox="1">
              <a:spLocks noChangeArrowheads="1"/>
            </p:cNvSpPr>
            <p:nvPr/>
          </p:nvSpPr>
          <p:spPr bwMode="auto">
            <a:xfrm>
              <a:off x="4454426" y="4075606"/>
              <a:ext cx="90134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r>
                <a:rPr lang="sv-SE">
                  <a:solidFill>
                    <a:schemeClr val="tx2"/>
                  </a:solidFill>
                </a:rPr>
                <a:t>X 100</a:t>
              </a:r>
            </a:p>
          </p:txBody>
        </p:sp>
      </p:grpSp>
      <p:sp>
        <p:nvSpPr>
          <p:cNvPr id="44039" name="TextBox 15"/>
          <p:cNvSpPr txBox="1">
            <a:spLocks noChangeArrowheads="1"/>
          </p:cNvSpPr>
          <p:nvPr/>
        </p:nvSpPr>
        <p:spPr bwMode="auto">
          <a:xfrm>
            <a:off x="1770063" y="3121025"/>
            <a:ext cx="143351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r>
              <a:rPr lang="sv-SE" dirty="0">
                <a:solidFill>
                  <a:srgbClr val="002060"/>
                </a:solidFill>
              </a:rPr>
              <a:t>(</a:t>
            </a:r>
            <a:r>
              <a:rPr lang="sv-SE" dirty="0" err="1">
                <a:solidFill>
                  <a:srgbClr val="002060"/>
                </a:solidFill>
              </a:rPr>
              <a:t>Ak+IPk</a:t>
            </a:r>
            <a:r>
              <a:rPr lang="sv-SE" dirty="0">
                <a:solidFill>
                  <a:srgbClr val="002060"/>
                </a:solidFill>
              </a:rPr>
              <a:t>)</a:t>
            </a:r>
          </a:p>
          <a:p>
            <a:pPr eaLnBrk="1" hangingPunct="1"/>
            <a:r>
              <a:rPr lang="sv-SE" dirty="0">
                <a:solidFill>
                  <a:srgbClr val="002060"/>
                </a:solidFill>
              </a:rPr>
              <a:t>       I </a:t>
            </a:r>
          </a:p>
        </p:txBody>
      </p:sp>
      <p:sp>
        <p:nvSpPr>
          <p:cNvPr id="44040" name="TextBox 12"/>
          <p:cNvSpPr txBox="1">
            <a:spLocks noChangeArrowheads="1"/>
          </p:cNvSpPr>
          <p:nvPr/>
        </p:nvSpPr>
        <p:spPr bwMode="auto">
          <a:xfrm>
            <a:off x="3849864" y="3936549"/>
            <a:ext cx="196056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r>
              <a:rPr lang="sv-SE" dirty="0">
                <a:solidFill>
                  <a:srgbClr val="002060"/>
                </a:solidFill>
              </a:rPr>
              <a:t>(</a:t>
            </a:r>
            <a:r>
              <a:rPr lang="sv-SE" dirty="0" err="1">
                <a:solidFill>
                  <a:srgbClr val="002060"/>
                </a:solidFill>
              </a:rPr>
              <a:t>Opk</a:t>
            </a:r>
            <a:r>
              <a:rPr lang="sv-SE" dirty="0">
                <a:solidFill>
                  <a:srgbClr val="002060"/>
                </a:solidFill>
              </a:rPr>
              <a:t>)</a:t>
            </a:r>
            <a:r>
              <a:rPr lang="sv-SE" baseline="30000" dirty="0">
                <a:solidFill>
                  <a:schemeClr val="tx2"/>
                </a:solidFill>
              </a:rPr>
              <a:t>t</a:t>
            </a:r>
            <a:endParaRPr lang="sv-SE" dirty="0">
              <a:solidFill>
                <a:srgbClr val="002060"/>
              </a:solidFill>
            </a:endParaRPr>
          </a:p>
          <a:p>
            <a:pPr eaLnBrk="1" hangingPunct="1"/>
            <a:r>
              <a:rPr lang="sv-SE" dirty="0">
                <a:solidFill>
                  <a:srgbClr val="002060"/>
                </a:solidFill>
              </a:rPr>
              <a:t>(</a:t>
            </a:r>
            <a:r>
              <a:rPr lang="sv-SE" dirty="0" err="1">
                <a:solidFill>
                  <a:srgbClr val="002060"/>
                </a:solidFill>
              </a:rPr>
              <a:t>Opk</a:t>
            </a:r>
            <a:r>
              <a:rPr lang="sv-SE" dirty="0">
                <a:solidFill>
                  <a:srgbClr val="002060"/>
                </a:solidFill>
              </a:rPr>
              <a:t>)</a:t>
            </a:r>
            <a:r>
              <a:rPr lang="sv-SE" baseline="30000" dirty="0">
                <a:solidFill>
                  <a:schemeClr val="tx2"/>
                </a:solidFill>
              </a:rPr>
              <a:t> basår</a:t>
            </a:r>
            <a:endParaRPr lang="sv-SE" dirty="0">
              <a:solidFill>
                <a:srgbClr val="002060"/>
              </a:solidFill>
            </a:endParaRPr>
          </a:p>
        </p:txBody>
      </p:sp>
      <p:cxnSp>
        <p:nvCxnSpPr>
          <p:cNvPr id="26" name="Straight Connector 25"/>
          <p:cNvCxnSpPr/>
          <p:nvPr/>
        </p:nvCxnSpPr>
        <p:spPr bwMode="auto">
          <a:xfrm rot="10800000">
            <a:off x="3935412" y="4309611"/>
            <a:ext cx="1214437"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auto">
          <a:xfrm rot="10800000">
            <a:off x="1830388" y="3448050"/>
            <a:ext cx="1212850" cy="3175"/>
          </a:xfrm>
          <a:prstGeom prst="line">
            <a:avLst/>
          </a:prstGeom>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902200" y="406400"/>
            <a:ext cx="4432300" cy="1762125"/>
          </a:xfrm>
          <a:prstGeom prst="rect">
            <a:avLst/>
          </a:prstGeom>
          <a:noFill/>
          <a:ln>
            <a:solidFill>
              <a:srgbClr val="92D400"/>
            </a:solidFill>
          </a:ln>
        </p:spPr>
        <p:txBody>
          <a:bodyPr>
            <a:spAutoFit/>
          </a:bodyPr>
          <a:lstStyle/>
          <a:p>
            <a:pPr marL="185738" indent="-185738" defTabSz="1019175">
              <a:spcAft>
                <a:spcPts val="300"/>
              </a:spcAft>
              <a:defRPr/>
            </a:pPr>
            <a:r>
              <a:rPr lang="sv-SE" sz="1600" i="1" dirty="0">
                <a:solidFill>
                  <a:schemeClr val="tx2"/>
                </a:solidFill>
                <a:latin typeface="Arial" pitchFamily="34" charset="0"/>
                <a:cs typeface="Arial" pitchFamily="34" charset="0"/>
              </a:rPr>
              <a:t>Följande förkortningar används för nyckeltalen</a:t>
            </a:r>
            <a:r>
              <a:rPr lang="sv-SE" sz="1600" dirty="0">
                <a:solidFill>
                  <a:schemeClr val="tx2"/>
                </a:solidFill>
                <a:latin typeface="Arial" pitchFamily="34" charset="0"/>
                <a:cs typeface="Arial" pitchFamily="34" charset="0"/>
              </a:rPr>
              <a:t>:</a:t>
            </a:r>
          </a:p>
          <a:p>
            <a:pPr marL="185738" indent="-185738" defTabSz="1019175">
              <a:spcAft>
                <a:spcPts val="300"/>
              </a:spcAft>
              <a:defRPr/>
            </a:pPr>
            <a:r>
              <a:rPr lang="sv-SE" sz="1600" dirty="0">
                <a:solidFill>
                  <a:schemeClr val="tx2"/>
                </a:solidFill>
                <a:latin typeface="Arial" pitchFamily="34" charset="0"/>
                <a:cs typeface="Arial" pitchFamily="34" charset="0"/>
              </a:rPr>
              <a:t>Administrativa kostnader: 	Ak</a:t>
            </a:r>
          </a:p>
          <a:p>
            <a:pPr marL="185738" indent="-185738" defTabSz="1019175">
              <a:spcAft>
                <a:spcPts val="300"/>
              </a:spcAft>
              <a:defRPr/>
            </a:pPr>
            <a:r>
              <a:rPr lang="sv-SE" sz="1600" dirty="0">
                <a:solidFill>
                  <a:schemeClr val="tx2"/>
                </a:solidFill>
                <a:latin typeface="Arial" pitchFamily="34" charset="0"/>
                <a:cs typeface="Arial" pitchFamily="34" charset="0"/>
              </a:rPr>
              <a:t>Indirekta produktionskostnader: 	</a:t>
            </a:r>
            <a:r>
              <a:rPr lang="sv-SE" sz="1600" dirty="0" err="1">
                <a:solidFill>
                  <a:schemeClr val="tx2"/>
                </a:solidFill>
                <a:latin typeface="Arial" pitchFamily="34" charset="0"/>
                <a:cs typeface="Arial" pitchFamily="34" charset="0"/>
              </a:rPr>
              <a:t>IPk</a:t>
            </a:r>
            <a:endParaRPr lang="sv-SE" sz="1600" dirty="0">
              <a:solidFill>
                <a:schemeClr val="tx2"/>
              </a:solidFill>
              <a:latin typeface="Arial" pitchFamily="34" charset="0"/>
              <a:cs typeface="Arial" pitchFamily="34" charset="0"/>
            </a:endParaRPr>
          </a:p>
          <a:p>
            <a:pPr marL="185738" indent="-185738" defTabSz="1019175">
              <a:spcAft>
                <a:spcPts val="300"/>
              </a:spcAft>
              <a:defRPr/>
            </a:pPr>
            <a:r>
              <a:rPr lang="sv-SE" sz="1600" dirty="0">
                <a:solidFill>
                  <a:schemeClr val="tx2"/>
                </a:solidFill>
                <a:latin typeface="Arial" pitchFamily="34" charset="0"/>
                <a:cs typeface="Arial" pitchFamily="34" charset="0"/>
              </a:rPr>
              <a:t>Totala intäkter: 		I</a:t>
            </a:r>
          </a:p>
          <a:p>
            <a:pPr marL="185738" indent="-185738" defTabSz="1019175">
              <a:spcAft>
                <a:spcPts val="300"/>
              </a:spcAft>
              <a:defRPr/>
            </a:pPr>
            <a:r>
              <a:rPr lang="sv-SE" sz="1600" dirty="0">
                <a:solidFill>
                  <a:schemeClr val="tx2"/>
                </a:solidFill>
                <a:latin typeface="Arial" pitchFamily="34" charset="0"/>
                <a:cs typeface="Arial" pitchFamily="34" charset="0"/>
              </a:rPr>
              <a:t>Totala operativa kostnader: 	</a:t>
            </a:r>
            <a:r>
              <a:rPr lang="sv-SE" sz="1600">
                <a:solidFill>
                  <a:schemeClr val="tx2"/>
                </a:solidFill>
                <a:latin typeface="Arial" pitchFamily="34" charset="0"/>
                <a:cs typeface="Arial" pitchFamily="34" charset="0"/>
              </a:rPr>
              <a:t>Opk</a:t>
            </a:r>
            <a:endParaRPr lang="sv-SE" sz="1600" dirty="0">
              <a:solidFill>
                <a:schemeClr val="tx2"/>
              </a:solidFill>
              <a:latin typeface="Arial" pitchFamily="34" charset="0"/>
              <a:cs typeface="Arial" pitchFamily="34" charset="0"/>
            </a:endParaRPr>
          </a:p>
          <a:p>
            <a:pPr>
              <a:defRPr/>
            </a:pPr>
            <a:endParaRPr lang="sv-SE" sz="1600" dirty="0">
              <a:latin typeface="Arial" pitchFamily="34" charset="0"/>
              <a:cs typeface="Arial" pitchFamily="34" charset="0"/>
            </a:endParaRPr>
          </a:p>
        </p:txBody>
      </p:sp>
      <p:sp>
        <p:nvSpPr>
          <p:cNvPr id="20" name="TextBox 15"/>
          <p:cNvSpPr txBox="1">
            <a:spLocks noChangeArrowheads="1"/>
          </p:cNvSpPr>
          <p:nvPr/>
        </p:nvSpPr>
        <p:spPr bwMode="auto">
          <a:xfrm>
            <a:off x="8204201" y="3112872"/>
            <a:ext cx="143351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r>
              <a:rPr lang="sv-SE" dirty="0">
                <a:solidFill>
                  <a:srgbClr val="002060"/>
                </a:solidFill>
              </a:rPr>
              <a:t>(</a:t>
            </a:r>
            <a:r>
              <a:rPr lang="sv-SE" dirty="0" err="1">
                <a:solidFill>
                  <a:srgbClr val="002060"/>
                </a:solidFill>
              </a:rPr>
              <a:t>Ak+IPk</a:t>
            </a:r>
            <a:r>
              <a:rPr lang="sv-SE" dirty="0">
                <a:solidFill>
                  <a:srgbClr val="002060"/>
                </a:solidFill>
              </a:rPr>
              <a:t>)</a:t>
            </a:r>
          </a:p>
          <a:p>
            <a:pPr eaLnBrk="1" hangingPunct="1"/>
            <a:r>
              <a:rPr lang="sv-SE" dirty="0">
                <a:solidFill>
                  <a:srgbClr val="002060"/>
                </a:solidFill>
              </a:rPr>
              <a:t>    </a:t>
            </a:r>
            <a:r>
              <a:rPr lang="sv-SE" dirty="0" err="1" smtClean="0">
                <a:solidFill>
                  <a:srgbClr val="002060"/>
                </a:solidFill>
              </a:rPr>
              <a:t>Opk</a:t>
            </a:r>
            <a:r>
              <a:rPr lang="sv-SE" dirty="0" smtClean="0">
                <a:solidFill>
                  <a:srgbClr val="002060"/>
                </a:solidFill>
              </a:rPr>
              <a:t> </a:t>
            </a:r>
            <a:endParaRPr lang="sv-SE" dirty="0">
              <a:solidFill>
                <a:srgbClr val="002060"/>
              </a:solidFill>
            </a:endParaRPr>
          </a:p>
        </p:txBody>
      </p:sp>
      <p:cxnSp>
        <p:nvCxnSpPr>
          <p:cNvPr id="21" name="Straight Connector 20"/>
          <p:cNvCxnSpPr/>
          <p:nvPr/>
        </p:nvCxnSpPr>
        <p:spPr bwMode="auto">
          <a:xfrm flipH="1" flipV="1">
            <a:off x="8204201" y="3466885"/>
            <a:ext cx="1212850" cy="815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7067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ctrTitle"/>
          </p:nvPr>
        </p:nvSpPr>
        <p:spPr/>
        <p:txBody>
          <a:bodyPr/>
          <a:lstStyle/>
          <a:p>
            <a:pPr eaLnBrk="1" hangingPunct="1"/>
            <a:r>
              <a:rPr lang="sv-SE" dirty="0" smtClean="0"/>
              <a:t>Appendix 2</a:t>
            </a:r>
          </a:p>
        </p:txBody>
      </p:sp>
      <p:sp>
        <p:nvSpPr>
          <p:cNvPr id="43011"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fld id="{C51F28CF-7C4F-4C4E-97C1-8B6CF7C9A45C}" type="slidenum">
              <a:rPr lang="en-US" sz="1000" smtClean="0">
                <a:solidFill>
                  <a:schemeClr val="bg2"/>
                </a:solidFill>
              </a:rPr>
              <a:pPr eaLnBrk="1" hangingPunct="1"/>
              <a:t>34</a:t>
            </a:fld>
            <a:endParaRPr lang="en-US" sz="1000" smtClean="0">
              <a:solidFill>
                <a:schemeClr val="bg2"/>
              </a:solidFill>
            </a:endParaRPr>
          </a:p>
        </p:txBody>
      </p:sp>
      <p:sp>
        <p:nvSpPr>
          <p:cNvPr id="43012"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r>
              <a:rPr lang="sv-SE" sz="1000" smtClean="0">
                <a:solidFill>
                  <a:schemeClr val="bg2"/>
                </a:solidFill>
              </a:rPr>
              <a:t>Stockholm Stadshus - Rapportering av den operativa effektiviteten</a:t>
            </a:r>
            <a:endParaRPr lang="en-US" sz="1000" smtClean="0">
              <a:solidFill>
                <a:schemeClr val="bg2"/>
              </a:solidFill>
            </a:endParaRPr>
          </a:p>
        </p:txBody>
      </p:sp>
    </p:spTree>
    <p:extLst>
      <p:ext uri="{BB962C8B-B14F-4D97-AF65-F5344CB8AC3E}">
        <p14:creationId xmlns:p14="http://schemas.microsoft.com/office/powerpoint/2010/main" val="128559091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ECCF43F3-8288-4C47-91D1-D6C60528C40B}" type="slidenum">
              <a:rPr lang="en-US" smtClean="0"/>
              <a:pPr/>
              <a:t>35</a:t>
            </a:fld>
            <a:endParaRPr lang="en-US"/>
          </a:p>
        </p:txBody>
      </p:sp>
      <p:sp>
        <p:nvSpPr>
          <p:cNvPr id="3" name="Footer Placeholder 2"/>
          <p:cNvSpPr>
            <a:spLocks noGrp="1"/>
          </p:cNvSpPr>
          <p:nvPr>
            <p:ph type="ftr" sz="quarter" idx="11"/>
          </p:nvPr>
        </p:nvSpPr>
        <p:spPr/>
        <p:txBody>
          <a:bodyPr/>
          <a:lstStyle/>
          <a:p>
            <a:r>
              <a:rPr lang="en-US" smtClean="0"/>
              <a:t>Stockholm Stadshus - Rapportering av den operativa effektiviteten</a:t>
            </a:r>
            <a:endParaRPr lang="en-US"/>
          </a:p>
        </p:txBody>
      </p:sp>
      <p:sp>
        <p:nvSpPr>
          <p:cNvPr id="4" name="Title 3"/>
          <p:cNvSpPr>
            <a:spLocks noGrp="1"/>
          </p:cNvSpPr>
          <p:nvPr>
            <p:ph type="title"/>
          </p:nvPr>
        </p:nvSpPr>
        <p:spPr/>
        <p:txBody>
          <a:bodyPr/>
          <a:lstStyle/>
          <a:p>
            <a:r>
              <a:rPr lang="sv-SE" dirty="0" smtClean="0"/>
              <a:t>Detaljerad jämförelse mellan 2009 och 2010 per bolag </a:t>
            </a:r>
            <a:endParaRPr lang="sv-SE" dirty="0"/>
          </a:p>
        </p:txBody>
      </p:sp>
      <p:graphicFrame>
        <p:nvGraphicFramePr>
          <p:cNvPr id="10" name="Table 9"/>
          <p:cNvGraphicFramePr>
            <a:graphicFrameLocks noGrp="1"/>
          </p:cNvGraphicFramePr>
          <p:nvPr>
            <p:extLst>
              <p:ext uri="{D42A27DB-BD31-4B8C-83A1-F6EECF244321}">
                <p14:modId xmlns:p14="http://schemas.microsoft.com/office/powerpoint/2010/main" val="3769183331"/>
              </p:ext>
            </p:extLst>
          </p:nvPr>
        </p:nvGraphicFramePr>
        <p:xfrm>
          <a:off x="447676" y="1257293"/>
          <a:ext cx="8802674" cy="5038731"/>
        </p:xfrm>
        <a:graphic>
          <a:graphicData uri="http://schemas.openxmlformats.org/drawingml/2006/table">
            <a:tbl>
              <a:tblPr/>
              <a:tblGrid>
                <a:gridCol w="1378661"/>
                <a:gridCol w="729609"/>
                <a:gridCol w="656348"/>
                <a:gridCol w="914909"/>
                <a:gridCol w="805518"/>
                <a:gridCol w="775684"/>
                <a:gridCol w="984522"/>
                <a:gridCol w="785629"/>
                <a:gridCol w="755795"/>
                <a:gridCol w="1015999"/>
              </a:tblGrid>
              <a:tr h="338040">
                <a:tc>
                  <a:txBody>
                    <a:bodyPr/>
                    <a:lstStyle/>
                    <a:p>
                      <a:pPr algn="ctr" fontAlgn="ctr"/>
                      <a:r>
                        <a:rPr lang="sv-SE" sz="1000" b="1" i="0" u="none" strike="noStrike" dirty="0">
                          <a:ln>
                            <a:solidFill>
                              <a:schemeClr val="tx2"/>
                            </a:solidFill>
                          </a:ln>
                          <a:solidFill>
                            <a:schemeClr val="bg1"/>
                          </a:solidFill>
                          <a:effectLst/>
                          <a:latin typeface="Arial"/>
                        </a:rPr>
                        <a:t> </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gridSpan="3">
                  <a:txBody>
                    <a:bodyPr/>
                    <a:lstStyle/>
                    <a:p>
                      <a:pPr algn="ctr" fontAlgn="ctr"/>
                      <a:r>
                        <a:rPr lang="sv-SE" sz="1000" b="1" i="0" u="none" strike="noStrike" dirty="0">
                          <a:solidFill>
                            <a:schemeClr val="bg1"/>
                          </a:solidFill>
                          <a:effectLst/>
                          <a:latin typeface="Arial"/>
                        </a:rPr>
                        <a:t>Administrativa och indirekta </a:t>
                      </a:r>
                      <a:r>
                        <a:rPr lang="sv-SE" sz="1000" b="1" i="0" u="none" strike="noStrike" dirty="0" err="1">
                          <a:solidFill>
                            <a:schemeClr val="bg1"/>
                          </a:solidFill>
                          <a:effectLst/>
                          <a:latin typeface="Arial"/>
                        </a:rPr>
                        <a:t>Prod.kostnader</a:t>
                      </a:r>
                      <a:r>
                        <a:rPr lang="sv-SE" sz="1000" b="1" i="0" u="none" strike="noStrike" dirty="0">
                          <a:solidFill>
                            <a:schemeClr val="bg1"/>
                          </a:solidFill>
                          <a:effectLst/>
                          <a:latin typeface="Arial"/>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hMerge="1">
                  <a:txBody>
                    <a:bodyPr/>
                    <a:lstStyle/>
                    <a:p>
                      <a:endParaRPr lang="sv-SE"/>
                    </a:p>
                  </a:txBody>
                  <a:tcPr/>
                </a:tc>
                <a:tc hMerge="1">
                  <a:txBody>
                    <a:bodyPr/>
                    <a:lstStyle/>
                    <a:p>
                      <a:endParaRPr lang="sv-SE"/>
                    </a:p>
                  </a:txBody>
                  <a:tcPr>
                    <a:lnL>
                      <a:noFill/>
                    </a:lnL>
                    <a:lnR>
                      <a:noFill/>
                    </a:lnR>
                    <a:lnT>
                      <a:noFill/>
                    </a:lnT>
                    <a:lnB>
                      <a:noFill/>
                    </a:lnB>
                    <a:solidFill>
                      <a:srgbClr val="FFFFFF"/>
                    </a:solidFill>
                  </a:tcPr>
                </a:tc>
                <a:tc gridSpan="3">
                  <a:txBody>
                    <a:bodyPr/>
                    <a:lstStyle/>
                    <a:p>
                      <a:pPr algn="ctr" fontAlgn="ctr"/>
                      <a:r>
                        <a:rPr lang="sv-SE" sz="1000" b="1" i="0" u="none" strike="noStrike" dirty="0">
                          <a:solidFill>
                            <a:schemeClr val="bg1"/>
                          </a:solidFill>
                          <a:effectLst/>
                          <a:latin typeface="Arial"/>
                        </a:rPr>
                        <a:t>Intäkter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hMerge="1">
                  <a:txBody>
                    <a:bodyPr/>
                    <a:lstStyle/>
                    <a:p>
                      <a:endParaRPr lang="sv-SE"/>
                    </a:p>
                  </a:txBody>
                  <a:tcPr>
                    <a:lnL>
                      <a:noFill/>
                    </a:lnL>
                    <a:lnR>
                      <a:noFill/>
                    </a:lnR>
                    <a:lnT>
                      <a:noFill/>
                    </a:lnT>
                    <a:lnB>
                      <a:noFill/>
                    </a:lnB>
                    <a:solidFill>
                      <a:srgbClr val="FFFFFF"/>
                    </a:solidFill>
                  </a:tcPr>
                </a:tc>
                <a:tc hMerge="1">
                  <a:txBody>
                    <a:bodyPr/>
                    <a:lstStyle/>
                    <a:p>
                      <a:endParaRPr lang="sv-SE"/>
                    </a:p>
                  </a:txBody>
                  <a:tcPr>
                    <a:lnL>
                      <a:noFill/>
                    </a:lnL>
                    <a:lnR>
                      <a:noFill/>
                    </a:lnR>
                    <a:lnT>
                      <a:noFill/>
                    </a:lnT>
                    <a:lnB>
                      <a:noFill/>
                    </a:lnB>
                    <a:solidFill>
                      <a:srgbClr val="FFFFFF"/>
                    </a:solidFill>
                  </a:tcPr>
                </a:tc>
                <a:tc gridSpan="3">
                  <a:txBody>
                    <a:bodyPr/>
                    <a:lstStyle/>
                    <a:p>
                      <a:pPr algn="ctr" fontAlgn="ctr"/>
                      <a:r>
                        <a:rPr lang="sv-SE" sz="1000" b="1" i="0" u="none" strike="noStrike" dirty="0">
                          <a:solidFill>
                            <a:schemeClr val="bg1"/>
                          </a:solidFill>
                          <a:effectLst/>
                          <a:latin typeface="Arial"/>
                        </a:rPr>
                        <a:t>Operativa kostnader</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hMerge="1">
                  <a:txBody>
                    <a:bodyPr/>
                    <a:lstStyle/>
                    <a:p>
                      <a:endParaRPr lang="sv-SE"/>
                    </a:p>
                  </a:txBody>
                  <a:tcPr>
                    <a:lnL>
                      <a:noFill/>
                    </a:lnL>
                    <a:lnR>
                      <a:noFill/>
                    </a:lnR>
                    <a:lnT>
                      <a:noFill/>
                    </a:lnT>
                    <a:lnB>
                      <a:noFill/>
                    </a:lnB>
                    <a:solidFill>
                      <a:srgbClr val="FFFFFF"/>
                    </a:solidFill>
                  </a:tcPr>
                </a:tc>
                <a:tc hMerge="1">
                  <a:txBody>
                    <a:bodyPr/>
                    <a:lstStyle/>
                    <a:p>
                      <a:endParaRPr lang="sv-SE"/>
                    </a:p>
                  </a:txBody>
                  <a:tcPr>
                    <a:lnL>
                      <a:noFill/>
                    </a:lnL>
                    <a:lnR>
                      <a:noFill/>
                    </a:lnR>
                    <a:lnT>
                      <a:noFill/>
                    </a:lnT>
                    <a:lnB>
                      <a:noFill/>
                    </a:lnB>
                    <a:solidFill>
                      <a:srgbClr val="FFFFFF"/>
                    </a:solidFill>
                  </a:tcPr>
                </a:tc>
              </a:tr>
              <a:tr h="338040">
                <a:tc>
                  <a:txBody>
                    <a:bodyPr/>
                    <a:lstStyle/>
                    <a:p>
                      <a:pPr algn="ctr" fontAlgn="ctr"/>
                      <a:r>
                        <a:rPr lang="sv-SE" sz="1000" b="1" i="0" u="none" strike="noStrike" dirty="0">
                          <a:ln>
                            <a:solidFill>
                              <a:schemeClr val="tx2"/>
                            </a:solidFill>
                          </a:ln>
                          <a:solidFill>
                            <a:schemeClr val="bg1"/>
                          </a:solidFill>
                          <a:effectLst/>
                          <a:latin typeface="Arial"/>
                        </a:rPr>
                        <a:t> </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2"/>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fontAlgn="ctr"/>
                      <a:r>
                        <a:rPr lang="sv-SE" sz="1000" b="1" i="0" u="none" strike="noStrike" dirty="0">
                          <a:solidFill>
                            <a:schemeClr val="bg1"/>
                          </a:solidFill>
                          <a:effectLst/>
                          <a:latin typeface="Arial"/>
                        </a:rPr>
                        <a:t>2009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2"/>
                    </a:solidFill>
                  </a:tcPr>
                </a:tc>
                <a:tc>
                  <a:txBody>
                    <a:bodyPr/>
                    <a:lstStyle/>
                    <a:p>
                      <a:pPr algn="ctr" fontAlgn="ctr"/>
                      <a:r>
                        <a:rPr lang="sv-SE" sz="1000" b="1" i="0" u="none" strike="noStrike">
                          <a:solidFill>
                            <a:schemeClr val="bg1"/>
                          </a:solidFill>
                          <a:effectLst/>
                          <a:latin typeface="Arial"/>
                        </a:rPr>
                        <a:t>2010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fontAlgn="ctr"/>
                      <a:r>
                        <a:rPr lang="sv-SE" sz="1000" b="1" i="0" u="none" strike="noStrike">
                          <a:solidFill>
                            <a:schemeClr val="bg1"/>
                          </a:solidFill>
                          <a:effectLst/>
                          <a:latin typeface="Arial"/>
                        </a:rPr>
                        <a:t>Differens 2010 -2009 i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solidFill>
                  </a:tcPr>
                </a:tc>
                <a:tc>
                  <a:txBody>
                    <a:bodyPr/>
                    <a:lstStyle/>
                    <a:p>
                      <a:pPr algn="ctr" fontAlgn="ctr"/>
                      <a:r>
                        <a:rPr lang="sv-SE" sz="1000" b="1" i="0" u="none" strike="noStrike" dirty="0">
                          <a:solidFill>
                            <a:schemeClr val="bg1"/>
                          </a:solidFill>
                          <a:effectLst/>
                          <a:latin typeface="Arial"/>
                        </a:rPr>
                        <a:t>2009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2"/>
                    </a:solidFill>
                  </a:tcPr>
                </a:tc>
                <a:tc>
                  <a:txBody>
                    <a:bodyPr/>
                    <a:lstStyle/>
                    <a:p>
                      <a:pPr algn="ctr" fontAlgn="ctr"/>
                      <a:r>
                        <a:rPr lang="sv-SE" sz="1000" b="1" i="0" u="none" strike="noStrike" dirty="0">
                          <a:solidFill>
                            <a:schemeClr val="bg1"/>
                          </a:solidFill>
                          <a:effectLst/>
                          <a:latin typeface="Arial"/>
                        </a:rPr>
                        <a:t>2010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2"/>
                    </a:solidFill>
                  </a:tcPr>
                </a:tc>
                <a:tc>
                  <a:txBody>
                    <a:bodyPr/>
                    <a:lstStyle/>
                    <a:p>
                      <a:pPr algn="ctr" fontAlgn="ctr"/>
                      <a:r>
                        <a:rPr lang="sv-SE" sz="1000" b="1" i="0" u="none" strike="noStrike" dirty="0">
                          <a:solidFill>
                            <a:schemeClr val="bg1"/>
                          </a:solidFill>
                          <a:effectLst/>
                          <a:latin typeface="Arial"/>
                        </a:rPr>
                        <a:t>Differens 2010 -2009 i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2"/>
                    </a:solidFill>
                  </a:tcPr>
                </a:tc>
                <a:tc>
                  <a:txBody>
                    <a:bodyPr/>
                    <a:lstStyle/>
                    <a:p>
                      <a:pPr algn="ctr" fontAlgn="ctr"/>
                      <a:r>
                        <a:rPr lang="sv-SE" sz="1000" b="1" i="0" u="none" strike="noStrike" dirty="0">
                          <a:solidFill>
                            <a:schemeClr val="bg1"/>
                          </a:solidFill>
                          <a:effectLst/>
                          <a:latin typeface="Arial"/>
                        </a:rPr>
                        <a:t>2009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2"/>
                    </a:solidFill>
                  </a:tcPr>
                </a:tc>
                <a:tc>
                  <a:txBody>
                    <a:bodyPr/>
                    <a:lstStyle/>
                    <a:p>
                      <a:pPr algn="ctr" fontAlgn="ctr"/>
                      <a:r>
                        <a:rPr lang="sv-SE" sz="1000" b="1" i="0" u="none" strike="noStrike" dirty="0">
                          <a:solidFill>
                            <a:schemeClr val="bg1"/>
                          </a:solidFill>
                          <a:effectLst/>
                          <a:latin typeface="Arial"/>
                        </a:rPr>
                        <a:t>2010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2"/>
                    </a:solidFill>
                  </a:tcPr>
                </a:tc>
                <a:tc>
                  <a:txBody>
                    <a:bodyPr/>
                    <a:lstStyle/>
                    <a:p>
                      <a:pPr algn="ctr" fontAlgn="ctr"/>
                      <a:r>
                        <a:rPr lang="sv-SE" sz="1000" b="1" i="0" u="none" strike="noStrike" dirty="0">
                          <a:solidFill>
                            <a:schemeClr val="bg1"/>
                          </a:solidFill>
                          <a:effectLst/>
                          <a:latin typeface="Arial"/>
                        </a:rPr>
                        <a:t>Differens 2010 -2009 i %</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tx2"/>
                    </a:solidFill>
                  </a:tcPr>
                </a:tc>
              </a:tr>
              <a:tr h="254941">
                <a:tc>
                  <a:txBody>
                    <a:bodyPr/>
                    <a:lstStyle/>
                    <a:p>
                      <a:pPr algn="ctr" fontAlgn="ctr"/>
                      <a:r>
                        <a:rPr lang="sv-SE" sz="1000" b="0" i="0" u="none" strike="noStrike" dirty="0">
                          <a:solidFill>
                            <a:srgbClr val="000000"/>
                          </a:solidFill>
                          <a:effectLst/>
                          <a:latin typeface="Arial"/>
                        </a:rPr>
                        <a:t>Svenska Bostäder</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sv-SE" sz="1000" b="0" i="0" u="none" strike="noStrike" dirty="0">
                          <a:solidFill>
                            <a:srgbClr val="000000"/>
                          </a:solidFill>
                          <a:effectLst/>
                          <a:latin typeface="Arial"/>
                        </a:rPr>
                        <a:t>254 662</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sv-SE" sz="1000" b="0" i="0" u="none" strike="noStrike" dirty="0">
                          <a:solidFill>
                            <a:srgbClr val="000000"/>
                          </a:solidFill>
                          <a:effectLst/>
                          <a:latin typeface="Arial"/>
                        </a:rPr>
                        <a:t>190 885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sv-SE" sz="1000" b="0" i="0" u="none" strike="noStrike" dirty="0">
                          <a:solidFill>
                            <a:srgbClr val="000000"/>
                          </a:solidFill>
                          <a:effectLst/>
                          <a:latin typeface="Arial"/>
                        </a:rPr>
                        <a:t>-25,04%</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sv-SE" sz="1000" b="0" i="0" u="none" strike="noStrike" dirty="0">
                          <a:solidFill>
                            <a:srgbClr val="000000"/>
                          </a:solidFill>
                          <a:effectLst/>
                          <a:latin typeface="Arial"/>
                        </a:rPr>
                        <a:t>3 068 000</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sv-SE" sz="1000" b="0" i="0" u="none" strike="noStrike" dirty="0">
                          <a:solidFill>
                            <a:srgbClr val="000000"/>
                          </a:solidFill>
                          <a:effectLst/>
                          <a:latin typeface="Arial"/>
                        </a:rPr>
                        <a:t>2 643 000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sv-SE" sz="1000" b="0" i="0" u="none" strike="noStrike" dirty="0">
                          <a:solidFill>
                            <a:srgbClr val="000000"/>
                          </a:solidFill>
                          <a:effectLst/>
                          <a:latin typeface="Arial"/>
                        </a:rPr>
                        <a:t>-13,85%</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sv-SE" sz="1000" b="0" i="0" u="none" strike="noStrike" dirty="0">
                          <a:solidFill>
                            <a:srgbClr val="000000"/>
                          </a:solidFill>
                          <a:effectLst/>
                          <a:latin typeface="Arial"/>
                        </a:rPr>
                        <a:t>2 425 388</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sv-SE" sz="1000" b="0" i="0" u="none" strike="noStrike" dirty="0">
                          <a:solidFill>
                            <a:srgbClr val="000000"/>
                          </a:solidFill>
                          <a:effectLst/>
                          <a:latin typeface="Arial"/>
                        </a:rPr>
                        <a:t>2 212 789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sv-SE" sz="1000" b="0" i="0" u="none" strike="noStrike" dirty="0">
                          <a:solidFill>
                            <a:srgbClr val="000000"/>
                          </a:solidFill>
                          <a:effectLst/>
                          <a:latin typeface="Arial"/>
                        </a:rPr>
                        <a:t>-8,77%</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254941">
                <a:tc>
                  <a:txBody>
                    <a:bodyPr/>
                    <a:lstStyle/>
                    <a:p>
                      <a:pPr algn="ctr" fontAlgn="ctr"/>
                      <a:r>
                        <a:rPr lang="sv-SE" sz="1000" b="0" i="0" u="none" strike="noStrike" dirty="0" err="1">
                          <a:solidFill>
                            <a:srgbClr val="000000"/>
                          </a:solidFill>
                          <a:effectLst/>
                          <a:latin typeface="Arial"/>
                        </a:rPr>
                        <a:t>Stockholmshem</a:t>
                      </a:r>
                      <a:endParaRPr lang="sv-SE" sz="1000" b="0" i="0" u="none" strike="noStrike" dirty="0">
                        <a:solidFill>
                          <a:srgbClr val="000000"/>
                        </a:solidFill>
                        <a:effectLst/>
                        <a:latin typeface="Arial"/>
                      </a:endParaRP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100 865</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117 743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16,73%</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1 916 851</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1 830 021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a:solidFill>
                            <a:srgbClr val="000000"/>
                          </a:solidFill>
                          <a:effectLst/>
                          <a:latin typeface="Arial"/>
                        </a:rPr>
                        <a:t>-4,53%</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a:solidFill>
                            <a:srgbClr val="000000"/>
                          </a:solidFill>
                          <a:effectLst/>
                          <a:latin typeface="Arial"/>
                        </a:rPr>
                        <a:t>1 547 785</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1 505 209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-2,75%</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78880">
                <a:tc>
                  <a:txBody>
                    <a:bodyPr/>
                    <a:lstStyle/>
                    <a:p>
                      <a:pPr algn="ctr" fontAlgn="ctr"/>
                      <a:r>
                        <a:rPr lang="sv-SE" sz="1000" b="0" i="0" u="none" strike="noStrike" dirty="0">
                          <a:solidFill>
                            <a:srgbClr val="000000"/>
                          </a:solidFill>
                          <a:effectLst/>
                          <a:latin typeface="Arial"/>
                        </a:rPr>
                        <a:t>Familjebostäder</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sv-SE" sz="1000" b="0" i="0" u="none" strike="noStrike" dirty="0">
                          <a:solidFill>
                            <a:srgbClr val="000000"/>
                          </a:solidFill>
                          <a:effectLst/>
                          <a:latin typeface="Arial"/>
                        </a:rPr>
                        <a:t>85 687</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sv-SE" sz="1000" b="0" i="0" u="none" strike="noStrike" dirty="0">
                          <a:solidFill>
                            <a:srgbClr val="000000"/>
                          </a:solidFill>
                          <a:effectLst/>
                          <a:latin typeface="Arial"/>
                        </a:rPr>
                        <a:t>88 624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sv-SE" sz="1000" b="0" i="0" u="none" strike="noStrike" dirty="0">
                          <a:solidFill>
                            <a:srgbClr val="000000"/>
                          </a:solidFill>
                          <a:effectLst/>
                          <a:latin typeface="Arial"/>
                        </a:rPr>
                        <a:t>3,43%</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sv-SE" sz="1000" b="0" i="0" u="none" strike="noStrike" dirty="0">
                          <a:solidFill>
                            <a:srgbClr val="000000"/>
                          </a:solidFill>
                          <a:effectLst/>
                          <a:latin typeface="Arial"/>
                        </a:rPr>
                        <a:t>1 636 866</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sv-SE" sz="1000" b="0" i="0" u="none" strike="noStrike" dirty="0">
                          <a:solidFill>
                            <a:srgbClr val="000000"/>
                          </a:solidFill>
                          <a:effectLst/>
                          <a:latin typeface="Arial"/>
                        </a:rPr>
                        <a:t>1 724 375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sv-SE" sz="1000" b="0" i="0" u="none" strike="noStrike" dirty="0">
                          <a:solidFill>
                            <a:srgbClr val="000000"/>
                          </a:solidFill>
                          <a:effectLst/>
                          <a:latin typeface="Arial"/>
                        </a:rPr>
                        <a:t>5,35%</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sv-SE" sz="1000" b="0" i="0" u="none" strike="noStrike" dirty="0">
                          <a:solidFill>
                            <a:srgbClr val="000000"/>
                          </a:solidFill>
                          <a:effectLst/>
                          <a:latin typeface="Arial"/>
                        </a:rPr>
                        <a:t>1 241 621</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sv-SE" sz="1000" b="0" i="0" u="none" strike="noStrike" dirty="0">
                          <a:solidFill>
                            <a:srgbClr val="000000"/>
                          </a:solidFill>
                          <a:effectLst/>
                          <a:latin typeface="Arial"/>
                        </a:rPr>
                        <a:t>1 315 063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sv-SE" sz="1000" b="0" i="0" u="none" strike="noStrike" dirty="0">
                          <a:solidFill>
                            <a:srgbClr val="000000"/>
                          </a:solidFill>
                          <a:effectLst/>
                          <a:latin typeface="Arial"/>
                        </a:rPr>
                        <a:t>5,91%</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54941">
                <a:tc>
                  <a:txBody>
                    <a:bodyPr/>
                    <a:lstStyle/>
                    <a:p>
                      <a:pPr algn="ctr" fontAlgn="ctr"/>
                      <a:r>
                        <a:rPr lang="sv-SE" sz="1000" b="0" i="0" u="none" strike="noStrike" dirty="0">
                          <a:solidFill>
                            <a:srgbClr val="000000"/>
                          </a:solidFill>
                          <a:effectLst/>
                          <a:latin typeface="Arial"/>
                        </a:rPr>
                        <a:t>SISAB</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50 581</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55 084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8,90%</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1 778 069</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1 755 664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-1,26%</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1 141 040</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1 188 592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4,17%</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54941">
                <a:tc>
                  <a:txBody>
                    <a:bodyPr/>
                    <a:lstStyle/>
                    <a:p>
                      <a:pPr algn="ctr" fontAlgn="ctr"/>
                      <a:r>
                        <a:rPr lang="sv-SE" sz="1000" b="0" i="0" u="none" strike="noStrike">
                          <a:solidFill>
                            <a:srgbClr val="000000"/>
                          </a:solidFill>
                          <a:effectLst/>
                          <a:latin typeface="Arial"/>
                        </a:rPr>
                        <a:t>Micasa</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46 990</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dirty="0">
                          <a:solidFill>
                            <a:srgbClr val="000000"/>
                          </a:solidFill>
                          <a:effectLst/>
                          <a:latin typeface="Arial"/>
                        </a:rPr>
                        <a:t>45 237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dirty="0">
                          <a:solidFill>
                            <a:srgbClr val="000000"/>
                          </a:solidFill>
                          <a:effectLst/>
                          <a:latin typeface="Arial"/>
                        </a:rPr>
                        <a:t>-3,73%</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920 578</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954 477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3,68%</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690 398</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823 007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19,21%</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4941">
                <a:tc>
                  <a:txBody>
                    <a:bodyPr/>
                    <a:lstStyle/>
                    <a:p>
                      <a:pPr algn="ctr" fontAlgn="ctr"/>
                      <a:r>
                        <a:rPr lang="sv-SE" sz="1000" b="0" i="0" u="none" strike="noStrike" dirty="0">
                          <a:solidFill>
                            <a:srgbClr val="000000"/>
                          </a:solidFill>
                          <a:effectLst/>
                          <a:latin typeface="Arial"/>
                        </a:rPr>
                        <a:t>SGA Fastigheter</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5 486</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5 543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1,04%</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a:solidFill>
                            <a:srgbClr val="000000"/>
                          </a:solidFill>
                          <a:effectLst/>
                          <a:latin typeface="Arial"/>
                        </a:rPr>
                        <a:t>26 522</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26 959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1,65%</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55 550</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57 348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3,24%</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54941">
                <a:tc>
                  <a:txBody>
                    <a:bodyPr/>
                    <a:lstStyle/>
                    <a:p>
                      <a:pPr algn="ctr" fontAlgn="ctr"/>
                      <a:r>
                        <a:rPr lang="sv-SE" sz="1000" b="0" i="0" u="none" strike="noStrike">
                          <a:solidFill>
                            <a:srgbClr val="000000"/>
                          </a:solidFill>
                          <a:effectLst/>
                          <a:latin typeface="Arial"/>
                        </a:rPr>
                        <a:t>St Erik Markutveckling</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3 351</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3 878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dirty="0">
                          <a:solidFill>
                            <a:srgbClr val="000000"/>
                          </a:solidFill>
                          <a:effectLst/>
                          <a:latin typeface="Arial"/>
                        </a:rPr>
                        <a:t>15,73%</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81 423</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104 610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28,48%</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38 507</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52 972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37,56%</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4941">
                <a:tc>
                  <a:txBody>
                    <a:bodyPr/>
                    <a:lstStyle/>
                    <a:p>
                      <a:pPr algn="ctr" fontAlgn="ctr"/>
                      <a:r>
                        <a:rPr lang="sv-SE" sz="1000" b="0" i="0" u="none" strike="noStrike" dirty="0">
                          <a:solidFill>
                            <a:srgbClr val="000000"/>
                          </a:solidFill>
                          <a:effectLst/>
                          <a:latin typeface="Arial"/>
                        </a:rPr>
                        <a:t>Stockholm Vatten</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97 163</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99 523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2,43%</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1 158 129</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1 131 788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-2,27%</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696 296</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767 751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10,26%</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54941">
                <a:tc>
                  <a:txBody>
                    <a:bodyPr/>
                    <a:lstStyle/>
                    <a:p>
                      <a:pPr algn="ctr" fontAlgn="ctr"/>
                      <a:r>
                        <a:rPr lang="sv-SE" sz="1000" b="0" i="0" u="none" strike="noStrike">
                          <a:solidFill>
                            <a:srgbClr val="000000"/>
                          </a:solidFill>
                          <a:effectLst/>
                          <a:latin typeface="Arial"/>
                        </a:rPr>
                        <a:t>Stockholms Hamnar</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89 100</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77 535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dirty="0">
                          <a:solidFill>
                            <a:srgbClr val="000000"/>
                          </a:solidFill>
                          <a:effectLst/>
                          <a:latin typeface="Arial"/>
                        </a:rPr>
                        <a:t>-12,98%</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672 322</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633 410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-5,79%</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488 271</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456 455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-6,52%</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4941">
                <a:tc>
                  <a:txBody>
                    <a:bodyPr/>
                    <a:lstStyle/>
                    <a:p>
                      <a:pPr algn="ctr" fontAlgn="ctr"/>
                      <a:r>
                        <a:rPr lang="sv-SE" sz="1000" b="0" i="0" u="none" strike="noStrike" dirty="0" err="1">
                          <a:solidFill>
                            <a:srgbClr val="000000"/>
                          </a:solidFill>
                          <a:effectLst/>
                          <a:latin typeface="Arial"/>
                        </a:rPr>
                        <a:t>Stokab</a:t>
                      </a:r>
                      <a:endParaRPr lang="sv-SE" sz="1000" b="0" i="0" u="none" strike="noStrike" dirty="0">
                        <a:solidFill>
                          <a:srgbClr val="000000"/>
                        </a:solidFill>
                        <a:effectLst/>
                        <a:latin typeface="Arial"/>
                      </a:endParaRP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33 450</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36 236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8,33%</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564 253</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smtClean="0">
                          <a:solidFill>
                            <a:srgbClr val="000000"/>
                          </a:solidFill>
                          <a:effectLst/>
                          <a:latin typeface="+mn-lt"/>
                        </a:rPr>
                        <a:t>632 021</a:t>
                      </a:r>
                      <a:endParaRPr lang="sv-SE"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smtClean="0">
                          <a:solidFill>
                            <a:srgbClr val="000000"/>
                          </a:solidFill>
                          <a:effectLst/>
                          <a:latin typeface="Arial"/>
                        </a:rPr>
                        <a:t>12,01%</a:t>
                      </a:r>
                      <a:endParaRPr lang="sv-SE"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214 993</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smtClean="0">
                          <a:solidFill>
                            <a:srgbClr val="000000"/>
                          </a:solidFill>
                          <a:effectLst/>
                          <a:latin typeface="+mn-lt"/>
                        </a:rPr>
                        <a:t>237 373</a:t>
                      </a:r>
                      <a:endParaRPr lang="sv-SE"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smtClean="0">
                          <a:solidFill>
                            <a:srgbClr val="000000"/>
                          </a:solidFill>
                          <a:effectLst/>
                          <a:latin typeface="Arial"/>
                        </a:rPr>
                        <a:t>10,41%</a:t>
                      </a:r>
                      <a:endParaRPr lang="sv-SE" sz="10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54941">
                <a:tc>
                  <a:txBody>
                    <a:bodyPr/>
                    <a:lstStyle/>
                    <a:p>
                      <a:pPr algn="ctr" fontAlgn="ctr"/>
                      <a:r>
                        <a:rPr lang="sv-SE" sz="1000" b="0" i="0" u="none" strike="noStrike">
                          <a:solidFill>
                            <a:srgbClr val="000000"/>
                          </a:solidFill>
                          <a:effectLst/>
                          <a:latin typeface="Arial"/>
                        </a:rPr>
                        <a:t>Stockholm Parkering</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25 723</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25 771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dirty="0">
                          <a:solidFill>
                            <a:srgbClr val="000000"/>
                          </a:solidFill>
                          <a:effectLst/>
                          <a:latin typeface="Arial"/>
                        </a:rPr>
                        <a:t>0,19%</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427 153</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dirty="0">
                          <a:solidFill>
                            <a:srgbClr val="000000"/>
                          </a:solidFill>
                          <a:effectLst/>
                          <a:latin typeface="Arial"/>
                        </a:rPr>
                        <a:t>434 804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1,79%</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361 316</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361 722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0,11%</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4941">
                <a:tc>
                  <a:txBody>
                    <a:bodyPr/>
                    <a:lstStyle/>
                    <a:p>
                      <a:pPr algn="ctr" fontAlgn="ctr"/>
                      <a:r>
                        <a:rPr lang="sv-SE" sz="1000" b="0" i="0" u="none" strike="noStrike" dirty="0">
                          <a:solidFill>
                            <a:srgbClr val="000000"/>
                          </a:solidFill>
                          <a:effectLst/>
                          <a:latin typeface="Arial"/>
                        </a:rPr>
                        <a:t>USK</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7 281</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5 592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-23,20%</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38 053</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38 989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2,46%</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33 066</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32 349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-2,17%</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54941">
                <a:tc>
                  <a:txBody>
                    <a:bodyPr/>
                    <a:lstStyle/>
                    <a:p>
                      <a:pPr algn="ctr" fontAlgn="ctr"/>
                      <a:r>
                        <a:rPr lang="sv-SE" sz="1000" b="0" i="0" u="none" strike="noStrike">
                          <a:solidFill>
                            <a:srgbClr val="000000"/>
                          </a:solidFill>
                          <a:effectLst/>
                          <a:latin typeface="Arial"/>
                        </a:rPr>
                        <a:t>Bostadsförmedlingen</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11 994</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12 801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dirty="0">
                          <a:solidFill>
                            <a:srgbClr val="000000"/>
                          </a:solidFill>
                          <a:effectLst/>
                          <a:latin typeface="Arial"/>
                        </a:rPr>
                        <a:t>6,73%</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dirty="0">
                          <a:solidFill>
                            <a:srgbClr val="000000"/>
                          </a:solidFill>
                          <a:effectLst/>
                          <a:latin typeface="Arial"/>
                        </a:rPr>
                        <a:t>84 267</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dirty="0">
                          <a:solidFill>
                            <a:srgbClr val="000000"/>
                          </a:solidFill>
                          <a:effectLst/>
                          <a:latin typeface="Arial"/>
                        </a:rPr>
                        <a:t>82 340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-2,29%</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62 100</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71 044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14,40%</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4941">
                <a:tc>
                  <a:txBody>
                    <a:bodyPr/>
                    <a:lstStyle/>
                    <a:p>
                      <a:pPr algn="ctr" fontAlgn="ctr"/>
                      <a:r>
                        <a:rPr lang="sv-SE" sz="1000" b="0" i="0" u="none" strike="noStrike" dirty="0">
                          <a:solidFill>
                            <a:srgbClr val="000000"/>
                          </a:solidFill>
                          <a:effectLst/>
                          <a:latin typeface="Arial"/>
                        </a:rPr>
                        <a:t>Business Region</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18 362</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18 006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-1,94%</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219 380</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227 654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3,77%</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221 463</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230 192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3,94%</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54941">
                <a:tc>
                  <a:txBody>
                    <a:bodyPr/>
                    <a:lstStyle/>
                    <a:p>
                      <a:pPr algn="ctr" fontAlgn="ctr"/>
                      <a:r>
                        <a:rPr lang="sv-SE" sz="1000" b="0" i="0" u="none" strike="noStrike">
                          <a:solidFill>
                            <a:srgbClr val="000000"/>
                          </a:solidFill>
                          <a:effectLst/>
                          <a:latin typeface="Arial"/>
                        </a:rPr>
                        <a:t>Stadsteatern</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43 599</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42 527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dirty="0">
                          <a:solidFill>
                            <a:srgbClr val="000000"/>
                          </a:solidFill>
                          <a:effectLst/>
                          <a:latin typeface="Arial"/>
                        </a:rPr>
                        <a:t>-2,46%</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dirty="0">
                          <a:solidFill>
                            <a:srgbClr val="000000"/>
                          </a:solidFill>
                          <a:effectLst/>
                          <a:latin typeface="Arial"/>
                        </a:rPr>
                        <a:t>334 329</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328 503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-1,74%</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326 329</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323 849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-0,76%</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9656">
                <a:tc>
                  <a:txBody>
                    <a:bodyPr/>
                    <a:lstStyle/>
                    <a:p>
                      <a:pPr algn="ctr" fontAlgn="ctr"/>
                      <a:r>
                        <a:rPr lang="sv-SE" sz="1000" b="0" i="0" u="none" strike="noStrike" dirty="0" err="1">
                          <a:solidFill>
                            <a:srgbClr val="000000"/>
                          </a:solidFill>
                          <a:effectLst/>
                          <a:latin typeface="Arial"/>
                        </a:rPr>
                        <a:t>St</a:t>
                      </a:r>
                      <a:r>
                        <a:rPr lang="sv-SE" sz="1000" b="0" i="0" u="none" strike="noStrike" dirty="0">
                          <a:solidFill>
                            <a:srgbClr val="000000"/>
                          </a:solidFill>
                          <a:effectLst/>
                          <a:latin typeface="Arial"/>
                        </a:rPr>
                        <a:t> Erik Försäkring</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5 571</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a:solidFill>
                            <a:srgbClr val="000000"/>
                          </a:solidFill>
                          <a:effectLst/>
                          <a:latin typeface="Arial"/>
                        </a:rPr>
                        <a:t>6 192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11,14%</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75 580</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71 171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-5,83%</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11 358</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16 308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sv-SE" sz="1000" b="0" i="0" u="none" strike="noStrike" dirty="0">
                          <a:solidFill>
                            <a:srgbClr val="000000"/>
                          </a:solidFill>
                          <a:effectLst/>
                          <a:latin typeface="Arial"/>
                        </a:rPr>
                        <a:t>43,58%</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54941">
                <a:tc>
                  <a:txBody>
                    <a:bodyPr/>
                    <a:lstStyle/>
                    <a:p>
                      <a:pPr algn="ctr" fontAlgn="ctr"/>
                      <a:r>
                        <a:rPr lang="sv-SE" sz="1000" b="0" i="0" u="none" strike="noStrike" dirty="0" err="1">
                          <a:solidFill>
                            <a:srgbClr val="000000"/>
                          </a:solidFill>
                          <a:effectLst/>
                          <a:latin typeface="Arial"/>
                        </a:rPr>
                        <a:t>St</a:t>
                      </a:r>
                      <a:r>
                        <a:rPr lang="sv-SE" sz="1000" b="0" i="0" u="none" strike="noStrike" dirty="0">
                          <a:solidFill>
                            <a:srgbClr val="000000"/>
                          </a:solidFill>
                          <a:effectLst/>
                          <a:latin typeface="Arial"/>
                        </a:rPr>
                        <a:t> Erik Livförsäkring</a:t>
                      </a:r>
                    </a:p>
                  </a:txBody>
                  <a:tcPr marL="9525" marR="9525" marT="9525"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4 024</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3 527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dirty="0">
                          <a:solidFill>
                            <a:srgbClr val="000000"/>
                          </a:solidFill>
                          <a:effectLst/>
                          <a:latin typeface="Arial"/>
                        </a:rPr>
                        <a:t>-12,35%</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832 355</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61 676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-92,59%</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7 881</a:t>
                      </a:r>
                    </a:p>
                  </a:txBody>
                  <a:tcPr marL="9525" marR="9525" marT="9525"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a:solidFill>
                            <a:srgbClr val="000000"/>
                          </a:solidFill>
                          <a:effectLst/>
                          <a:latin typeface="Arial"/>
                        </a:rPr>
                        <a:t>7 058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fontAlgn="ctr"/>
                      <a:r>
                        <a:rPr lang="sv-SE" sz="1000" b="0" i="0" u="none" strike="noStrike" dirty="0">
                          <a:solidFill>
                            <a:srgbClr val="000000"/>
                          </a:solidFill>
                          <a:effectLst/>
                          <a:latin typeface="Arial"/>
                        </a:rPr>
                        <a:t>-10,44%</a:t>
                      </a:r>
                    </a:p>
                  </a:txBody>
                  <a:tcPr marL="9525" marR="9525" marT="9525"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4913766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19" descr="DEL_PRI_RGB"/>
          <p:cNvPicPr>
            <a:picLocks noChangeAspect="1" noChangeArrowheads="1"/>
          </p:cNvPicPr>
          <p:nvPr/>
        </p:nvPicPr>
        <p:blipFill>
          <a:blip r:embed="rId3" cstate="print"/>
          <a:srcRect l="11237" t="27428" r="9845" b="25551"/>
          <a:stretch>
            <a:fillRect/>
          </a:stretch>
        </p:blipFill>
        <p:spPr bwMode="auto">
          <a:xfrm>
            <a:off x="379413" y="3389313"/>
            <a:ext cx="3795712" cy="896937"/>
          </a:xfrm>
          <a:prstGeom prst="rect">
            <a:avLst/>
          </a:prstGeom>
          <a:noFill/>
          <a:ln w="9525">
            <a:noFill/>
            <a:miter lim="800000"/>
            <a:headEnd/>
            <a:tailEnd/>
          </a:ln>
        </p:spPr>
      </p:pic>
      <p:sp>
        <p:nvSpPr>
          <p:cNvPr id="3" name="TextBox 2"/>
          <p:cNvSpPr txBox="1"/>
          <p:nvPr/>
        </p:nvSpPr>
        <p:spPr>
          <a:xfrm>
            <a:off x="381794" y="5781051"/>
            <a:ext cx="8382000" cy="1169551"/>
          </a:xfrm>
          <a:prstGeom prst="rect">
            <a:avLst/>
          </a:prstGeom>
          <a:noFill/>
        </p:spPr>
        <p:txBody>
          <a:bodyPr wrap="square" rtlCol="0">
            <a:spAutoFit/>
          </a:bodyPr>
          <a:lstStyle/>
          <a:p>
            <a:r>
              <a:rPr lang="en-US" sz="1000" dirty="0" smtClean="0">
                <a:solidFill>
                  <a:srgbClr val="002776"/>
                </a:solidFill>
              </a:rPr>
              <a:t>Deloitte refers to one or more of Deloitte Touche Tohmatsu Limited, a UK private company limited by guarantee, and its network of member firms, each of which is a legally separate and independent entity.  Please see </a:t>
            </a:r>
            <a:r>
              <a:rPr lang="en-US" sz="1000" dirty="0" smtClean="0">
                <a:solidFill>
                  <a:srgbClr val="002776"/>
                </a:solidFill>
                <a:hlinkClick r:id="rId4"/>
              </a:rPr>
              <a:t>www.deloitte.com/about</a:t>
            </a:r>
            <a:r>
              <a:rPr lang="en-US" sz="1000" dirty="0" smtClean="0">
                <a:solidFill>
                  <a:srgbClr val="002776"/>
                </a:solidFill>
              </a:rPr>
              <a:t> for a detailed description of the legal structure of Deloitte Touche Tohmatsu Limited and its member firms.</a:t>
            </a:r>
          </a:p>
          <a:p>
            <a:endParaRPr lang="en-US" sz="1000" dirty="0" smtClean="0">
              <a:solidFill>
                <a:srgbClr val="002776"/>
              </a:solidFill>
            </a:endParaRPr>
          </a:p>
          <a:p>
            <a:r>
              <a:rPr lang="en-US" sz="1000" dirty="0" smtClean="0">
                <a:solidFill>
                  <a:srgbClr val="002776"/>
                </a:solidFill>
              </a:rPr>
              <a:t>Deloitte provides audit, tax, consulting, and financial advisory services to public and private clients spanning multiple industries. With a globally connected network of member firms in more than 140 countries, Deloitte brings world-class capabilities and deep local expertise to help clients succeed wherever they operate. Deloitte's approximately 170,000 professionals are committed to becoming the standard of excellence.</a:t>
            </a:r>
            <a:endParaRPr lang="en-US" sz="1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ECCF43F3-8288-4C47-91D1-D6C60528C40B}" type="slidenum">
              <a:rPr lang="en-US" smtClean="0"/>
              <a:pPr/>
              <a:t>4</a:t>
            </a:fld>
            <a:endParaRPr lang="en-US"/>
          </a:p>
        </p:txBody>
      </p:sp>
      <p:sp>
        <p:nvSpPr>
          <p:cNvPr id="3" name="Footer Placeholder 2"/>
          <p:cNvSpPr>
            <a:spLocks noGrp="1"/>
          </p:cNvSpPr>
          <p:nvPr>
            <p:ph type="ftr" sz="quarter" idx="11"/>
          </p:nvPr>
        </p:nvSpPr>
        <p:spPr/>
        <p:txBody>
          <a:bodyPr/>
          <a:lstStyle/>
          <a:p>
            <a:r>
              <a:rPr lang="en-US" smtClean="0"/>
              <a:t>Stockholm Stadshus - Rapportering av den operativa effektiviteten</a:t>
            </a:r>
            <a:endParaRPr lang="en-US"/>
          </a:p>
        </p:txBody>
      </p:sp>
      <p:sp>
        <p:nvSpPr>
          <p:cNvPr id="5" name="Title 1"/>
          <p:cNvSpPr>
            <a:spLocks noGrp="1"/>
          </p:cNvSpPr>
          <p:nvPr>
            <p:ph type="title"/>
          </p:nvPr>
        </p:nvSpPr>
        <p:spPr>
          <a:xfrm>
            <a:off x="449263" y="396875"/>
            <a:ext cx="9266237" cy="714375"/>
          </a:xfrm>
        </p:spPr>
        <p:txBody>
          <a:bodyPr/>
          <a:lstStyle/>
          <a:p>
            <a:r>
              <a:rPr lang="sv-SE" sz="2400" dirty="0" smtClean="0"/>
              <a:t>1. Inledning och metod, forts   			                  </a:t>
            </a:r>
            <a:r>
              <a:rPr lang="sv-SE" sz="2000" dirty="0" smtClean="0">
                <a:solidFill>
                  <a:schemeClr val="accent2"/>
                </a:solidFill>
              </a:rPr>
              <a:t>(2/2</a:t>
            </a:r>
            <a:r>
              <a:rPr lang="sv-SE" sz="2000" dirty="0">
                <a:solidFill>
                  <a:schemeClr val="accent2"/>
                </a:solidFill>
              </a:rPr>
              <a:t>)</a:t>
            </a:r>
            <a:endParaRPr lang="sv-SE" sz="2000" dirty="0"/>
          </a:p>
        </p:txBody>
      </p:sp>
      <p:sp>
        <p:nvSpPr>
          <p:cNvPr id="6" name="Content Placeholder 4"/>
          <p:cNvSpPr txBox="1">
            <a:spLocks/>
          </p:cNvSpPr>
          <p:nvPr/>
        </p:nvSpPr>
        <p:spPr bwMode="auto">
          <a:xfrm>
            <a:off x="392113" y="1173163"/>
            <a:ext cx="9294812" cy="544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19175" eaLnBrk="0" hangingPunct="0">
              <a:defRPr sz="2000">
                <a:solidFill>
                  <a:schemeClr val="tx1"/>
                </a:solidFill>
                <a:latin typeface="Arial" charset="0"/>
                <a:cs typeface="Arial" charset="0"/>
              </a:defRPr>
            </a:lvl1pPr>
            <a:lvl2pPr marL="742950" indent="-285750" defTabSz="1019175" eaLnBrk="0" hangingPunct="0">
              <a:defRPr sz="2000">
                <a:solidFill>
                  <a:schemeClr val="tx1"/>
                </a:solidFill>
                <a:latin typeface="Arial" charset="0"/>
                <a:cs typeface="Arial" charset="0"/>
              </a:defRPr>
            </a:lvl2pPr>
            <a:lvl3pPr marL="1143000" indent="-228600" defTabSz="1019175" eaLnBrk="0" hangingPunct="0">
              <a:defRPr sz="2000">
                <a:solidFill>
                  <a:schemeClr val="tx1"/>
                </a:solidFill>
                <a:latin typeface="Arial" charset="0"/>
                <a:cs typeface="Arial" charset="0"/>
              </a:defRPr>
            </a:lvl3pPr>
            <a:lvl4pPr marL="1600200" indent="-228600" defTabSz="1019175" eaLnBrk="0" hangingPunct="0">
              <a:defRPr sz="2000">
                <a:solidFill>
                  <a:schemeClr val="tx1"/>
                </a:solidFill>
                <a:latin typeface="Arial" charset="0"/>
                <a:cs typeface="Arial" charset="0"/>
              </a:defRPr>
            </a:lvl4pPr>
            <a:lvl5pPr marL="2057400" indent="-228600" defTabSz="1019175" eaLnBrk="0" hangingPunct="0">
              <a:defRPr sz="2000">
                <a:solidFill>
                  <a:schemeClr val="tx1"/>
                </a:solidFill>
                <a:latin typeface="Arial" charset="0"/>
                <a:cs typeface="Arial" charset="0"/>
              </a:defRPr>
            </a:lvl5pPr>
            <a:lvl6pPr marL="2514600" indent="-228600" defTabSz="1019175" eaLnBrk="0" fontAlgn="base" hangingPunct="0">
              <a:spcBef>
                <a:spcPct val="0"/>
              </a:spcBef>
              <a:spcAft>
                <a:spcPct val="0"/>
              </a:spcAft>
              <a:defRPr sz="2000">
                <a:solidFill>
                  <a:schemeClr val="tx1"/>
                </a:solidFill>
                <a:latin typeface="Arial" charset="0"/>
                <a:cs typeface="Arial" charset="0"/>
              </a:defRPr>
            </a:lvl6pPr>
            <a:lvl7pPr marL="2971800" indent="-228600" defTabSz="1019175" eaLnBrk="0" fontAlgn="base" hangingPunct="0">
              <a:spcBef>
                <a:spcPct val="0"/>
              </a:spcBef>
              <a:spcAft>
                <a:spcPct val="0"/>
              </a:spcAft>
              <a:defRPr sz="2000">
                <a:solidFill>
                  <a:schemeClr val="tx1"/>
                </a:solidFill>
                <a:latin typeface="Arial" charset="0"/>
                <a:cs typeface="Arial" charset="0"/>
              </a:defRPr>
            </a:lvl7pPr>
            <a:lvl8pPr marL="3429000" indent="-228600" defTabSz="1019175" eaLnBrk="0" fontAlgn="base" hangingPunct="0">
              <a:spcBef>
                <a:spcPct val="0"/>
              </a:spcBef>
              <a:spcAft>
                <a:spcPct val="0"/>
              </a:spcAft>
              <a:defRPr sz="2000">
                <a:solidFill>
                  <a:schemeClr val="tx1"/>
                </a:solidFill>
                <a:latin typeface="Arial" charset="0"/>
                <a:cs typeface="Arial" charset="0"/>
              </a:defRPr>
            </a:lvl8pPr>
            <a:lvl9pPr marL="3886200" indent="-228600" defTabSz="1019175" eaLnBrk="0" fontAlgn="base" hangingPunct="0">
              <a:spcBef>
                <a:spcPct val="0"/>
              </a:spcBef>
              <a:spcAft>
                <a:spcPct val="0"/>
              </a:spcAft>
              <a:defRPr sz="2000">
                <a:solidFill>
                  <a:schemeClr val="tx1"/>
                </a:solidFill>
                <a:latin typeface="Arial" charset="0"/>
                <a:cs typeface="Arial" charset="0"/>
              </a:defRPr>
            </a:lvl9pPr>
          </a:lstStyle>
          <a:p>
            <a:pPr eaLnBrk="1" hangingPunct="1">
              <a:spcAft>
                <a:spcPts val="300"/>
              </a:spcAft>
              <a:buFont typeface="Arial" charset="0"/>
              <a:buNone/>
            </a:pPr>
            <a:r>
              <a:rPr lang="sv-SE" sz="1600" b="1" dirty="0" smtClean="0">
                <a:solidFill>
                  <a:schemeClr val="tx2"/>
                </a:solidFill>
              </a:rPr>
              <a:t>Operativ effektivitet</a:t>
            </a:r>
            <a:endParaRPr lang="sv-SE" sz="1600" b="1" dirty="0">
              <a:solidFill>
                <a:schemeClr val="tx2"/>
              </a:solidFill>
            </a:endParaRPr>
          </a:p>
          <a:p>
            <a:pPr eaLnBrk="1" hangingPunct="1">
              <a:spcAft>
                <a:spcPts val="300"/>
              </a:spcAft>
            </a:pPr>
            <a:r>
              <a:rPr lang="sv-SE" sz="1600" dirty="0" smtClean="0">
                <a:solidFill>
                  <a:schemeClr val="tx2"/>
                </a:solidFill>
              </a:rPr>
              <a:t>Syftet med rapporten är att visa huruvida Stockholm Stadshus dotterbolag minskar sina administrativa- och indirekta produktionskostnader i relation till verksamheten. Rapporten fungerar som ett uppföljningsverktyg för att utvärdera bolagens effektivisering av den del av verksamheten som innefattas i dessa kostnader. Att hitta ett generellt nyckeltal för att representera de olika dotterbolagens verksamhet är utmanande då bolagens inriktning, verksamhet och uppdrag skiljer sig. I år jämförs bolagen mot intäkt och då de jämförs mot sina motsvarande resultat från föregående år bör resultatet bli rättvisande förutsatt att bolagen klassificerar och rapporterar nyckeltalsrelaterade kostnader stringent från år till år</a:t>
            </a:r>
            <a:r>
              <a:rPr lang="sv-SE" sz="1600" dirty="0">
                <a:solidFill>
                  <a:schemeClr val="tx2"/>
                </a:solidFill>
              </a:rPr>
              <a:t>. Intäkten är ett mått på om bolaget utvecklat en mer omfattande verksamhet alternativt krympt </a:t>
            </a:r>
            <a:r>
              <a:rPr lang="sv-SE" sz="1600" dirty="0" smtClean="0">
                <a:solidFill>
                  <a:schemeClr val="tx2"/>
                </a:solidFill>
              </a:rPr>
              <a:t>verksamheten. Resultatet bör ge en indikation hur bolagets  effektivisering av sina administrativa funktioner utvecklats. </a:t>
            </a:r>
            <a:endParaRPr lang="sv-SE" sz="1600" dirty="0">
              <a:solidFill>
                <a:schemeClr val="tx2"/>
              </a:solidFill>
            </a:endParaRPr>
          </a:p>
        </p:txBody>
      </p:sp>
    </p:spTree>
    <p:extLst>
      <p:ext uri="{BB962C8B-B14F-4D97-AF65-F5344CB8AC3E}">
        <p14:creationId xmlns:p14="http://schemas.microsoft.com/office/powerpoint/2010/main" val="1149628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ECCF43F3-8288-4C47-91D1-D6C60528C40B}" type="slidenum">
              <a:rPr lang="en-US" smtClean="0"/>
              <a:pPr/>
              <a:t>5</a:t>
            </a:fld>
            <a:endParaRPr lang="en-US"/>
          </a:p>
        </p:txBody>
      </p:sp>
      <p:sp>
        <p:nvSpPr>
          <p:cNvPr id="3" name="Footer Placeholder 2"/>
          <p:cNvSpPr>
            <a:spLocks noGrp="1"/>
          </p:cNvSpPr>
          <p:nvPr>
            <p:ph type="ftr" sz="quarter" idx="11"/>
          </p:nvPr>
        </p:nvSpPr>
        <p:spPr/>
        <p:txBody>
          <a:bodyPr/>
          <a:lstStyle/>
          <a:p>
            <a:r>
              <a:rPr lang="en-US" smtClean="0"/>
              <a:t>Stockholm Stadshus - Rapportering av den operativa effektiviteten</a:t>
            </a:r>
            <a:endParaRPr lang="en-US"/>
          </a:p>
        </p:txBody>
      </p:sp>
      <p:sp>
        <p:nvSpPr>
          <p:cNvPr id="4" name="Title 3"/>
          <p:cNvSpPr>
            <a:spLocks noGrp="1"/>
          </p:cNvSpPr>
          <p:nvPr>
            <p:ph type="title"/>
          </p:nvPr>
        </p:nvSpPr>
        <p:spPr>
          <a:xfrm>
            <a:off x="449263" y="396875"/>
            <a:ext cx="9266237" cy="714375"/>
          </a:xfrm>
        </p:spPr>
        <p:txBody>
          <a:bodyPr/>
          <a:lstStyle/>
          <a:p>
            <a:pPr eaLnBrk="1" hangingPunct="1">
              <a:defRPr/>
            </a:pPr>
            <a:r>
              <a:rPr lang="sv-SE" sz="2400" dirty="0"/>
              <a:t>2</a:t>
            </a:r>
            <a:r>
              <a:rPr lang="sv-SE" sz="2400" dirty="0" smtClean="0"/>
              <a:t>. Vägledning till läsaren av rapporten		</a:t>
            </a:r>
            <a:r>
              <a:rPr lang="sv-SE" sz="2000" b="0" dirty="0" smtClean="0">
                <a:solidFill>
                  <a:schemeClr val="accent2"/>
                </a:solidFill>
                <a:latin typeface="+mn-lt"/>
              </a:rPr>
              <a:t>       	        </a:t>
            </a:r>
            <a:r>
              <a:rPr lang="sv-SE" sz="2000" dirty="0" smtClean="0">
                <a:solidFill>
                  <a:schemeClr val="accent2"/>
                </a:solidFill>
              </a:rPr>
              <a:t>(1/3)</a:t>
            </a:r>
            <a:endParaRPr lang="sv-SE" sz="2000" dirty="0">
              <a:solidFill>
                <a:schemeClr val="accent2"/>
              </a:solidFill>
            </a:endParaRPr>
          </a:p>
        </p:txBody>
      </p:sp>
      <p:sp>
        <p:nvSpPr>
          <p:cNvPr id="5" name="Content Placeholder 4"/>
          <p:cNvSpPr txBox="1">
            <a:spLocks/>
          </p:cNvSpPr>
          <p:nvPr/>
        </p:nvSpPr>
        <p:spPr bwMode="auto">
          <a:xfrm>
            <a:off x="392113" y="1173163"/>
            <a:ext cx="9294812" cy="5449887"/>
          </a:xfrm>
          <a:prstGeom prst="rect">
            <a:avLst/>
          </a:prstGeom>
        </p:spPr>
        <p:txBody>
          <a:bodyPr wrap="square" numCol="1" anchor="t" anchorCtr="0" compatLnSpc="1">
            <a:prstTxWarp prst="textNoShape">
              <a:avLst/>
            </a:prstTxWarp>
          </a:bodyPr>
          <a:lstStyle>
            <a:lvl1pPr marL="185738" marR="0" indent="-185738"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baseline="0" dirty="0">
                <a:solidFill>
                  <a:schemeClr val="tx2"/>
                </a:solidFill>
                <a:latin typeface="+mn-lt"/>
                <a:ea typeface="+mn-ea"/>
                <a:cs typeface="+mn-cs"/>
              </a:defRPr>
            </a:lvl1pPr>
            <a:lvl2pPr marL="185738" marR="0" indent="-185738"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dirty="0">
                <a:solidFill>
                  <a:schemeClr val="tx2"/>
                </a:solidFill>
                <a:latin typeface="+mn-lt"/>
                <a:ea typeface="+mj-ea"/>
                <a:cs typeface="+mj-cs"/>
              </a:defRPr>
            </a:lvl2pPr>
            <a:lvl3pPr marL="398463" marR="0" indent="-195263"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dirty="0" smtClean="0">
                <a:solidFill>
                  <a:srgbClr val="002776"/>
                </a:solidFill>
                <a:latin typeface="+mn-lt"/>
                <a:ea typeface="+mj-ea"/>
                <a:cs typeface="+mj-cs"/>
              </a:defRPr>
            </a:lvl3pPr>
            <a:lvl4pPr marL="601663" marR="0" indent="-203200" algn="l" defTabSz="1019175" rtl="0" eaLnBrk="1" fontAlgn="base" latinLnBrk="0" hangingPunct="1">
              <a:lnSpc>
                <a:spcPct val="100000"/>
              </a:lnSpc>
              <a:spcBef>
                <a:spcPct val="0"/>
              </a:spcBef>
              <a:spcAft>
                <a:spcPts val="600"/>
              </a:spcAft>
              <a:buClrTx/>
              <a:buSzTx/>
              <a:buFont typeface="Arial" pitchFamily="34" charset="0"/>
              <a:buChar char="•"/>
              <a:tabLst/>
              <a:defRPr lang="en-US" sz="2000" kern="1200" dirty="0">
                <a:solidFill>
                  <a:schemeClr val="tx2"/>
                </a:solidFill>
                <a:latin typeface="+mn-lt"/>
                <a:ea typeface="+mj-ea"/>
                <a:cs typeface="+mj-cs"/>
              </a:defRPr>
            </a:lvl4pPr>
            <a:lvl5pPr marL="793750" marR="0" indent="-192088" algn="l" defTabSz="1019175" rtl="0" eaLnBrk="1" fontAlgn="base" latinLnBrk="0" hangingPunct="1">
              <a:lnSpc>
                <a:spcPct val="100000"/>
              </a:lnSpc>
              <a:spcBef>
                <a:spcPct val="0"/>
              </a:spcBef>
              <a:spcAft>
                <a:spcPts val="600"/>
              </a:spcAft>
              <a:buClrTx/>
              <a:buSzTx/>
              <a:buFont typeface="Arial" pitchFamily="34" charset="0"/>
              <a:buChar char="‒"/>
              <a:tabLst/>
              <a:defRPr lang="en-GB" sz="2000" kern="1200" dirty="0">
                <a:solidFill>
                  <a:schemeClr val="tx2"/>
                </a:solidFill>
                <a:latin typeface="+mn-lt"/>
                <a:ea typeface="+mj-ea"/>
                <a:cs typeface="+mj-cs"/>
              </a:defRPr>
            </a:lvl5pPr>
            <a:lvl6pPr marL="895350" indent="-182563" algn="l" defTabSz="914400" rtl="0" eaLnBrk="1" latinLnBrk="0" hangingPunct="1">
              <a:spcBef>
                <a:spcPts val="0"/>
              </a:spcBef>
              <a:spcAft>
                <a:spcPts val="300"/>
              </a:spcAft>
              <a:buFont typeface="Arial" pitchFamily="34" charset="0"/>
              <a:buChar char="•"/>
              <a:defRPr sz="1600" kern="1200" baseline="0">
                <a:solidFill>
                  <a:schemeClr val="accent1"/>
                </a:solidFill>
                <a:latin typeface="+mn-lt"/>
                <a:ea typeface="+mn-ea"/>
                <a:cs typeface="+mn-cs"/>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a:lstStyle>
          <a:p>
            <a:pPr marL="0" indent="0">
              <a:buFont typeface="Arial" charset="0"/>
              <a:buNone/>
              <a:defRPr/>
            </a:pPr>
            <a:r>
              <a:rPr lang="sv-SE" sz="1600" i="1" dirty="0" smtClean="0"/>
              <a:t>För att bättre förstå bakomliggande faktorer till rapporterade siffror och för att undvika misstolkningar av redovisade resultat i rapporten följer nedan några avgränsningar och kommentarer angående rapporten.</a:t>
            </a:r>
          </a:p>
          <a:p>
            <a:pPr marL="0" indent="0">
              <a:buFont typeface="Arial" charset="0"/>
              <a:buNone/>
              <a:defRPr/>
            </a:pPr>
            <a:endParaRPr lang="sv-SE" sz="1600" i="1" dirty="0" smtClean="0"/>
          </a:p>
          <a:p>
            <a:pPr marL="0" indent="0">
              <a:buFont typeface="Arial" charset="0"/>
              <a:buNone/>
              <a:defRPr/>
            </a:pPr>
            <a:r>
              <a:rPr lang="sv-SE" sz="1600" b="1" dirty="0" smtClean="0"/>
              <a:t>Inrapporterad data</a:t>
            </a:r>
          </a:p>
          <a:p>
            <a:pPr marL="0" indent="0">
              <a:buFont typeface="Arial" charset="0"/>
              <a:buNone/>
              <a:defRPr/>
            </a:pPr>
            <a:r>
              <a:rPr lang="sv-SE" sz="1600" dirty="0" smtClean="0"/>
              <a:t>De mallar som skickas ut till dotterbolagen är identiska och innehåller en uppdelning på generiska kostnadsposter inom administrativa- och indirekta produktionskostnader. Till varje enskild kostnadspost finns en definition som bolagen själva tolkar i enlighet med dess verksamhet. Rapporteringen bygger till stor del på manuella moment utförda av dotterbolagen och därmed återfinns ansvaret för att data rapporteras stringent och enhetligt från år till år hos respektive bolag. Givet att bolagen gör egna tolkningar av definitioner, förutsätts att de använder samma definitioner som året innan varför resultaten i rapporteringen blir relevant. Sammanställning av inrapporterade siffror och skillnad mot föregående år finns i detalj i appendix 2.</a:t>
            </a:r>
          </a:p>
          <a:p>
            <a:pPr marL="0" indent="0">
              <a:buFont typeface="Arial" charset="0"/>
              <a:buNone/>
              <a:defRPr/>
            </a:pPr>
            <a:endParaRPr lang="sv-SE" sz="1600" dirty="0" smtClean="0"/>
          </a:p>
          <a:p>
            <a:pPr marL="0" indent="0">
              <a:buFont typeface="Arial" charset="0"/>
              <a:buNone/>
              <a:defRPr/>
            </a:pPr>
            <a:r>
              <a:rPr lang="sv-SE" sz="1600" b="1" dirty="0" smtClean="0"/>
              <a:t>Analys</a:t>
            </a:r>
          </a:p>
          <a:p>
            <a:pPr marL="0" indent="0">
              <a:buFont typeface="Arial" pitchFamily="34" charset="0"/>
              <a:buNone/>
              <a:defRPr/>
            </a:pPr>
            <a:r>
              <a:rPr lang="sv-SE" sz="1600" dirty="0" smtClean="0"/>
              <a:t>Vid analys har rapporterad data sammanställts och nyckeltal beräknats. Följande punkter har beräknats för rapporteringen:</a:t>
            </a:r>
            <a:endParaRPr lang="sv-SE" sz="1500" dirty="0" smtClean="0"/>
          </a:p>
          <a:p>
            <a:pPr>
              <a:defRPr/>
            </a:pPr>
            <a:r>
              <a:rPr lang="sv-SE" sz="1600" dirty="0" smtClean="0"/>
              <a:t>Förändringar i administrativa- och indirekta kostnader relaterade till intäkter (KPI 1)</a:t>
            </a:r>
          </a:p>
          <a:p>
            <a:pPr>
              <a:defRPr/>
            </a:pPr>
            <a:r>
              <a:rPr lang="sv-SE" sz="1600" dirty="0" smtClean="0"/>
              <a:t>Absoluta förändringar i administrativa- och indirekta kostnader  (KPI 2)</a:t>
            </a:r>
          </a:p>
          <a:p>
            <a:pPr>
              <a:defRPr/>
            </a:pPr>
            <a:r>
              <a:rPr lang="sv-SE" sz="1600" dirty="0" smtClean="0"/>
              <a:t>Absoluta förändringar i totala operativa kostnader (används för jämförelse)</a:t>
            </a:r>
          </a:p>
          <a:p>
            <a:pPr>
              <a:defRPr/>
            </a:pPr>
            <a:r>
              <a:rPr lang="sv-SE" sz="1600" dirty="0"/>
              <a:t>Förändringar i administrativa- och indirekta kostnader relaterade till operativa kostnader (Redovisas samlat för bolagen för jämförelse mot föregående år då detta nyckeltal användes)</a:t>
            </a:r>
          </a:p>
          <a:p>
            <a:pPr>
              <a:defRPr/>
            </a:pPr>
            <a:r>
              <a:rPr lang="sv-SE" sz="1600" dirty="0" smtClean="0"/>
              <a:t>Av dotterbolagen lämnade kommentarer</a:t>
            </a:r>
            <a:endParaRPr lang="sv-SE" sz="1500" dirty="0" smtClean="0"/>
          </a:p>
        </p:txBody>
      </p:sp>
    </p:spTree>
    <p:extLst>
      <p:ext uri="{BB962C8B-B14F-4D97-AF65-F5344CB8AC3E}">
        <p14:creationId xmlns:p14="http://schemas.microsoft.com/office/powerpoint/2010/main" val="2375349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ECCF43F3-8288-4C47-91D1-D6C60528C40B}" type="slidenum">
              <a:rPr lang="en-US" smtClean="0"/>
              <a:pPr/>
              <a:t>6</a:t>
            </a:fld>
            <a:endParaRPr lang="en-US"/>
          </a:p>
        </p:txBody>
      </p:sp>
      <p:sp>
        <p:nvSpPr>
          <p:cNvPr id="3" name="Footer Placeholder 2"/>
          <p:cNvSpPr>
            <a:spLocks noGrp="1"/>
          </p:cNvSpPr>
          <p:nvPr>
            <p:ph type="ftr" sz="quarter" idx="11"/>
          </p:nvPr>
        </p:nvSpPr>
        <p:spPr/>
        <p:txBody>
          <a:bodyPr/>
          <a:lstStyle/>
          <a:p>
            <a:r>
              <a:rPr lang="en-US" smtClean="0"/>
              <a:t>Stockholm Stadshus - Rapportering av den operativa effektiviteten</a:t>
            </a:r>
            <a:endParaRPr lang="en-US"/>
          </a:p>
        </p:txBody>
      </p:sp>
      <p:sp>
        <p:nvSpPr>
          <p:cNvPr id="4" name="Content Placeholder 2"/>
          <p:cNvSpPr txBox="1">
            <a:spLocks/>
          </p:cNvSpPr>
          <p:nvPr/>
        </p:nvSpPr>
        <p:spPr>
          <a:xfrm>
            <a:off x="450850" y="922338"/>
            <a:ext cx="9294813" cy="6059487"/>
          </a:xfrm>
          <a:prstGeom prst="rect">
            <a:avLst/>
          </a:prstGeom>
        </p:spPr>
        <p:txBody>
          <a:bodyPr/>
          <a:lstStyle>
            <a:lvl1pPr marL="185738" marR="0" indent="-185738"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baseline="0" dirty="0">
                <a:solidFill>
                  <a:schemeClr val="tx2"/>
                </a:solidFill>
                <a:latin typeface="+mn-lt"/>
                <a:ea typeface="+mn-ea"/>
                <a:cs typeface="+mn-cs"/>
              </a:defRPr>
            </a:lvl1pPr>
            <a:lvl2pPr marL="185738" marR="0" indent="-185738"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dirty="0">
                <a:solidFill>
                  <a:schemeClr val="tx2"/>
                </a:solidFill>
                <a:latin typeface="+mn-lt"/>
                <a:ea typeface="+mj-ea"/>
                <a:cs typeface="+mj-cs"/>
              </a:defRPr>
            </a:lvl2pPr>
            <a:lvl3pPr marL="398463" marR="0" indent="-195263"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dirty="0" smtClean="0">
                <a:solidFill>
                  <a:srgbClr val="002776"/>
                </a:solidFill>
                <a:latin typeface="+mn-lt"/>
                <a:ea typeface="+mj-ea"/>
                <a:cs typeface="+mj-cs"/>
              </a:defRPr>
            </a:lvl3pPr>
            <a:lvl4pPr marL="601663" marR="0" indent="-203200" algn="l" defTabSz="1019175" rtl="0" eaLnBrk="1" fontAlgn="base" latinLnBrk="0" hangingPunct="1">
              <a:lnSpc>
                <a:spcPct val="100000"/>
              </a:lnSpc>
              <a:spcBef>
                <a:spcPct val="0"/>
              </a:spcBef>
              <a:spcAft>
                <a:spcPts val="600"/>
              </a:spcAft>
              <a:buClrTx/>
              <a:buSzTx/>
              <a:buFont typeface="Arial" pitchFamily="34" charset="0"/>
              <a:buChar char="•"/>
              <a:tabLst/>
              <a:defRPr lang="en-US" sz="2000" kern="1200" dirty="0">
                <a:solidFill>
                  <a:schemeClr val="tx2"/>
                </a:solidFill>
                <a:latin typeface="+mn-lt"/>
                <a:ea typeface="+mj-ea"/>
                <a:cs typeface="+mj-cs"/>
              </a:defRPr>
            </a:lvl4pPr>
            <a:lvl5pPr marL="793750" marR="0" indent="-192088" algn="l" defTabSz="1019175" rtl="0" eaLnBrk="1" fontAlgn="base" latinLnBrk="0" hangingPunct="1">
              <a:lnSpc>
                <a:spcPct val="100000"/>
              </a:lnSpc>
              <a:spcBef>
                <a:spcPct val="0"/>
              </a:spcBef>
              <a:spcAft>
                <a:spcPts val="600"/>
              </a:spcAft>
              <a:buClrTx/>
              <a:buSzTx/>
              <a:buFont typeface="Arial" pitchFamily="34" charset="0"/>
              <a:buChar char="‒"/>
              <a:tabLst/>
              <a:defRPr lang="en-GB" sz="2000" kern="1200" dirty="0">
                <a:solidFill>
                  <a:schemeClr val="tx2"/>
                </a:solidFill>
                <a:latin typeface="+mn-lt"/>
                <a:ea typeface="+mj-ea"/>
                <a:cs typeface="+mj-cs"/>
              </a:defRPr>
            </a:lvl5pPr>
            <a:lvl6pPr marL="895350" indent="-182563" algn="l" defTabSz="914400" rtl="0" eaLnBrk="1" latinLnBrk="0" hangingPunct="1">
              <a:spcBef>
                <a:spcPts val="0"/>
              </a:spcBef>
              <a:spcAft>
                <a:spcPts val="300"/>
              </a:spcAft>
              <a:buFont typeface="Arial" pitchFamily="34" charset="0"/>
              <a:buChar char="•"/>
              <a:defRPr sz="1600" kern="1200" baseline="0">
                <a:solidFill>
                  <a:schemeClr val="accent1"/>
                </a:solidFill>
                <a:latin typeface="+mn-lt"/>
                <a:ea typeface="+mn-ea"/>
                <a:cs typeface="+mn-cs"/>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a:lstStyle>
          <a:p>
            <a:pPr marL="0" indent="0">
              <a:buFont typeface="Arial" charset="0"/>
              <a:buNone/>
              <a:defRPr/>
            </a:pPr>
            <a:r>
              <a:rPr lang="sv-SE" sz="1600" b="1" dirty="0" smtClean="0"/>
              <a:t>Generell avläsning av index</a:t>
            </a:r>
          </a:p>
          <a:p>
            <a:pPr marL="0" indent="0">
              <a:buFont typeface="Arial" charset="0"/>
              <a:buNone/>
              <a:defRPr/>
            </a:pPr>
            <a:r>
              <a:rPr lang="sv-SE" sz="1600" dirty="0" smtClean="0"/>
              <a:t>Då nyckeltalen har administrativa- och indirekta produktionskostnader i täljaren så läses indexeringen att ett höjt index indikerar på relativa, eller absoluta, höjningar av de aktuella kostnaderna. Detta medför att de bolag som sänker sina index från föregående år bör lyftas fram som föredömen. </a:t>
            </a:r>
          </a:p>
          <a:p>
            <a:pPr>
              <a:defRPr/>
            </a:pPr>
            <a:endParaRPr lang="sv-SE" sz="1900" dirty="0" smtClean="0"/>
          </a:p>
          <a:p>
            <a:pPr marL="0" indent="0">
              <a:buFont typeface="Arial" charset="0"/>
              <a:buNone/>
              <a:defRPr/>
            </a:pPr>
            <a:r>
              <a:rPr lang="sv-SE" sz="1600" b="1" dirty="0" smtClean="0"/>
              <a:t>Nyckeltal och kommentarer ger en samlad bild</a:t>
            </a:r>
          </a:p>
          <a:p>
            <a:pPr marL="0" indent="0">
              <a:buFont typeface="Arial" charset="0"/>
              <a:buNone/>
              <a:defRPr/>
            </a:pPr>
            <a:r>
              <a:rPr lang="sv-SE" sz="1600" dirty="0" smtClean="0"/>
              <a:t>De grafer och kommentarer som redovisas för respektive bolag bör avläsas tillsammans då de visar på olika förändringar för respektive kostnad. Indikerar nyckeltalen en utveckling åt samma håll är träffsäkerheten relativt god att bolagen förbättrat alternativt försämrat sitt resultat i förhållande till den operativa effektiviteten från föregående år. Indikerar däremot nyckeltalen olika resultat, det vill säga att ett nyckeltal stiger medan ett annat sjunker så bör anledningen till detta kunna utläsas i kommentarerna från bolaget och redovisat utfall.</a:t>
            </a:r>
          </a:p>
          <a:p>
            <a:pPr>
              <a:defRPr/>
            </a:pPr>
            <a:endParaRPr lang="sv-SE" sz="1900" dirty="0" smtClean="0"/>
          </a:p>
          <a:p>
            <a:pPr marL="0" indent="0">
              <a:buFont typeface="Arial" charset="0"/>
              <a:buNone/>
              <a:defRPr/>
            </a:pPr>
            <a:r>
              <a:rPr lang="sv-SE" sz="1600" b="1" dirty="0" smtClean="0"/>
              <a:t>Jämförelser på aggregerad nivå</a:t>
            </a:r>
          </a:p>
          <a:p>
            <a:pPr marL="0" indent="0">
              <a:buFont typeface="Arial" charset="0"/>
              <a:buNone/>
              <a:defRPr/>
            </a:pPr>
            <a:r>
              <a:rPr lang="sv-SE" sz="1600" dirty="0" smtClean="0"/>
              <a:t>De jämförelser som görs mellan bolagen på en aggregerad nivå innehåller både administrativa kostnader och indirekta produktionskostnader. För att särskilja utvecklingen av respektive kostnad hänvisas till de bolagsspecifika delarna av rapporten.  </a:t>
            </a:r>
          </a:p>
          <a:p>
            <a:pPr marL="0" indent="0">
              <a:buFont typeface="Arial" charset="0"/>
              <a:buNone/>
              <a:defRPr/>
            </a:pPr>
            <a:endParaRPr lang="sv-SE" sz="1600" dirty="0"/>
          </a:p>
          <a:p>
            <a:pPr marL="0" indent="0">
              <a:buFont typeface="Arial" charset="0"/>
              <a:buNone/>
              <a:defRPr/>
            </a:pPr>
            <a:r>
              <a:rPr lang="sv-SE" sz="1600" b="1" dirty="0" smtClean="0"/>
              <a:t>Undantag</a:t>
            </a:r>
          </a:p>
          <a:p>
            <a:pPr marL="0" indent="0">
              <a:buFont typeface="Arial" charset="0"/>
              <a:buNone/>
              <a:defRPr/>
            </a:pPr>
            <a:r>
              <a:rPr lang="sv-SE" sz="1600" dirty="0" smtClean="0"/>
              <a:t>S:t Erik Livförsäkring har inte jämförts i relativa tal mot intäkter då intäkterna skiljer sig markant från år till år, just i år beroende på en stor pensionsinlösen under 2009. Därför används endast absoluta tal för jämförelse i rapporten för </a:t>
            </a:r>
            <a:r>
              <a:rPr lang="sv-SE" sz="1600" dirty="0"/>
              <a:t>S:t Erik </a:t>
            </a:r>
            <a:r>
              <a:rPr lang="sv-SE" sz="1600" dirty="0" smtClean="0"/>
              <a:t>Livförsäkring.</a:t>
            </a:r>
          </a:p>
          <a:p>
            <a:pPr marL="0" indent="0">
              <a:buFont typeface="Arial" charset="0"/>
              <a:buNone/>
              <a:defRPr/>
            </a:pPr>
            <a:endParaRPr lang="sv-SE" dirty="0"/>
          </a:p>
        </p:txBody>
      </p:sp>
      <p:sp>
        <p:nvSpPr>
          <p:cNvPr id="5" name="Title 3"/>
          <p:cNvSpPr txBox="1">
            <a:spLocks/>
          </p:cNvSpPr>
          <p:nvPr/>
        </p:nvSpPr>
        <p:spPr bwMode="auto">
          <a:xfrm>
            <a:off x="539878" y="450419"/>
            <a:ext cx="9266237"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1019175" rtl="0" eaLnBrk="0" fontAlgn="base" hangingPunct="0">
              <a:lnSpc>
                <a:spcPts val="2600"/>
              </a:lnSpc>
              <a:spcBef>
                <a:spcPct val="0"/>
              </a:spcBef>
              <a:spcAft>
                <a:spcPct val="0"/>
              </a:spcAft>
              <a:defRPr sz="2600" b="1" kern="1200">
                <a:solidFill>
                  <a:schemeClr val="tx2"/>
                </a:solidFill>
                <a:latin typeface="+mj-lt"/>
                <a:ea typeface="+mj-ea"/>
                <a:cs typeface="+mj-cs"/>
              </a:defRPr>
            </a:lvl1pPr>
            <a:lvl2pPr algn="l" defTabSz="1019175" rtl="0" eaLnBrk="0" fontAlgn="base" hangingPunct="0">
              <a:lnSpc>
                <a:spcPts val="2600"/>
              </a:lnSpc>
              <a:spcBef>
                <a:spcPct val="0"/>
              </a:spcBef>
              <a:spcAft>
                <a:spcPct val="0"/>
              </a:spcAft>
              <a:defRPr sz="2600" b="1">
                <a:solidFill>
                  <a:schemeClr val="tx2"/>
                </a:solidFill>
                <a:latin typeface="Arial" charset="0"/>
              </a:defRPr>
            </a:lvl2pPr>
            <a:lvl3pPr algn="l" defTabSz="1019175" rtl="0" eaLnBrk="0" fontAlgn="base" hangingPunct="0">
              <a:lnSpc>
                <a:spcPts val="2600"/>
              </a:lnSpc>
              <a:spcBef>
                <a:spcPct val="0"/>
              </a:spcBef>
              <a:spcAft>
                <a:spcPct val="0"/>
              </a:spcAft>
              <a:defRPr sz="2600" b="1">
                <a:solidFill>
                  <a:schemeClr val="tx2"/>
                </a:solidFill>
                <a:latin typeface="Arial" charset="0"/>
              </a:defRPr>
            </a:lvl3pPr>
            <a:lvl4pPr algn="l" defTabSz="1019175" rtl="0" eaLnBrk="0" fontAlgn="base" hangingPunct="0">
              <a:lnSpc>
                <a:spcPts val="2600"/>
              </a:lnSpc>
              <a:spcBef>
                <a:spcPct val="0"/>
              </a:spcBef>
              <a:spcAft>
                <a:spcPct val="0"/>
              </a:spcAft>
              <a:defRPr sz="2600" b="1">
                <a:solidFill>
                  <a:schemeClr val="tx2"/>
                </a:solidFill>
                <a:latin typeface="Arial" charset="0"/>
              </a:defRPr>
            </a:lvl4pPr>
            <a:lvl5pPr algn="l" defTabSz="1019175" rtl="0" eaLnBrk="0" fontAlgn="base" hangingPunct="0">
              <a:lnSpc>
                <a:spcPts val="2600"/>
              </a:lnSpc>
              <a:spcBef>
                <a:spcPct val="0"/>
              </a:spcBef>
              <a:spcAft>
                <a:spcPct val="0"/>
              </a:spcAft>
              <a:defRPr sz="2600" b="1">
                <a:solidFill>
                  <a:schemeClr val="tx2"/>
                </a:solidFill>
                <a:latin typeface="Arial" charset="0"/>
              </a:defRPr>
            </a:lvl5pPr>
            <a:lvl6pPr marL="457200" algn="l" rtl="0" eaLnBrk="1" fontAlgn="base" hangingPunct="1">
              <a:spcBef>
                <a:spcPct val="0"/>
              </a:spcBef>
              <a:spcAft>
                <a:spcPct val="0"/>
              </a:spcAft>
              <a:defRPr sz="2400" b="1">
                <a:solidFill>
                  <a:schemeClr val="accent1"/>
                </a:solidFill>
                <a:latin typeface="Arial" charset="0"/>
              </a:defRPr>
            </a:lvl6pPr>
            <a:lvl7pPr marL="914400" algn="l" rtl="0" eaLnBrk="1" fontAlgn="base" hangingPunct="1">
              <a:spcBef>
                <a:spcPct val="0"/>
              </a:spcBef>
              <a:spcAft>
                <a:spcPct val="0"/>
              </a:spcAft>
              <a:defRPr sz="2400" b="1">
                <a:solidFill>
                  <a:schemeClr val="accent1"/>
                </a:solidFill>
                <a:latin typeface="Arial" charset="0"/>
              </a:defRPr>
            </a:lvl7pPr>
            <a:lvl8pPr marL="1371600" algn="l" rtl="0" eaLnBrk="1" fontAlgn="base" hangingPunct="1">
              <a:spcBef>
                <a:spcPct val="0"/>
              </a:spcBef>
              <a:spcAft>
                <a:spcPct val="0"/>
              </a:spcAft>
              <a:defRPr sz="2400" b="1">
                <a:solidFill>
                  <a:schemeClr val="accent1"/>
                </a:solidFill>
                <a:latin typeface="Arial" charset="0"/>
              </a:defRPr>
            </a:lvl8pPr>
            <a:lvl9pPr marL="1828800" algn="l" rtl="0" eaLnBrk="1" fontAlgn="base" hangingPunct="1">
              <a:spcBef>
                <a:spcPct val="0"/>
              </a:spcBef>
              <a:spcAft>
                <a:spcPct val="0"/>
              </a:spcAft>
              <a:defRPr sz="2400" b="1">
                <a:solidFill>
                  <a:schemeClr val="accent1"/>
                </a:solidFill>
                <a:latin typeface="Arial" charset="0"/>
              </a:defRPr>
            </a:lvl9pPr>
          </a:lstStyle>
          <a:p>
            <a:pPr eaLnBrk="1" hangingPunct="1">
              <a:defRPr/>
            </a:pPr>
            <a:r>
              <a:rPr lang="sv-SE" sz="2400" dirty="0"/>
              <a:t>2</a:t>
            </a:r>
            <a:r>
              <a:rPr lang="sv-SE" sz="2400" dirty="0" smtClean="0"/>
              <a:t>. </a:t>
            </a:r>
            <a:r>
              <a:rPr lang="sv-SE" sz="2400" dirty="0"/>
              <a:t>Vägledning till läsaren av rapporten, </a:t>
            </a:r>
            <a:r>
              <a:rPr lang="sv-SE" sz="2400" dirty="0" smtClean="0"/>
              <a:t>forts		</a:t>
            </a:r>
            <a:r>
              <a:rPr lang="sv-SE" sz="2000" b="0" dirty="0" smtClean="0">
                <a:solidFill>
                  <a:schemeClr val="accent2"/>
                </a:solidFill>
                <a:latin typeface="+mn-lt"/>
              </a:rPr>
              <a:t>       </a:t>
            </a:r>
            <a:r>
              <a:rPr lang="sv-SE" sz="2000" dirty="0" smtClean="0">
                <a:solidFill>
                  <a:schemeClr val="accent2"/>
                </a:solidFill>
              </a:rPr>
              <a:t>(2/3)</a:t>
            </a:r>
            <a:endParaRPr lang="sv-SE" sz="2000" dirty="0">
              <a:solidFill>
                <a:schemeClr val="accent2"/>
              </a:solidFill>
            </a:endParaRPr>
          </a:p>
        </p:txBody>
      </p:sp>
    </p:spTree>
    <p:extLst>
      <p:ext uri="{BB962C8B-B14F-4D97-AF65-F5344CB8AC3E}">
        <p14:creationId xmlns:p14="http://schemas.microsoft.com/office/powerpoint/2010/main" val="2375349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ECCF43F3-8288-4C47-91D1-D6C60528C40B}" type="slidenum">
              <a:rPr lang="en-US" smtClean="0"/>
              <a:pPr/>
              <a:t>7</a:t>
            </a:fld>
            <a:endParaRPr lang="en-US"/>
          </a:p>
        </p:txBody>
      </p:sp>
      <p:sp>
        <p:nvSpPr>
          <p:cNvPr id="3" name="Footer Placeholder 2"/>
          <p:cNvSpPr>
            <a:spLocks noGrp="1"/>
          </p:cNvSpPr>
          <p:nvPr>
            <p:ph type="ftr" sz="quarter" idx="11"/>
          </p:nvPr>
        </p:nvSpPr>
        <p:spPr/>
        <p:txBody>
          <a:bodyPr/>
          <a:lstStyle/>
          <a:p>
            <a:r>
              <a:rPr lang="en-US" smtClean="0"/>
              <a:t>Stockholm Stadshus - Rapportering av den operativa effektiviteten</a:t>
            </a:r>
            <a:endParaRPr lang="en-US"/>
          </a:p>
        </p:txBody>
      </p:sp>
      <p:sp>
        <p:nvSpPr>
          <p:cNvPr id="4" name="Content Placeholder 4"/>
          <p:cNvSpPr txBox="1">
            <a:spLocks/>
          </p:cNvSpPr>
          <p:nvPr/>
        </p:nvSpPr>
        <p:spPr>
          <a:xfrm>
            <a:off x="415925" y="1068388"/>
            <a:ext cx="9293225" cy="4557712"/>
          </a:xfrm>
          <a:prstGeom prst="rect">
            <a:avLst/>
          </a:prstGeom>
        </p:spPr>
        <p:txBody>
          <a:bodyPr>
            <a:normAutofit/>
          </a:bodyPr>
          <a:lstStyle/>
          <a:p>
            <a:pPr marL="185738" indent="-185738" defTabSz="1019175">
              <a:spcAft>
                <a:spcPts val="300"/>
              </a:spcAft>
              <a:buFont typeface="Arial" pitchFamily="34" charset="0"/>
              <a:buChar char="•"/>
              <a:defRPr/>
            </a:pPr>
            <a:endParaRPr lang="sv-SE" sz="1600" dirty="0">
              <a:solidFill>
                <a:schemeClr val="tx2"/>
              </a:solidFill>
              <a:latin typeface="Arial" pitchFamily="34" charset="0"/>
              <a:cs typeface="Arial" pitchFamily="34" charset="0"/>
            </a:endParaRPr>
          </a:p>
          <a:p>
            <a:pPr marL="185738" indent="-185738" defTabSz="1019175">
              <a:spcAft>
                <a:spcPts val="300"/>
              </a:spcAft>
              <a:buFont typeface="Arial" pitchFamily="34" charset="0"/>
              <a:buChar char="•"/>
              <a:defRPr/>
            </a:pPr>
            <a:endParaRPr lang="sv-SE" sz="1600" dirty="0">
              <a:solidFill>
                <a:schemeClr val="tx2"/>
              </a:solidFill>
              <a:latin typeface="+mn-lt"/>
              <a:cs typeface="+mn-cs"/>
            </a:endParaRPr>
          </a:p>
        </p:txBody>
      </p:sp>
      <p:sp>
        <p:nvSpPr>
          <p:cNvPr id="5" name="Title 3"/>
          <p:cNvSpPr txBox="1">
            <a:spLocks/>
          </p:cNvSpPr>
          <p:nvPr/>
        </p:nvSpPr>
        <p:spPr bwMode="auto">
          <a:xfrm>
            <a:off x="465736" y="425705"/>
            <a:ext cx="9266237"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lgn="l" defTabSz="1019175" rtl="0" eaLnBrk="0" fontAlgn="base" hangingPunct="0">
              <a:lnSpc>
                <a:spcPts val="2600"/>
              </a:lnSpc>
              <a:spcBef>
                <a:spcPct val="0"/>
              </a:spcBef>
              <a:spcAft>
                <a:spcPct val="0"/>
              </a:spcAft>
              <a:defRPr sz="2600" b="1" kern="1200">
                <a:solidFill>
                  <a:schemeClr val="tx2"/>
                </a:solidFill>
                <a:latin typeface="+mj-lt"/>
                <a:ea typeface="+mj-ea"/>
                <a:cs typeface="+mj-cs"/>
              </a:defRPr>
            </a:lvl1pPr>
            <a:lvl2pPr algn="l" defTabSz="1019175" rtl="0" eaLnBrk="0" fontAlgn="base" hangingPunct="0">
              <a:lnSpc>
                <a:spcPts val="2600"/>
              </a:lnSpc>
              <a:spcBef>
                <a:spcPct val="0"/>
              </a:spcBef>
              <a:spcAft>
                <a:spcPct val="0"/>
              </a:spcAft>
              <a:defRPr sz="2600" b="1">
                <a:solidFill>
                  <a:schemeClr val="tx2"/>
                </a:solidFill>
                <a:latin typeface="Arial" charset="0"/>
              </a:defRPr>
            </a:lvl2pPr>
            <a:lvl3pPr algn="l" defTabSz="1019175" rtl="0" eaLnBrk="0" fontAlgn="base" hangingPunct="0">
              <a:lnSpc>
                <a:spcPts val="2600"/>
              </a:lnSpc>
              <a:spcBef>
                <a:spcPct val="0"/>
              </a:spcBef>
              <a:spcAft>
                <a:spcPct val="0"/>
              </a:spcAft>
              <a:defRPr sz="2600" b="1">
                <a:solidFill>
                  <a:schemeClr val="tx2"/>
                </a:solidFill>
                <a:latin typeface="Arial" charset="0"/>
              </a:defRPr>
            </a:lvl3pPr>
            <a:lvl4pPr algn="l" defTabSz="1019175" rtl="0" eaLnBrk="0" fontAlgn="base" hangingPunct="0">
              <a:lnSpc>
                <a:spcPts val="2600"/>
              </a:lnSpc>
              <a:spcBef>
                <a:spcPct val="0"/>
              </a:spcBef>
              <a:spcAft>
                <a:spcPct val="0"/>
              </a:spcAft>
              <a:defRPr sz="2600" b="1">
                <a:solidFill>
                  <a:schemeClr val="tx2"/>
                </a:solidFill>
                <a:latin typeface="Arial" charset="0"/>
              </a:defRPr>
            </a:lvl4pPr>
            <a:lvl5pPr algn="l" defTabSz="1019175" rtl="0" eaLnBrk="0" fontAlgn="base" hangingPunct="0">
              <a:lnSpc>
                <a:spcPts val="2600"/>
              </a:lnSpc>
              <a:spcBef>
                <a:spcPct val="0"/>
              </a:spcBef>
              <a:spcAft>
                <a:spcPct val="0"/>
              </a:spcAft>
              <a:defRPr sz="2600" b="1">
                <a:solidFill>
                  <a:schemeClr val="tx2"/>
                </a:solidFill>
                <a:latin typeface="Arial" charset="0"/>
              </a:defRPr>
            </a:lvl5pPr>
            <a:lvl6pPr marL="457200" algn="l" rtl="0" eaLnBrk="1" fontAlgn="base" hangingPunct="1">
              <a:spcBef>
                <a:spcPct val="0"/>
              </a:spcBef>
              <a:spcAft>
                <a:spcPct val="0"/>
              </a:spcAft>
              <a:defRPr sz="2400" b="1">
                <a:solidFill>
                  <a:schemeClr val="accent1"/>
                </a:solidFill>
                <a:latin typeface="Arial" charset="0"/>
              </a:defRPr>
            </a:lvl6pPr>
            <a:lvl7pPr marL="914400" algn="l" rtl="0" eaLnBrk="1" fontAlgn="base" hangingPunct="1">
              <a:spcBef>
                <a:spcPct val="0"/>
              </a:spcBef>
              <a:spcAft>
                <a:spcPct val="0"/>
              </a:spcAft>
              <a:defRPr sz="2400" b="1">
                <a:solidFill>
                  <a:schemeClr val="accent1"/>
                </a:solidFill>
                <a:latin typeface="Arial" charset="0"/>
              </a:defRPr>
            </a:lvl7pPr>
            <a:lvl8pPr marL="1371600" algn="l" rtl="0" eaLnBrk="1" fontAlgn="base" hangingPunct="1">
              <a:spcBef>
                <a:spcPct val="0"/>
              </a:spcBef>
              <a:spcAft>
                <a:spcPct val="0"/>
              </a:spcAft>
              <a:defRPr sz="2400" b="1">
                <a:solidFill>
                  <a:schemeClr val="accent1"/>
                </a:solidFill>
                <a:latin typeface="Arial" charset="0"/>
              </a:defRPr>
            </a:lvl8pPr>
            <a:lvl9pPr marL="1828800" algn="l" rtl="0" eaLnBrk="1" fontAlgn="base" hangingPunct="1">
              <a:spcBef>
                <a:spcPct val="0"/>
              </a:spcBef>
              <a:spcAft>
                <a:spcPct val="0"/>
              </a:spcAft>
              <a:defRPr sz="2400" b="1">
                <a:solidFill>
                  <a:schemeClr val="accent1"/>
                </a:solidFill>
                <a:latin typeface="Arial" charset="0"/>
              </a:defRPr>
            </a:lvl9pPr>
          </a:lstStyle>
          <a:p>
            <a:pPr eaLnBrk="1" hangingPunct="1">
              <a:defRPr/>
            </a:pPr>
            <a:r>
              <a:rPr lang="sv-SE" sz="2400" dirty="0"/>
              <a:t>2</a:t>
            </a:r>
            <a:r>
              <a:rPr lang="sv-SE" sz="2400" dirty="0" smtClean="0"/>
              <a:t>. </a:t>
            </a:r>
            <a:r>
              <a:rPr lang="sv-SE" sz="2400" dirty="0"/>
              <a:t>Vägledning till läsaren av rapporten, </a:t>
            </a:r>
            <a:r>
              <a:rPr lang="sv-SE" sz="2400" dirty="0" smtClean="0"/>
              <a:t>forts		</a:t>
            </a:r>
            <a:r>
              <a:rPr lang="sv-SE" sz="2000" b="0" dirty="0" smtClean="0">
                <a:solidFill>
                  <a:schemeClr val="accent2"/>
                </a:solidFill>
                <a:latin typeface="+mn-lt"/>
              </a:rPr>
              <a:t>       </a:t>
            </a:r>
            <a:r>
              <a:rPr lang="sv-SE" sz="2000" dirty="0" smtClean="0">
                <a:solidFill>
                  <a:schemeClr val="accent2"/>
                </a:solidFill>
              </a:rPr>
              <a:t>(3/3)</a:t>
            </a:r>
            <a:endParaRPr lang="sv-SE" sz="2000" dirty="0">
              <a:solidFill>
                <a:schemeClr val="accent2"/>
              </a:solidFill>
            </a:endParaRPr>
          </a:p>
        </p:txBody>
      </p:sp>
      <p:sp>
        <p:nvSpPr>
          <p:cNvPr id="6" name="Content Placeholder 4"/>
          <p:cNvSpPr txBox="1">
            <a:spLocks/>
          </p:cNvSpPr>
          <p:nvPr/>
        </p:nvSpPr>
        <p:spPr bwMode="auto">
          <a:xfrm>
            <a:off x="392113" y="1173163"/>
            <a:ext cx="9294812" cy="5449887"/>
          </a:xfrm>
          <a:prstGeom prst="rect">
            <a:avLst/>
          </a:prstGeom>
        </p:spPr>
        <p:txBody>
          <a:bodyPr wrap="square" numCol="1" anchor="t" anchorCtr="0" compatLnSpc="1">
            <a:prstTxWarp prst="textNoShape">
              <a:avLst/>
            </a:prstTxWarp>
          </a:bodyPr>
          <a:lstStyle>
            <a:lvl1pPr marL="185738" marR="0" indent="-185738"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baseline="0" dirty="0">
                <a:solidFill>
                  <a:schemeClr val="tx2"/>
                </a:solidFill>
                <a:latin typeface="+mn-lt"/>
                <a:ea typeface="+mn-ea"/>
                <a:cs typeface="+mn-cs"/>
              </a:defRPr>
            </a:lvl1pPr>
            <a:lvl2pPr marL="185738" marR="0" indent="-185738"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dirty="0">
                <a:solidFill>
                  <a:schemeClr val="tx2"/>
                </a:solidFill>
                <a:latin typeface="+mn-lt"/>
                <a:ea typeface="+mj-ea"/>
                <a:cs typeface="+mj-cs"/>
              </a:defRPr>
            </a:lvl2pPr>
            <a:lvl3pPr marL="398463" marR="0" indent="-195263" algn="l" defTabSz="1019175" rtl="0" eaLnBrk="1" fontAlgn="base" latinLnBrk="0" hangingPunct="1">
              <a:lnSpc>
                <a:spcPct val="100000"/>
              </a:lnSpc>
              <a:spcBef>
                <a:spcPct val="0"/>
              </a:spcBef>
              <a:spcAft>
                <a:spcPts val="300"/>
              </a:spcAft>
              <a:buClrTx/>
              <a:buSzTx/>
              <a:buFont typeface="Arial" pitchFamily="34" charset="0"/>
              <a:buChar char="‒"/>
              <a:tabLst/>
              <a:defRPr lang="en-US" sz="2400" kern="1200" dirty="0" smtClean="0">
                <a:solidFill>
                  <a:srgbClr val="002776"/>
                </a:solidFill>
                <a:latin typeface="+mn-lt"/>
                <a:ea typeface="+mj-ea"/>
                <a:cs typeface="+mj-cs"/>
              </a:defRPr>
            </a:lvl3pPr>
            <a:lvl4pPr marL="601663" marR="0" indent="-203200" algn="l" defTabSz="1019175" rtl="0" eaLnBrk="1" fontAlgn="base" latinLnBrk="0" hangingPunct="1">
              <a:lnSpc>
                <a:spcPct val="100000"/>
              </a:lnSpc>
              <a:spcBef>
                <a:spcPct val="0"/>
              </a:spcBef>
              <a:spcAft>
                <a:spcPts val="600"/>
              </a:spcAft>
              <a:buClrTx/>
              <a:buSzTx/>
              <a:buFont typeface="Arial" pitchFamily="34" charset="0"/>
              <a:buChar char="•"/>
              <a:tabLst/>
              <a:defRPr lang="en-US" sz="2000" kern="1200" dirty="0">
                <a:solidFill>
                  <a:schemeClr val="tx2"/>
                </a:solidFill>
                <a:latin typeface="+mn-lt"/>
                <a:ea typeface="+mj-ea"/>
                <a:cs typeface="+mj-cs"/>
              </a:defRPr>
            </a:lvl4pPr>
            <a:lvl5pPr marL="793750" marR="0" indent="-192088" algn="l" defTabSz="1019175" rtl="0" eaLnBrk="1" fontAlgn="base" latinLnBrk="0" hangingPunct="1">
              <a:lnSpc>
                <a:spcPct val="100000"/>
              </a:lnSpc>
              <a:spcBef>
                <a:spcPct val="0"/>
              </a:spcBef>
              <a:spcAft>
                <a:spcPts val="600"/>
              </a:spcAft>
              <a:buClrTx/>
              <a:buSzTx/>
              <a:buFont typeface="Arial" pitchFamily="34" charset="0"/>
              <a:buChar char="‒"/>
              <a:tabLst/>
              <a:defRPr lang="en-GB" sz="2000" kern="1200" dirty="0">
                <a:solidFill>
                  <a:schemeClr val="tx2"/>
                </a:solidFill>
                <a:latin typeface="+mn-lt"/>
                <a:ea typeface="+mj-ea"/>
                <a:cs typeface="+mj-cs"/>
              </a:defRPr>
            </a:lvl5pPr>
            <a:lvl6pPr marL="895350" indent="-182563" algn="l" defTabSz="914400" rtl="0" eaLnBrk="1" latinLnBrk="0" hangingPunct="1">
              <a:spcBef>
                <a:spcPts val="0"/>
              </a:spcBef>
              <a:spcAft>
                <a:spcPts val="300"/>
              </a:spcAft>
              <a:buFont typeface="Arial" pitchFamily="34" charset="0"/>
              <a:buChar char="•"/>
              <a:defRPr sz="1600" kern="1200" baseline="0">
                <a:solidFill>
                  <a:schemeClr val="accent1"/>
                </a:solidFill>
                <a:latin typeface="+mn-lt"/>
                <a:ea typeface="+mn-ea"/>
                <a:cs typeface="+mn-cs"/>
              </a:defRPr>
            </a:lvl6pPr>
            <a:lvl7pPr marL="1079500" indent="-184150"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7pPr>
            <a:lvl8pPr marL="1252538" indent="-173038"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8pPr>
            <a:lvl9pPr marL="1435100" indent="-182563" algn="l" defTabSz="914400" rtl="0" eaLnBrk="1" latinLnBrk="0" hangingPunct="1">
              <a:spcBef>
                <a:spcPts val="0"/>
              </a:spcBef>
              <a:spcAft>
                <a:spcPts val="300"/>
              </a:spcAft>
              <a:buFont typeface="Arial" pitchFamily="34" charset="0"/>
              <a:buChar char="‒"/>
              <a:defRPr sz="1400" kern="1200">
                <a:solidFill>
                  <a:schemeClr val="accent1"/>
                </a:solidFill>
                <a:latin typeface="+mn-lt"/>
                <a:ea typeface="+mn-ea"/>
                <a:cs typeface="+mn-cs"/>
              </a:defRPr>
            </a:lvl9pPr>
          </a:lstStyle>
          <a:p>
            <a:pPr marL="0" indent="0">
              <a:buFont typeface="Arial" charset="0"/>
              <a:buNone/>
            </a:pPr>
            <a:r>
              <a:rPr lang="sv-SE" sz="1600" b="1" dirty="0" smtClean="0"/>
              <a:t>Förändring från tidigare rapportering</a:t>
            </a:r>
          </a:p>
          <a:p>
            <a:pPr marL="0" indent="0">
              <a:buFont typeface="Arial" charset="0"/>
              <a:buNone/>
            </a:pPr>
            <a:r>
              <a:rPr lang="sv-SE" sz="1600" dirty="0" smtClean="0"/>
              <a:t>Vid tidigare rapporter avseende den operativa effektiviteten har bolagens nyckeltal jämförts mot varandra (”Studie av operativ effektivitet inom Stockholms Stadshus AB under år 2009”, 2010-03-07). Detta år har rapporten fokuserat på hur varje enskilt bolag utvecklats i sitt arbete med att minska de administrativa- och indirekta produktionskostnaderna jämfört med tidigare år. Bolagen jämförs alltså mot sig själva genom indexering där år 2007 används som basår. Anledningen till denna förändring är att dotterbolagens verksamheter skiljer sig i inriktning, uppdrag och förutsättningar. Målet med förändringen är att Stockholm Stadshus ska kunna få en bättre överblick över arbetet med att effektivisera de funktioner som innefattas i de administrativa- och indirekta produktionskostnaderna samtidigt som bolagen ska uppfatta en jämförelse mot sig själv som mer relevant och skapa ett större intresse för rapporteringen.</a:t>
            </a:r>
          </a:p>
          <a:p>
            <a:pPr marL="0" indent="0">
              <a:buFont typeface="Arial" charset="0"/>
              <a:buNone/>
            </a:pPr>
            <a:endParaRPr lang="sv-SE" sz="1600" dirty="0" smtClean="0"/>
          </a:p>
          <a:p>
            <a:pPr marL="0" indent="0">
              <a:buFont typeface="Arial" charset="0"/>
              <a:buNone/>
            </a:pPr>
            <a:r>
              <a:rPr lang="sv-SE" sz="1600" dirty="0" smtClean="0"/>
              <a:t>Ytterligare en förändring från föregående år är att det tidigare primära nyckeltalet där de administrativa- och indirekta kostnaderna ställdes i relation till de totala operativa kostnaderna inte används som primärt nyckeltal i den bolagsspecifika rapporteringen. Anledningen till denna förändring är att eliminera risken för att ökade totala operativa kostnader ska kunna påverka redovisat nyckeltal positivt och därmed vilseleda läsaren. Nu används primärt intäkter som bas när den relativa utvecklingen av de administrativa- och indirekta produktionskostnaderna redovisas. Ett diagram som visar utvecklingen för detta nyckeltal för samtliga bolag används ändå i rapporten för att kunna jämföra nyckeltalet mot tidigare rapporter.</a:t>
            </a:r>
          </a:p>
          <a:p>
            <a:pPr marL="0" indent="0">
              <a:buFont typeface="Arial" charset="0"/>
              <a:buNone/>
            </a:pPr>
            <a:endParaRPr lang="sv-SE" sz="1600" dirty="0" smtClean="0"/>
          </a:p>
          <a:p>
            <a:pPr marL="0" indent="0">
              <a:buFont typeface="Arial" charset="0"/>
              <a:buNone/>
            </a:pPr>
            <a:endParaRPr lang="sv-SE" sz="1600" dirty="0" smtClean="0"/>
          </a:p>
          <a:p>
            <a:pPr marL="0" indent="0">
              <a:buFont typeface="Arial" charset="0"/>
              <a:buNone/>
            </a:pPr>
            <a:endParaRPr lang="sv-SE" sz="1600" dirty="0" smtClean="0"/>
          </a:p>
          <a:p>
            <a:pPr marL="0" indent="0">
              <a:buFont typeface="Arial" charset="0"/>
              <a:buNone/>
            </a:pPr>
            <a:endParaRPr lang="sv-SE" sz="1600" dirty="0" smtClean="0"/>
          </a:p>
          <a:p>
            <a:pPr marL="0" indent="0">
              <a:buFont typeface="Arial" charset="0"/>
              <a:buNone/>
            </a:pPr>
            <a:endParaRPr lang="sv-SE" sz="1600" dirty="0" smtClean="0"/>
          </a:p>
          <a:p>
            <a:pPr marL="0" indent="0">
              <a:buFont typeface="Arial" charset="0"/>
              <a:buNone/>
            </a:pPr>
            <a:endParaRPr lang="sv-SE" sz="1600" i="1" dirty="0" smtClean="0"/>
          </a:p>
          <a:p>
            <a:pPr marL="0" indent="0">
              <a:buFont typeface="Arial" charset="0"/>
              <a:buNone/>
            </a:pPr>
            <a:endParaRPr lang="sv-SE" sz="1600" dirty="0" smtClean="0"/>
          </a:p>
        </p:txBody>
      </p:sp>
    </p:spTree>
    <p:extLst>
      <p:ext uri="{BB962C8B-B14F-4D97-AF65-F5344CB8AC3E}">
        <p14:creationId xmlns:p14="http://schemas.microsoft.com/office/powerpoint/2010/main" val="2375349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ctrTitle"/>
          </p:nvPr>
        </p:nvSpPr>
        <p:spPr/>
        <p:txBody>
          <a:bodyPr/>
          <a:lstStyle/>
          <a:p>
            <a:pPr eaLnBrk="1" hangingPunct="1"/>
            <a:r>
              <a:rPr lang="sv-SE" smtClean="0"/>
              <a:t>Rapportering</a:t>
            </a:r>
          </a:p>
        </p:txBody>
      </p:sp>
      <p:sp>
        <p:nvSpPr>
          <p:cNvPr id="18435"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fld id="{7E12E822-F4D6-4AEC-9286-C916E4FA65FE}" type="slidenum">
              <a:rPr lang="en-US" sz="1000" smtClean="0">
                <a:solidFill>
                  <a:schemeClr val="bg2"/>
                </a:solidFill>
              </a:rPr>
              <a:pPr eaLnBrk="1" hangingPunct="1"/>
              <a:t>8</a:t>
            </a:fld>
            <a:endParaRPr lang="en-US" sz="1000" smtClean="0">
              <a:solidFill>
                <a:schemeClr val="bg2"/>
              </a:solidFill>
            </a:endParaRPr>
          </a:p>
        </p:txBody>
      </p:sp>
      <p:sp>
        <p:nvSpPr>
          <p:cNvPr id="1843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r>
              <a:rPr lang="sv-SE" sz="1000" smtClean="0">
                <a:solidFill>
                  <a:schemeClr val="bg2"/>
                </a:solidFill>
              </a:rPr>
              <a:t>Stockholm Stadshus - Rapportering av den operativa effektiviteten</a:t>
            </a:r>
            <a:endParaRPr lang="en-US" sz="1000" smtClean="0">
              <a:solidFill>
                <a:schemeClr val="bg2"/>
              </a:solidFill>
            </a:endParaRPr>
          </a:p>
        </p:txBody>
      </p:sp>
    </p:spTree>
    <p:extLst>
      <p:ext uri="{BB962C8B-B14F-4D97-AF65-F5344CB8AC3E}">
        <p14:creationId xmlns:p14="http://schemas.microsoft.com/office/powerpoint/2010/main" val="1078213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1"/>
          <p:cNvSpPr>
            <a:spLocks noGrp="1"/>
          </p:cNvSpPr>
          <p:nvPr>
            <p:ph type="sldNum" sz="quarter" idx="4294967295"/>
          </p:nvPr>
        </p:nvSpPr>
        <p:spPr bwMode="auto">
          <a:xfrm>
            <a:off x="457200" y="7429500"/>
            <a:ext cx="311150" cy="163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fld id="{61E9C404-8290-4A3E-8DE5-ABE9C5391706}" type="slidenum">
              <a:rPr lang="en-US" sz="1000" smtClean="0">
                <a:solidFill>
                  <a:schemeClr val="tx2"/>
                </a:solidFill>
              </a:rPr>
              <a:pPr eaLnBrk="1" hangingPunct="1"/>
              <a:t>9</a:t>
            </a:fld>
            <a:endParaRPr lang="en-US" sz="1000" smtClean="0">
              <a:solidFill>
                <a:schemeClr val="tx2"/>
              </a:solidFill>
            </a:endParaRPr>
          </a:p>
        </p:txBody>
      </p:sp>
      <p:sp>
        <p:nvSpPr>
          <p:cNvPr id="19459" name="Footer Placeholder 2"/>
          <p:cNvSpPr>
            <a:spLocks noGrp="1"/>
          </p:cNvSpPr>
          <p:nvPr>
            <p:ph type="ftr" sz="quarter" idx="4294967295"/>
          </p:nvPr>
        </p:nvSpPr>
        <p:spPr bwMode="auto">
          <a:xfrm>
            <a:off x="849313" y="7429500"/>
            <a:ext cx="4749800" cy="1635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charset="0"/>
                <a:cs typeface="Arial" charset="0"/>
              </a:defRPr>
            </a:lvl1pPr>
            <a:lvl2pPr marL="742950" indent="-285750" eaLnBrk="0" hangingPunct="0">
              <a:defRPr sz="2000">
                <a:solidFill>
                  <a:schemeClr val="tx1"/>
                </a:solidFill>
                <a:latin typeface="Arial" charset="0"/>
                <a:cs typeface="Arial" charset="0"/>
              </a:defRPr>
            </a:lvl2pPr>
            <a:lvl3pPr marL="1143000" indent="-228600" eaLnBrk="0" hangingPunct="0">
              <a:defRPr sz="2000">
                <a:solidFill>
                  <a:schemeClr val="tx1"/>
                </a:solidFill>
                <a:latin typeface="Arial" charset="0"/>
                <a:cs typeface="Arial" charset="0"/>
              </a:defRPr>
            </a:lvl3pPr>
            <a:lvl4pPr marL="1600200" indent="-228600" eaLnBrk="0" hangingPunct="0">
              <a:defRPr sz="2000">
                <a:solidFill>
                  <a:schemeClr val="tx1"/>
                </a:solidFill>
                <a:latin typeface="Arial" charset="0"/>
                <a:cs typeface="Arial" charset="0"/>
              </a:defRPr>
            </a:lvl4pPr>
            <a:lvl5pPr marL="2057400" indent="-228600" eaLnBrk="0" hangingPunct="0">
              <a:defRPr sz="2000">
                <a:solidFill>
                  <a:schemeClr val="tx1"/>
                </a:solidFill>
                <a:latin typeface="Arial" charset="0"/>
                <a:cs typeface="Arial" charset="0"/>
              </a:defRPr>
            </a:lvl5pPr>
            <a:lvl6pPr marL="2514600" indent="-228600" eaLnBrk="0" fontAlgn="base" hangingPunct="0">
              <a:spcBef>
                <a:spcPct val="0"/>
              </a:spcBef>
              <a:spcAft>
                <a:spcPct val="0"/>
              </a:spcAft>
              <a:defRPr sz="2000">
                <a:solidFill>
                  <a:schemeClr val="tx1"/>
                </a:solidFill>
                <a:latin typeface="Arial" charset="0"/>
                <a:cs typeface="Arial" charset="0"/>
              </a:defRPr>
            </a:lvl6pPr>
            <a:lvl7pPr marL="2971800" indent="-228600" eaLnBrk="0" fontAlgn="base" hangingPunct="0">
              <a:spcBef>
                <a:spcPct val="0"/>
              </a:spcBef>
              <a:spcAft>
                <a:spcPct val="0"/>
              </a:spcAft>
              <a:defRPr sz="2000">
                <a:solidFill>
                  <a:schemeClr val="tx1"/>
                </a:solidFill>
                <a:latin typeface="Arial" charset="0"/>
                <a:cs typeface="Arial" charset="0"/>
              </a:defRPr>
            </a:lvl7pPr>
            <a:lvl8pPr marL="3429000" indent="-228600" eaLnBrk="0" fontAlgn="base" hangingPunct="0">
              <a:spcBef>
                <a:spcPct val="0"/>
              </a:spcBef>
              <a:spcAft>
                <a:spcPct val="0"/>
              </a:spcAft>
              <a:defRPr sz="2000">
                <a:solidFill>
                  <a:schemeClr val="tx1"/>
                </a:solidFill>
                <a:latin typeface="Arial" charset="0"/>
                <a:cs typeface="Arial" charset="0"/>
              </a:defRPr>
            </a:lvl8pPr>
            <a:lvl9pPr marL="3886200" indent="-228600" eaLnBrk="0" fontAlgn="base" hangingPunct="0">
              <a:spcBef>
                <a:spcPct val="0"/>
              </a:spcBef>
              <a:spcAft>
                <a:spcPct val="0"/>
              </a:spcAft>
              <a:defRPr sz="2000">
                <a:solidFill>
                  <a:schemeClr val="tx1"/>
                </a:solidFill>
                <a:latin typeface="Arial" charset="0"/>
                <a:cs typeface="Arial" charset="0"/>
              </a:defRPr>
            </a:lvl9pPr>
          </a:lstStyle>
          <a:p>
            <a:pPr eaLnBrk="1" hangingPunct="1"/>
            <a:r>
              <a:rPr lang="sv-SE" sz="1000" smtClean="0">
                <a:solidFill>
                  <a:schemeClr val="tx2"/>
                </a:solidFill>
              </a:rPr>
              <a:t>Stockholm Stadshus - Rapportering av den operativa effektiviteten</a:t>
            </a:r>
            <a:endParaRPr lang="en-US" sz="1000" smtClean="0">
              <a:solidFill>
                <a:schemeClr val="tx2"/>
              </a:solidFill>
            </a:endParaRPr>
          </a:p>
        </p:txBody>
      </p:sp>
      <p:sp>
        <p:nvSpPr>
          <p:cNvPr id="10" name="Title 3"/>
          <p:cNvSpPr>
            <a:spLocks noGrp="1"/>
          </p:cNvSpPr>
          <p:nvPr>
            <p:ph type="title"/>
          </p:nvPr>
        </p:nvSpPr>
        <p:spPr>
          <a:xfrm>
            <a:off x="449263" y="396875"/>
            <a:ext cx="9266237" cy="714375"/>
          </a:xfrm>
        </p:spPr>
        <p:txBody>
          <a:bodyPr/>
          <a:lstStyle/>
          <a:p>
            <a:pPr eaLnBrk="1" hangingPunct="1"/>
            <a:r>
              <a:rPr lang="sv-SE" sz="2000" dirty="0">
                <a:solidFill>
                  <a:srgbClr val="002060"/>
                </a:solidFill>
                <a:ea typeface="+mn-ea"/>
                <a:cs typeface="Arial" pitchFamily="34" charset="0"/>
              </a:rPr>
              <a:t>3. Rapportering av den operativa effektiviteten 2010</a:t>
            </a:r>
          </a:p>
        </p:txBody>
      </p:sp>
      <p:sp>
        <p:nvSpPr>
          <p:cNvPr id="14" name="Content Placeholder 2"/>
          <p:cNvSpPr>
            <a:spLocks noGrp="1"/>
          </p:cNvSpPr>
          <p:nvPr>
            <p:ph sz="quarter" idx="12"/>
          </p:nvPr>
        </p:nvSpPr>
        <p:spPr>
          <a:xfrm>
            <a:off x="450850" y="1255713"/>
            <a:ext cx="9294813" cy="6047130"/>
          </a:xfrm>
        </p:spPr>
        <p:txBody>
          <a:bodyPr>
            <a:normAutofit lnSpcReduction="10000"/>
          </a:bodyPr>
          <a:lstStyle/>
          <a:p>
            <a:pPr marL="0" indent="0" eaLnBrk="1" hangingPunct="1">
              <a:buFont typeface="Arial" charset="0"/>
              <a:buNone/>
              <a:defRPr/>
            </a:pPr>
            <a:r>
              <a:rPr lang="sv-SE" sz="1600" b="1" dirty="0" smtClean="0"/>
              <a:t>Innehåll</a:t>
            </a:r>
          </a:p>
          <a:p>
            <a:pPr marL="0" indent="0">
              <a:buNone/>
              <a:defRPr/>
            </a:pPr>
            <a:r>
              <a:rPr lang="sv-SE" sz="1600" dirty="0" smtClean="0"/>
              <a:t>Inledningsvis redovisas tre tabeller där utvecklingen för respektive bolag kan utläsas samlat, därefter följer en kort förklaring till hur graferna i de bolagsspecifika redovisningarna kan utläsas.</a:t>
            </a:r>
          </a:p>
          <a:p>
            <a:pPr marL="0" indent="0">
              <a:buNone/>
              <a:defRPr/>
            </a:pPr>
            <a:r>
              <a:rPr lang="sv-SE" sz="1600" dirty="0" smtClean="0"/>
              <a:t>Efter den kortfattade förklaringen följer den bolagsspecifika rapporteringen i följande ordning:</a:t>
            </a:r>
          </a:p>
          <a:p>
            <a:pPr marL="0" indent="0">
              <a:buNone/>
              <a:defRPr/>
            </a:pPr>
            <a:endParaRPr lang="sv-SE" sz="1600" dirty="0" smtClean="0"/>
          </a:p>
          <a:p>
            <a:pPr marL="0" indent="0">
              <a:buNone/>
              <a:defRPr/>
            </a:pPr>
            <a:r>
              <a:rPr lang="sv-SE" sz="1600" dirty="0" smtClean="0"/>
              <a:t>Svenska Bostäder							Sid 14</a:t>
            </a:r>
          </a:p>
          <a:p>
            <a:pPr marL="0" indent="0">
              <a:buNone/>
              <a:defRPr/>
            </a:pPr>
            <a:r>
              <a:rPr lang="sv-SE" sz="1600" dirty="0" err="1" smtClean="0"/>
              <a:t>Stockholmshem</a:t>
            </a:r>
            <a:r>
              <a:rPr lang="sv-SE" sz="1600" dirty="0" smtClean="0"/>
              <a:t>							Sid 15</a:t>
            </a:r>
          </a:p>
          <a:p>
            <a:pPr marL="0" indent="0">
              <a:buNone/>
              <a:defRPr/>
            </a:pPr>
            <a:r>
              <a:rPr lang="sv-SE" sz="1600" dirty="0" smtClean="0"/>
              <a:t>Familjebostäder							Sid 16</a:t>
            </a:r>
          </a:p>
          <a:p>
            <a:pPr marL="0" indent="0">
              <a:buNone/>
              <a:defRPr/>
            </a:pPr>
            <a:r>
              <a:rPr lang="sv-SE" sz="1600" dirty="0" err="1" smtClean="0"/>
              <a:t>Micasa</a:t>
            </a:r>
            <a:r>
              <a:rPr lang="sv-SE" sz="1600" dirty="0" smtClean="0"/>
              <a:t> Fastigheter							Sid 17</a:t>
            </a:r>
          </a:p>
          <a:p>
            <a:pPr marL="0" indent="0">
              <a:buNone/>
              <a:defRPr/>
            </a:pPr>
            <a:r>
              <a:rPr lang="sv-SE" sz="1600" dirty="0" smtClean="0"/>
              <a:t>Skolfastigheter (SISAB)						Sid 18</a:t>
            </a:r>
          </a:p>
          <a:p>
            <a:pPr marL="0" indent="0">
              <a:buNone/>
              <a:defRPr/>
            </a:pPr>
            <a:r>
              <a:rPr lang="sv-SE" sz="1600" dirty="0" smtClean="0"/>
              <a:t>S:t Erik Markutveckling						Sid 19</a:t>
            </a:r>
          </a:p>
          <a:p>
            <a:pPr marL="0" indent="0">
              <a:buNone/>
              <a:defRPr/>
            </a:pPr>
            <a:r>
              <a:rPr lang="sv-SE" sz="1600" dirty="0" smtClean="0"/>
              <a:t>SGA Fastigheter							Sid 20</a:t>
            </a:r>
          </a:p>
          <a:p>
            <a:pPr marL="0" indent="0">
              <a:buNone/>
              <a:defRPr/>
            </a:pPr>
            <a:r>
              <a:rPr lang="sv-SE" sz="1600" dirty="0" smtClean="0"/>
              <a:t>Stockholm Vatten							Sid 21</a:t>
            </a:r>
          </a:p>
          <a:p>
            <a:pPr marL="0" indent="0">
              <a:buNone/>
              <a:defRPr/>
            </a:pPr>
            <a:r>
              <a:rPr lang="sv-SE" sz="1600" dirty="0" smtClean="0"/>
              <a:t>Stockholms Hamnar							Sid 22</a:t>
            </a:r>
          </a:p>
          <a:p>
            <a:pPr marL="0" indent="0">
              <a:buNone/>
              <a:defRPr/>
            </a:pPr>
            <a:r>
              <a:rPr lang="sv-SE" sz="1600" dirty="0" err="1" smtClean="0"/>
              <a:t>Stokab</a:t>
            </a:r>
            <a:r>
              <a:rPr lang="sv-SE" sz="1600" dirty="0" smtClean="0"/>
              <a:t>								Sid 23</a:t>
            </a:r>
          </a:p>
          <a:p>
            <a:pPr marL="0" indent="0">
              <a:buNone/>
              <a:defRPr/>
            </a:pPr>
            <a:r>
              <a:rPr lang="sv-SE" sz="1600" dirty="0" smtClean="0"/>
              <a:t>Stockholm Parkering							Sid 24</a:t>
            </a:r>
          </a:p>
          <a:p>
            <a:pPr marL="0" indent="0">
              <a:buNone/>
              <a:defRPr/>
            </a:pPr>
            <a:r>
              <a:rPr lang="sv-SE" sz="1600" dirty="0" smtClean="0"/>
              <a:t>USK (Stockholm Stads Utrednings- och statistikkontor)				Sid 25 </a:t>
            </a:r>
          </a:p>
          <a:p>
            <a:pPr marL="0" indent="0">
              <a:buNone/>
              <a:defRPr/>
            </a:pPr>
            <a:r>
              <a:rPr lang="sv-SE" sz="1600" dirty="0" smtClean="0"/>
              <a:t>Bostadsförmedlingen							Sid 26</a:t>
            </a:r>
          </a:p>
          <a:p>
            <a:pPr marL="0" indent="0">
              <a:buNone/>
              <a:defRPr/>
            </a:pPr>
            <a:r>
              <a:rPr lang="sv-SE" sz="1600" dirty="0" smtClean="0"/>
              <a:t>Stockholm Business Region						Sid 27</a:t>
            </a:r>
          </a:p>
          <a:p>
            <a:pPr marL="0" indent="0">
              <a:buNone/>
              <a:defRPr/>
            </a:pPr>
            <a:r>
              <a:rPr lang="sv-SE" sz="1600" dirty="0" smtClean="0"/>
              <a:t>Stadsteatern							Sid 28</a:t>
            </a:r>
          </a:p>
          <a:p>
            <a:pPr marL="0" indent="0">
              <a:buNone/>
              <a:defRPr/>
            </a:pPr>
            <a:r>
              <a:rPr lang="sv-SE" sz="1600" dirty="0" smtClean="0"/>
              <a:t>S:t Erik Försäkring							Sid 29</a:t>
            </a:r>
          </a:p>
          <a:p>
            <a:pPr marL="0" indent="0">
              <a:buNone/>
              <a:defRPr/>
            </a:pPr>
            <a:r>
              <a:rPr lang="sv-SE" sz="1600" dirty="0" smtClean="0"/>
              <a:t>S:t Erik Livförsäkring							Sid 30</a:t>
            </a:r>
          </a:p>
          <a:p>
            <a:pPr marL="342900" indent="-342900">
              <a:buAutoNum type="arabicPeriod"/>
              <a:defRPr/>
            </a:pPr>
            <a:endParaRPr lang="sv-SE" sz="1600" dirty="0"/>
          </a:p>
          <a:p>
            <a:pPr marL="0" indent="0" eaLnBrk="1" hangingPunct="1">
              <a:buFont typeface="Arial" charset="0"/>
              <a:buNone/>
              <a:defRPr/>
            </a:pPr>
            <a:endParaRPr lang="sv-SE" sz="1600" dirty="0"/>
          </a:p>
          <a:p>
            <a:pPr eaLnBrk="1" hangingPunct="1">
              <a:defRPr/>
            </a:pPr>
            <a:endParaRPr lang="sv-SE" sz="1900" dirty="0"/>
          </a:p>
          <a:p>
            <a:pPr marL="0" indent="0">
              <a:buFont typeface="Arial" charset="0"/>
              <a:buNone/>
              <a:defRPr/>
            </a:pPr>
            <a:endParaRPr lang="sv-SE" dirty="0"/>
          </a:p>
        </p:txBody>
      </p:sp>
      <p:cxnSp>
        <p:nvCxnSpPr>
          <p:cNvPr id="15" name="Straight Connector 14"/>
          <p:cNvCxnSpPr/>
          <p:nvPr/>
        </p:nvCxnSpPr>
        <p:spPr>
          <a:xfrm>
            <a:off x="2238375" y="2724150"/>
            <a:ext cx="6457950" cy="0"/>
          </a:xfrm>
          <a:prstGeom prst="line">
            <a:avLst/>
          </a:prstGeom>
          <a:ln>
            <a:solidFill>
              <a:srgbClr val="A4D4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133600" y="4533900"/>
            <a:ext cx="6562725" cy="0"/>
          </a:xfrm>
          <a:prstGeom prst="line">
            <a:avLst/>
          </a:prstGeom>
          <a:ln>
            <a:solidFill>
              <a:srgbClr val="A4D4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2247900" y="6610350"/>
            <a:ext cx="6448425" cy="0"/>
          </a:xfrm>
          <a:prstGeom prst="line">
            <a:avLst/>
          </a:prstGeom>
          <a:ln>
            <a:solidFill>
              <a:srgbClr val="A4D4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1981200" y="2990850"/>
            <a:ext cx="6715125" cy="0"/>
          </a:xfrm>
          <a:prstGeom prst="line">
            <a:avLst/>
          </a:prstGeom>
          <a:ln>
            <a:solidFill>
              <a:srgbClr val="A4D4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1990725" y="3248025"/>
            <a:ext cx="6705600" cy="0"/>
          </a:xfrm>
          <a:prstGeom prst="line">
            <a:avLst/>
          </a:prstGeom>
          <a:ln>
            <a:solidFill>
              <a:srgbClr val="A4D4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2066925" y="4286250"/>
            <a:ext cx="6629400" cy="0"/>
          </a:xfrm>
          <a:prstGeom prst="line">
            <a:avLst/>
          </a:prstGeom>
          <a:ln>
            <a:solidFill>
              <a:srgbClr val="A4D4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209675" y="5048250"/>
            <a:ext cx="7486650" cy="0"/>
          </a:xfrm>
          <a:prstGeom prst="line">
            <a:avLst/>
          </a:prstGeom>
          <a:ln>
            <a:solidFill>
              <a:srgbClr val="A4D4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2238375" y="3524250"/>
            <a:ext cx="6457950" cy="0"/>
          </a:xfrm>
          <a:prstGeom prst="line">
            <a:avLst/>
          </a:prstGeom>
          <a:ln>
            <a:solidFill>
              <a:srgbClr val="A4D4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2609850" y="4010025"/>
            <a:ext cx="6086475" cy="0"/>
          </a:xfrm>
          <a:prstGeom prst="line">
            <a:avLst/>
          </a:prstGeom>
          <a:ln>
            <a:solidFill>
              <a:srgbClr val="A4D4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676525" y="3771900"/>
            <a:ext cx="6019800" cy="0"/>
          </a:xfrm>
          <a:prstGeom prst="line">
            <a:avLst/>
          </a:prstGeom>
          <a:ln>
            <a:solidFill>
              <a:srgbClr val="A4D4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381249" y="4800600"/>
            <a:ext cx="6315076" cy="0"/>
          </a:xfrm>
          <a:prstGeom prst="line">
            <a:avLst/>
          </a:prstGeom>
          <a:ln>
            <a:solidFill>
              <a:srgbClr val="A4D4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2409824" y="5324475"/>
            <a:ext cx="6286501" cy="0"/>
          </a:xfrm>
          <a:prstGeom prst="line">
            <a:avLst/>
          </a:prstGeom>
          <a:ln>
            <a:solidFill>
              <a:srgbClr val="A4D4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2447924" y="5829300"/>
            <a:ext cx="6248401" cy="0"/>
          </a:xfrm>
          <a:prstGeom prst="line">
            <a:avLst/>
          </a:prstGeom>
          <a:ln>
            <a:solidFill>
              <a:srgbClr val="A4D4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419349" y="6848475"/>
            <a:ext cx="6276976" cy="0"/>
          </a:xfrm>
          <a:prstGeom prst="line">
            <a:avLst/>
          </a:prstGeom>
          <a:ln>
            <a:solidFill>
              <a:srgbClr val="A4D4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1695449" y="6343650"/>
            <a:ext cx="7000876" cy="0"/>
          </a:xfrm>
          <a:prstGeom prst="line">
            <a:avLst/>
          </a:prstGeom>
          <a:ln>
            <a:solidFill>
              <a:srgbClr val="A4D4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038475" y="6086475"/>
            <a:ext cx="5657850" cy="0"/>
          </a:xfrm>
          <a:prstGeom prst="line">
            <a:avLst/>
          </a:prstGeom>
          <a:ln>
            <a:solidFill>
              <a:srgbClr val="A4D40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5499463" y="5559606"/>
            <a:ext cx="3196862" cy="0"/>
          </a:xfrm>
          <a:prstGeom prst="line">
            <a:avLst/>
          </a:prstGeom>
          <a:ln>
            <a:solidFill>
              <a:srgbClr val="A4D4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5715199"/>
      </p:ext>
    </p:extLst>
  </p:cSld>
  <p:clrMapOvr>
    <a:masterClrMapping/>
  </p:clrMapOvr>
</p:sld>
</file>

<file path=ppt/theme/theme1.xml><?xml version="1.0" encoding="utf-8"?>
<a:theme xmlns:a="http://schemas.openxmlformats.org/drawingml/2006/main" name="Blank">
  <a:themeElements>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6.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7.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8.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9.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0.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1.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2.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3.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4.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5.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6.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7.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8.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9.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0.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1.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2.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3.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4.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5.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6.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7.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8.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9.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0.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1.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2.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3.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4.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5.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6.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7.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Deloitte">
    <a:dk1>
      <a:srgbClr val="000000"/>
    </a:dk1>
    <a:lt1>
      <a:srgbClr val="FFFFFF"/>
    </a:lt1>
    <a:dk2>
      <a:srgbClr val="002776"/>
    </a:dk2>
    <a:lt2>
      <a:srgbClr val="FFFFFF"/>
    </a:lt2>
    <a:accent1>
      <a:srgbClr val="002776"/>
    </a:accent1>
    <a:accent2>
      <a:srgbClr val="92D400"/>
    </a:accent2>
    <a:accent3>
      <a:srgbClr val="00A1DE"/>
    </a:accent3>
    <a:accent4>
      <a:srgbClr val="3C8A2E"/>
    </a:accent4>
    <a:accent5>
      <a:srgbClr val="72C7E7"/>
    </a:accent5>
    <a:accent6>
      <a:srgbClr val="C9DD03"/>
    </a:accent6>
    <a:hlink>
      <a:srgbClr val="00A1DE"/>
    </a:hlink>
    <a:folHlink>
      <a:srgbClr val="72C7E7"/>
    </a:folHlink>
  </a:clrScheme>
  <a:fontScheme name="Deloit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blank</Template>
  <TotalTime>1267</TotalTime>
  <Words>6936</Words>
  <Application>Microsoft Office PowerPoint</Application>
  <PresentationFormat>Custom</PresentationFormat>
  <Paragraphs>2424</Paragraphs>
  <Slides>36</Slides>
  <Notes>2</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Blank</vt:lpstr>
      <vt:lpstr>Stockholm Stadshus AB Rapportering av den operativa effektiviteten </vt:lpstr>
      <vt:lpstr>Innehållsförteckning     </vt:lpstr>
      <vt:lpstr>1. Inledning och metod         (1/2)</vt:lpstr>
      <vt:lpstr>1. Inledning och metod, forts                        (2/2)</vt:lpstr>
      <vt:lpstr>2. Vägledning till läsaren av rapporten                  (1/3)</vt:lpstr>
      <vt:lpstr>PowerPoint Presentation</vt:lpstr>
      <vt:lpstr>PowerPoint Presentation</vt:lpstr>
      <vt:lpstr>Rapportering</vt:lpstr>
      <vt:lpstr>3. Rapportering av den operativa effektiviteten 2010</vt:lpstr>
      <vt:lpstr>PowerPoint Presentation</vt:lpstr>
      <vt:lpstr>PowerPoint Presentation</vt:lpstr>
      <vt:lpstr>PowerPoint Presentation</vt:lpstr>
      <vt:lpstr>4. Förklaring till rapportdetaljer</vt:lpstr>
      <vt:lpstr>4. Bolagsspecifikationer     </vt:lpstr>
      <vt:lpstr>Svenska Bostäder </vt:lpstr>
      <vt:lpstr>Stockholmshem</vt:lpstr>
      <vt:lpstr>Familjebostäder</vt:lpstr>
      <vt:lpstr>Micasa Fastigheter</vt:lpstr>
      <vt:lpstr>Skolfastigheter (SISAB)</vt:lpstr>
      <vt:lpstr>S:t Erik Markutveckling</vt:lpstr>
      <vt:lpstr>SGA Fastigheter</vt:lpstr>
      <vt:lpstr>Stockholm Vatten</vt:lpstr>
      <vt:lpstr>Stockholms Hamnar</vt:lpstr>
      <vt:lpstr>Stokab</vt:lpstr>
      <vt:lpstr>Stockholm Parkering </vt:lpstr>
      <vt:lpstr>USK</vt:lpstr>
      <vt:lpstr>Bostadsförmedlingen</vt:lpstr>
      <vt:lpstr>Stockholm Business Region</vt:lpstr>
      <vt:lpstr>Stadsteatern</vt:lpstr>
      <vt:lpstr>S:t Erik Försäkring</vt:lpstr>
      <vt:lpstr>S:t Erik Livförsäkring</vt:lpstr>
      <vt:lpstr>Appendix 1</vt:lpstr>
      <vt:lpstr>Beräkningsmetod</vt:lpstr>
      <vt:lpstr>Appendix 2</vt:lpstr>
      <vt:lpstr>Detaljerad jämförelse mellan 2009 och 2010 per bolag </vt:lpstr>
      <vt:lpstr>PowerPoint Presentation</vt:lpstr>
    </vt:vector>
  </TitlesOfParts>
  <Company>Deloitte Touche Tohmatsu Services,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Stockholm Stadshus AB Rapportering av den operativa effektiviteten</dc:title>
  <dc:creator>Martin Råghall (Open)</dc:creator>
  <cp:lastModifiedBy>Martin Råghall (Open)
</cp:lastModifiedBy>
  <cp:revision>86</cp:revision>
  <cp:lastPrinted>2011-03-15T12:22:10Z</cp:lastPrinted>
  <dcterms:created xsi:type="dcterms:W3CDTF">2011-02-24T12:05:19Z</dcterms:created>
  <dcterms:modified xsi:type="dcterms:W3CDTF">2011-03-15T16:03:21Z</dcterms:modified>
</cp:coreProperties>
</file>