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  <p:sldMasterId id="2147483810" r:id="rId2"/>
    <p:sldMasterId id="2147483842" r:id="rId3"/>
  </p:sldMasterIdLst>
  <p:notesMasterIdLst>
    <p:notesMasterId r:id="rId16"/>
  </p:notesMasterIdLst>
  <p:handoutMasterIdLst>
    <p:handoutMasterId r:id="rId17"/>
  </p:handoutMasterIdLst>
  <p:sldIdLst>
    <p:sldId id="357" r:id="rId4"/>
    <p:sldId id="371" r:id="rId5"/>
    <p:sldId id="400" r:id="rId6"/>
    <p:sldId id="395" r:id="rId7"/>
    <p:sldId id="397" r:id="rId8"/>
    <p:sldId id="402" r:id="rId9"/>
    <p:sldId id="403" r:id="rId10"/>
    <p:sldId id="401" r:id="rId11"/>
    <p:sldId id="398" r:id="rId12"/>
    <p:sldId id="399" r:id="rId13"/>
    <p:sldId id="404" r:id="rId14"/>
    <p:sldId id="405" r:id="rId1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33"/>
    <a:srgbClr val="008000"/>
    <a:srgbClr val="FFFF99"/>
    <a:srgbClr val="FFFFCC"/>
    <a:srgbClr val="003300"/>
    <a:srgbClr val="006600"/>
    <a:srgbClr val="00863D"/>
    <a:srgbClr val="99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7853C-536D-4A76-A0AE-DD22124D55A5}" styleName="Format med tema 1 - dekorfärg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just format 1 - Dekorfär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0" autoAdjust="0"/>
    <p:restoredTop sz="94824" autoAdjust="0"/>
  </p:normalViewPr>
  <p:slideViewPr>
    <p:cSldViewPr snapToGrid="0">
      <p:cViewPr>
        <p:scale>
          <a:sx n="75" d="100"/>
          <a:sy n="75" d="100"/>
        </p:scale>
        <p:origin x="-2748" y="-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image" Target="../media/image29.emf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image" Target="../media/image35.emf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image" Target="../media/image4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image" Target="../media/image4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t" anchorCtr="0" compatLnSpc="1">
            <a:prstTxWarp prst="textNoShape">
              <a:avLst/>
            </a:prstTxWarp>
          </a:bodyPr>
          <a:lstStyle>
            <a:lvl1pPr defTabSz="922338">
              <a:defRPr sz="12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906463" y="9432925"/>
            <a:ext cx="23415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b" anchorCtr="0" compatLnSpc="1">
            <a:prstTxWarp prst="textNoShape">
              <a:avLst/>
            </a:prstTxWarp>
          </a:bodyPr>
          <a:lstStyle>
            <a:lvl1pPr defTabSz="922338">
              <a:defRPr sz="12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1"/>
            </a:lvl1pPr>
          </a:lstStyle>
          <a:p>
            <a:pPr>
              <a:defRPr/>
            </a:pPr>
            <a:fld id="{DD6085B8-754E-48DA-ABF1-8AA9CD10E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t" anchorCtr="0" compatLnSpc="1">
            <a:prstTxWarp prst="textNoShape">
              <a:avLst/>
            </a:prstTxWarp>
          </a:bodyPr>
          <a:lstStyle>
            <a:lvl1pPr defTabSz="922338">
              <a:defRPr sz="12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06463" y="9432925"/>
            <a:ext cx="2038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b" anchorCtr="0" compatLnSpc="1">
            <a:prstTxWarp prst="textNoShape">
              <a:avLst/>
            </a:prstTxWarp>
          </a:bodyPr>
          <a:lstStyle>
            <a:lvl1pPr defTabSz="922338">
              <a:defRPr sz="12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04" tIns="46102" rIns="92204" bIns="46102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1"/>
            </a:lvl1pPr>
          </a:lstStyle>
          <a:p>
            <a:pPr>
              <a:defRPr/>
            </a:pPr>
            <a:fld id="{1ECD8746-1B65-48F8-BD7D-985E14422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936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5715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8651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1430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6F0C6-88CB-4D92-A82C-9F7FFC9912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9700" name="Platshållare för bildnummer 3"/>
          <p:cNvSpPr txBox="1">
            <a:spLocks noGrp="1"/>
          </p:cNvSpPr>
          <p:nvPr/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4" tIns="46102" rIns="92204" bIns="46102" anchor="b"/>
          <a:lstStyle/>
          <a:p>
            <a:pPr algn="r" defTabSz="922338"/>
            <a:fld id="{E660B3B4-F949-4190-AB6C-E6EB68966BE4}" type="slidenum">
              <a:rPr lang="en-US" sz="1200" b="1"/>
              <a:pPr algn="r" defTabSz="922338"/>
              <a:t>12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5D16F-53C7-4AA1-93D8-C6EB2573EC2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2532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4B11AA-1D7B-41E5-A19E-A40F19726275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3556" name="Platshållare för bildnummer 3"/>
          <p:cNvSpPr txBox="1">
            <a:spLocks noGrp="1"/>
          </p:cNvSpPr>
          <p:nvPr/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4" tIns="46102" rIns="92204" bIns="46102" anchor="b"/>
          <a:lstStyle/>
          <a:p>
            <a:pPr algn="r" defTabSz="922338"/>
            <a:fld id="{96B85DC8-701C-425A-B5BF-328C163FF54A}" type="slidenum">
              <a:rPr lang="en-US" sz="1200" b="1"/>
              <a:pPr algn="r" defTabSz="922338"/>
              <a:t>5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580" name="Platshållare för bildnummer 3"/>
          <p:cNvSpPr txBox="1">
            <a:spLocks noGrp="1"/>
          </p:cNvSpPr>
          <p:nvPr/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4" tIns="46102" rIns="92204" bIns="46102" anchor="b"/>
          <a:lstStyle/>
          <a:p>
            <a:pPr algn="r" defTabSz="922338"/>
            <a:fld id="{01AFB9D2-5954-47CD-8DDE-BBD8820CD9B0}" type="slidenum">
              <a:rPr lang="en-US" sz="1200" b="1"/>
              <a:pPr algn="r" defTabSz="922338"/>
              <a:t>6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5604" name="Platshållare för bildnummer 3"/>
          <p:cNvSpPr txBox="1">
            <a:spLocks noGrp="1"/>
          </p:cNvSpPr>
          <p:nvPr/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4" tIns="46102" rIns="92204" bIns="46102" anchor="b"/>
          <a:lstStyle/>
          <a:p>
            <a:pPr algn="r" defTabSz="922338"/>
            <a:fld id="{3B263ACC-28C9-44ED-9588-46C693BC06CA}" type="slidenum">
              <a:rPr lang="en-US" sz="1200" b="1"/>
              <a:pPr algn="r" defTabSz="922338"/>
              <a:t>7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628" name="Platshållare för bildnummer 3"/>
          <p:cNvSpPr txBox="1">
            <a:spLocks noGrp="1"/>
          </p:cNvSpPr>
          <p:nvPr/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4" tIns="46102" rIns="92204" bIns="46102" anchor="b"/>
          <a:lstStyle/>
          <a:p>
            <a:pPr algn="r" defTabSz="922338"/>
            <a:fld id="{F3FF33B9-3D9F-4EFE-8170-E1765BEA9AF9}" type="slidenum">
              <a:rPr lang="en-US" sz="1200" b="1"/>
              <a:pPr algn="r" defTabSz="922338"/>
              <a:t>9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7652" name="Platshållare för bildnummer 3"/>
          <p:cNvSpPr txBox="1">
            <a:spLocks noGrp="1"/>
          </p:cNvSpPr>
          <p:nvPr/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4" tIns="46102" rIns="92204" bIns="46102" anchor="b"/>
          <a:lstStyle/>
          <a:p>
            <a:pPr algn="r" defTabSz="922338"/>
            <a:fld id="{CE3F1AD7-1101-44A5-A303-301A53C201BF}" type="slidenum">
              <a:rPr lang="en-US" sz="1200" b="1"/>
              <a:pPr algn="r" defTabSz="922338"/>
              <a:t>10</a:t>
            </a:fld>
            <a:endParaRPr lang="en-US" sz="1200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8676" name="Platshållare för bildnummer 3"/>
          <p:cNvSpPr txBox="1">
            <a:spLocks noGrp="1"/>
          </p:cNvSpPr>
          <p:nvPr/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04" tIns="46102" rIns="92204" bIns="46102" anchor="b"/>
          <a:lstStyle/>
          <a:p>
            <a:pPr algn="r" defTabSz="922338"/>
            <a:fld id="{6BDC3184-517D-4FCF-9E45-1B2A40C017BC}" type="slidenum">
              <a:rPr lang="en-US" sz="1200" b="1"/>
              <a:pPr algn="r" defTabSz="922338"/>
              <a:t>11</a:t>
            </a:fld>
            <a:endParaRPr lang="en-US" sz="1200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spect="1" noChangeArrowheads="1"/>
          </p:cNvSpPr>
          <p:nvPr/>
        </p:nvSpPr>
        <p:spPr bwMode="auto">
          <a:xfrm>
            <a:off x="8477250" y="6451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defTabSz="762000" eaLnBrk="0" hangingPunct="0"/>
            <a:fld id="{8846F5D5-B896-4CC3-BDB8-47B422754E3C}" type="slidenum">
              <a:rPr lang="en-US">
                <a:solidFill>
                  <a:schemeClr val="bg1"/>
                </a:solidFill>
              </a:rPr>
              <a:pPr algn="r" defTabSz="762000" eaLnBrk="0" hangingPunct="0"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gray">
          <a:xfrm>
            <a:off x="322263" y="609600"/>
            <a:ext cx="849788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sv-SE" sz="2400">
              <a:solidFill>
                <a:srgbClr val="FF008C"/>
              </a:solidFill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2100" y="1652588"/>
            <a:ext cx="7772400" cy="512762"/>
          </a:xfrm>
        </p:spPr>
        <p:txBody>
          <a:bodyPr/>
          <a:lstStyle>
            <a:lvl1pPr>
              <a:defRPr sz="3200" smtClean="0"/>
            </a:lvl1pPr>
          </a:lstStyle>
          <a:p>
            <a:r>
              <a:rPr lang="sv-SE" smtClean="0"/>
              <a:t>Klicka här för att ändra format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3213" y="2189163"/>
            <a:ext cx="7767637" cy="117633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smtClean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 på underrubrik i bakgrunden</a:t>
            </a:r>
          </a:p>
        </p:txBody>
      </p:sp>
    </p:spTree>
  </p:cSld>
  <p:clrMapOvr>
    <a:masterClrMapping/>
  </p:clrMapOvr>
  <p:transition spd="med">
    <p:fade/>
  </p:transition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NS Yellow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13" y="115888"/>
            <a:ext cx="8461375" cy="3651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3213" y="115888"/>
            <a:ext cx="8461375" cy="42703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EditPoints="1"/>
          </p:cNvSpPr>
          <p:nvPr/>
        </p:nvSpPr>
        <p:spPr bwMode="black">
          <a:xfrm>
            <a:off x="76200" y="65088"/>
            <a:ext cx="8991600" cy="6727825"/>
          </a:xfrm>
          <a:custGeom>
            <a:avLst/>
            <a:gdLst>
              <a:gd name="T0" fmla="*/ 2147483647 w 5749"/>
              <a:gd name="T1" fmla="*/ 2147483647 h 4228"/>
              <a:gd name="T2" fmla="*/ 2147483647 w 5749"/>
              <a:gd name="T3" fmla="*/ 2147483647 h 4228"/>
              <a:gd name="T4" fmla="*/ 2147483647 w 5749"/>
              <a:gd name="T5" fmla="*/ 2147483647 h 4228"/>
              <a:gd name="T6" fmla="*/ 2147483647 w 5749"/>
              <a:gd name="T7" fmla="*/ 2147483647 h 4228"/>
              <a:gd name="T8" fmla="*/ 2147483647 w 5749"/>
              <a:gd name="T9" fmla="*/ 2147483647 h 4228"/>
              <a:gd name="T10" fmla="*/ 2147483647 w 5749"/>
              <a:gd name="T11" fmla="*/ 2147483647 h 4228"/>
              <a:gd name="T12" fmla="*/ 2147483647 w 5749"/>
              <a:gd name="T13" fmla="*/ 2147483647 h 4228"/>
              <a:gd name="T14" fmla="*/ 2147483647 w 5749"/>
              <a:gd name="T15" fmla="*/ 2147483647 h 4228"/>
              <a:gd name="T16" fmla="*/ 2147483647 w 5749"/>
              <a:gd name="T17" fmla="*/ 2147483647 h 4228"/>
              <a:gd name="T18" fmla="*/ 2147483647 w 5749"/>
              <a:gd name="T19" fmla="*/ 2147483647 h 4228"/>
              <a:gd name="T20" fmla="*/ 2147483647 w 5749"/>
              <a:gd name="T21" fmla="*/ 2147483647 h 4228"/>
              <a:gd name="T22" fmla="*/ 2147483647 w 5749"/>
              <a:gd name="T23" fmla="*/ 2147483647 h 4228"/>
              <a:gd name="T24" fmla="*/ 2147483647 w 5749"/>
              <a:gd name="T25" fmla="*/ 2147483647 h 4228"/>
              <a:gd name="T26" fmla="*/ 2147483647 w 5749"/>
              <a:gd name="T27" fmla="*/ 2147483647 h 4228"/>
              <a:gd name="T28" fmla="*/ 2147483647 w 5749"/>
              <a:gd name="T29" fmla="*/ 2147483647 h 4228"/>
              <a:gd name="T30" fmla="*/ 2147483647 w 5749"/>
              <a:gd name="T31" fmla="*/ 2147483647 h 4228"/>
              <a:gd name="T32" fmla="*/ 2147483647 w 5749"/>
              <a:gd name="T33" fmla="*/ 2147483647 h 4228"/>
              <a:gd name="T34" fmla="*/ 2147483647 w 5749"/>
              <a:gd name="T35" fmla="*/ 2147483647 h 4228"/>
              <a:gd name="T36" fmla="*/ 2147483647 w 5749"/>
              <a:gd name="T37" fmla="*/ 2147483647 h 4228"/>
              <a:gd name="T38" fmla="*/ 2147483647 w 5749"/>
              <a:gd name="T39" fmla="*/ 2147483647 h 4228"/>
              <a:gd name="T40" fmla="*/ 2147483647 w 5749"/>
              <a:gd name="T41" fmla="*/ 2147483647 h 4228"/>
              <a:gd name="T42" fmla="*/ 2147483647 w 5749"/>
              <a:gd name="T43" fmla="*/ 2147483647 h 4228"/>
              <a:gd name="T44" fmla="*/ 2147483647 w 5749"/>
              <a:gd name="T45" fmla="*/ 2147483647 h 4228"/>
              <a:gd name="T46" fmla="*/ 2147483647 w 5749"/>
              <a:gd name="T47" fmla="*/ 2147483647 h 4228"/>
              <a:gd name="T48" fmla="*/ 2147483647 w 5749"/>
              <a:gd name="T49" fmla="*/ 2147483647 h 4228"/>
              <a:gd name="T50" fmla="*/ 2147483647 w 5749"/>
              <a:gd name="T51" fmla="*/ 2147483647 h 4228"/>
              <a:gd name="T52" fmla="*/ 2147483647 w 5749"/>
              <a:gd name="T53" fmla="*/ 2147483647 h 4228"/>
              <a:gd name="T54" fmla="*/ 2147483647 w 5749"/>
              <a:gd name="T55" fmla="*/ 2147483647 h 4228"/>
              <a:gd name="T56" fmla="*/ 2147483647 w 5749"/>
              <a:gd name="T57" fmla="*/ 2147483647 h 4228"/>
              <a:gd name="T58" fmla="*/ 2147483647 w 5749"/>
              <a:gd name="T59" fmla="*/ 2147483647 h 4228"/>
              <a:gd name="T60" fmla="*/ 2147483647 w 5749"/>
              <a:gd name="T61" fmla="*/ 2147483647 h 4228"/>
              <a:gd name="T62" fmla="*/ 2147483647 w 5749"/>
              <a:gd name="T63" fmla="*/ 2147483647 h 4228"/>
              <a:gd name="T64" fmla="*/ 2147483647 w 5749"/>
              <a:gd name="T65" fmla="*/ 2147483647 h 4228"/>
              <a:gd name="T66" fmla="*/ 2147483647 w 5749"/>
              <a:gd name="T67" fmla="*/ 2147483647 h 4228"/>
              <a:gd name="T68" fmla="*/ 2147483647 w 5749"/>
              <a:gd name="T69" fmla="*/ 2147483647 h 4228"/>
              <a:gd name="T70" fmla="*/ 2147483647 w 5749"/>
              <a:gd name="T71" fmla="*/ 2147483647 h 4228"/>
              <a:gd name="T72" fmla="*/ 2147483647 w 5749"/>
              <a:gd name="T73" fmla="*/ 2147483647 h 4228"/>
              <a:gd name="T74" fmla="*/ 2147483647 w 5749"/>
              <a:gd name="T75" fmla="*/ 2147483647 h 4228"/>
              <a:gd name="T76" fmla="*/ 2147483647 w 5749"/>
              <a:gd name="T77" fmla="*/ 2147483647 h 4228"/>
              <a:gd name="T78" fmla="*/ 2147483647 w 5749"/>
              <a:gd name="T79" fmla="*/ 2147483647 h 4228"/>
              <a:gd name="T80" fmla="*/ 2147483647 w 5749"/>
              <a:gd name="T81" fmla="*/ 2147483647 h 4228"/>
              <a:gd name="T82" fmla="*/ 2147483647 w 5749"/>
              <a:gd name="T83" fmla="*/ 2147483647 h 4228"/>
              <a:gd name="T84" fmla="*/ 2147483647 w 5749"/>
              <a:gd name="T85" fmla="*/ 2147483647 h 4228"/>
              <a:gd name="T86" fmla="*/ 2147483647 w 5749"/>
              <a:gd name="T87" fmla="*/ 2147483647 h 4228"/>
              <a:gd name="T88" fmla="*/ 2147483647 w 5749"/>
              <a:gd name="T89" fmla="*/ 2147483647 h 4228"/>
              <a:gd name="T90" fmla="*/ 0 w 5749"/>
              <a:gd name="T91" fmla="*/ 2147483647 h 4228"/>
              <a:gd name="T92" fmla="*/ 0 w 5749"/>
              <a:gd name="T93" fmla="*/ 2147483647 h 4228"/>
              <a:gd name="T94" fmla="*/ 2147483647 w 5749"/>
              <a:gd name="T95" fmla="*/ 2147483647 h 4228"/>
              <a:gd name="T96" fmla="*/ 2147483647 w 5749"/>
              <a:gd name="T97" fmla="*/ 2147483647 h 4228"/>
              <a:gd name="T98" fmla="*/ 2147483647 w 5749"/>
              <a:gd name="T99" fmla="*/ 2147483647 h 4228"/>
              <a:gd name="T100" fmla="*/ 2147483647 w 5749"/>
              <a:gd name="T101" fmla="*/ 0 h 4228"/>
              <a:gd name="T102" fmla="*/ 2147483647 w 5749"/>
              <a:gd name="T103" fmla="*/ 0 h 4228"/>
              <a:gd name="T104" fmla="*/ 2147483647 w 5749"/>
              <a:gd name="T105" fmla="*/ 2147483647 h 4228"/>
              <a:gd name="T106" fmla="*/ 2147483647 w 5749"/>
              <a:gd name="T107" fmla="*/ 2147483647 h 4228"/>
              <a:gd name="T108" fmla="*/ 2147483647 w 5749"/>
              <a:gd name="T109" fmla="*/ 2147483647 h 4228"/>
              <a:gd name="T110" fmla="*/ 2147483647 w 5749"/>
              <a:gd name="T111" fmla="*/ 2147483647 h 4228"/>
              <a:gd name="T112" fmla="*/ 2147483647 w 5749"/>
              <a:gd name="T113" fmla="*/ 2147483647 h 4228"/>
              <a:gd name="T114" fmla="*/ 2147483647 w 5749"/>
              <a:gd name="T115" fmla="*/ 2147483647 h 422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749" h="4228">
                <a:moveTo>
                  <a:pt x="103" y="33"/>
                </a:moveTo>
                <a:lnTo>
                  <a:pt x="117" y="22"/>
                </a:lnTo>
                <a:lnTo>
                  <a:pt x="116" y="17"/>
                </a:lnTo>
                <a:lnTo>
                  <a:pt x="116" y="22"/>
                </a:lnTo>
                <a:lnTo>
                  <a:pt x="117" y="22"/>
                </a:lnTo>
                <a:lnTo>
                  <a:pt x="116" y="17"/>
                </a:lnTo>
                <a:lnTo>
                  <a:pt x="116" y="22"/>
                </a:lnTo>
                <a:lnTo>
                  <a:pt x="133" y="15"/>
                </a:lnTo>
                <a:lnTo>
                  <a:pt x="154" y="12"/>
                </a:lnTo>
                <a:lnTo>
                  <a:pt x="168" y="10"/>
                </a:lnTo>
                <a:lnTo>
                  <a:pt x="5742" y="10"/>
                </a:lnTo>
                <a:lnTo>
                  <a:pt x="5742" y="5"/>
                </a:lnTo>
                <a:lnTo>
                  <a:pt x="5736" y="5"/>
                </a:lnTo>
                <a:lnTo>
                  <a:pt x="5738" y="4223"/>
                </a:lnTo>
                <a:lnTo>
                  <a:pt x="5743" y="4223"/>
                </a:lnTo>
                <a:lnTo>
                  <a:pt x="5743" y="4218"/>
                </a:lnTo>
                <a:lnTo>
                  <a:pt x="6" y="4218"/>
                </a:lnTo>
                <a:lnTo>
                  <a:pt x="6" y="4223"/>
                </a:lnTo>
                <a:lnTo>
                  <a:pt x="11" y="4223"/>
                </a:lnTo>
                <a:lnTo>
                  <a:pt x="11" y="153"/>
                </a:lnTo>
                <a:lnTo>
                  <a:pt x="13" y="140"/>
                </a:lnTo>
                <a:lnTo>
                  <a:pt x="7" y="140"/>
                </a:lnTo>
                <a:lnTo>
                  <a:pt x="13" y="141"/>
                </a:lnTo>
                <a:lnTo>
                  <a:pt x="13" y="140"/>
                </a:lnTo>
                <a:lnTo>
                  <a:pt x="7" y="140"/>
                </a:lnTo>
                <a:lnTo>
                  <a:pt x="13" y="141"/>
                </a:lnTo>
                <a:lnTo>
                  <a:pt x="16" y="131"/>
                </a:lnTo>
                <a:lnTo>
                  <a:pt x="11" y="129"/>
                </a:lnTo>
                <a:lnTo>
                  <a:pt x="14" y="133"/>
                </a:lnTo>
                <a:lnTo>
                  <a:pt x="16" y="131"/>
                </a:lnTo>
                <a:lnTo>
                  <a:pt x="11" y="129"/>
                </a:lnTo>
                <a:lnTo>
                  <a:pt x="14" y="133"/>
                </a:lnTo>
                <a:lnTo>
                  <a:pt x="20" y="122"/>
                </a:lnTo>
                <a:lnTo>
                  <a:pt x="28" y="113"/>
                </a:lnTo>
                <a:lnTo>
                  <a:pt x="23" y="110"/>
                </a:lnTo>
                <a:lnTo>
                  <a:pt x="27" y="113"/>
                </a:lnTo>
                <a:lnTo>
                  <a:pt x="103" y="33"/>
                </a:lnTo>
                <a:close/>
                <a:moveTo>
                  <a:pt x="20" y="106"/>
                </a:moveTo>
                <a:lnTo>
                  <a:pt x="18" y="108"/>
                </a:lnTo>
                <a:lnTo>
                  <a:pt x="20" y="108"/>
                </a:lnTo>
                <a:lnTo>
                  <a:pt x="11" y="117"/>
                </a:lnTo>
                <a:lnTo>
                  <a:pt x="6" y="127"/>
                </a:lnTo>
                <a:lnTo>
                  <a:pt x="6" y="129"/>
                </a:lnTo>
                <a:lnTo>
                  <a:pt x="2" y="140"/>
                </a:lnTo>
                <a:lnTo>
                  <a:pt x="2" y="141"/>
                </a:lnTo>
                <a:lnTo>
                  <a:pt x="0" y="153"/>
                </a:lnTo>
                <a:lnTo>
                  <a:pt x="0" y="4228"/>
                </a:lnTo>
                <a:lnTo>
                  <a:pt x="5749" y="4228"/>
                </a:lnTo>
                <a:lnTo>
                  <a:pt x="5749" y="4223"/>
                </a:lnTo>
                <a:lnTo>
                  <a:pt x="5747" y="5"/>
                </a:lnTo>
                <a:lnTo>
                  <a:pt x="5747" y="0"/>
                </a:lnTo>
                <a:lnTo>
                  <a:pt x="166" y="0"/>
                </a:lnTo>
                <a:lnTo>
                  <a:pt x="152" y="1"/>
                </a:lnTo>
                <a:lnTo>
                  <a:pt x="131" y="5"/>
                </a:lnTo>
                <a:lnTo>
                  <a:pt x="114" y="12"/>
                </a:lnTo>
                <a:lnTo>
                  <a:pt x="112" y="14"/>
                </a:lnTo>
                <a:lnTo>
                  <a:pt x="96" y="26"/>
                </a:lnTo>
                <a:lnTo>
                  <a:pt x="20" y="106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8477250" y="6451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defTabSz="762000" eaLnBrk="0" hangingPunct="0"/>
            <a:fld id="{9ACE9963-60C8-4C30-9766-37CD30646892}" type="slidenum">
              <a:rPr lang="en-GB">
                <a:solidFill>
                  <a:srgbClr val="FFFFFF"/>
                </a:solidFill>
              </a:rPr>
              <a:pPr algn="r" defTabSz="762000" eaLnBrk="0" hangingPunct="0"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gray">
          <a:xfrm>
            <a:off x="322263" y="609600"/>
            <a:ext cx="849788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sv-SE" sz="2400">
              <a:solidFill>
                <a:srgbClr val="FF008C"/>
              </a:solidFill>
            </a:endParaRPr>
          </a:p>
        </p:txBody>
      </p:sp>
      <p:pic>
        <p:nvPicPr>
          <p:cNvPr id="7" name="Picture 33" descr="sifo_ROSA-V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6238875"/>
            <a:ext cx="11128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2100" y="1652588"/>
            <a:ext cx="7772400" cy="512762"/>
          </a:xfrm>
        </p:spPr>
        <p:txBody>
          <a:bodyPr/>
          <a:lstStyle>
            <a:lvl1pPr>
              <a:defRPr sz="3200" smtClean="0"/>
            </a:lvl1pPr>
          </a:lstStyle>
          <a:p>
            <a:r>
              <a:rPr lang="sv-SE" smtClean="0"/>
              <a:t>Klicka här för att ändra format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3213" y="2189163"/>
            <a:ext cx="7767637" cy="117633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smtClean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 på underrubrik i bakgrunden</a:t>
            </a:r>
          </a:p>
        </p:txBody>
      </p:sp>
    </p:spTree>
  </p:cSld>
  <p:clrMapOvr>
    <a:masterClrMapping/>
  </p:clrMapOvr>
  <p:transition spd="med">
    <p:fade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Vertical Stacked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TNS Pink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TNS Blu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NS Grey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NS Gree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TNS Yellow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13" y="115888"/>
            <a:ext cx="8461375" cy="3651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Vertical Stacked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TNS Pink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TNS Blu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NS Grey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TNS Gree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TNS Yellow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Vertical Stacked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Vertical Stacked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TNS Pink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TNS Blu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TNS Grey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TNS Gree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TNS Yellow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 noEditPoints="1"/>
          </p:cNvSpPr>
          <p:nvPr/>
        </p:nvSpPr>
        <p:spPr bwMode="black">
          <a:xfrm>
            <a:off x="76200" y="65088"/>
            <a:ext cx="8991600" cy="6727825"/>
          </a:xfrm>
          <a:custGeom>
            <a:avLst/>
            <a:gdLst>
              <a:gd name="T0" fmla="*/ 2147483647 w 5749"/>
              <a:gd name="T1" fmla="*/ 2147483647 h 4228"/>
              <a:gd name="T2" fmla="*/ 2147483647 w 5749"/>
              <a:gd name="T3" fmla="*/ 2147483647 h 4228"/>
              <a:gd name="T4" fmla="*/ 2147483647 w 5749"/>
              <a:gd name="T5" fmla="*/ 2147483647 h 4228"/>
              <a:gd name="T6" fmla="*/ 2147483647 w 5749"/>
              <a:gd name="T7" fmla="*/ 2147483647 h 4228"/>
              <a:gd name="T8" fmla="*/ 2147483647 w 5749"/>
              <a:gd name="T9" fmla="*/ 2147483647 h 4228"/>
              <a:gd name="T10" fmla="*/ 2147483647 w 5749"/>
              <a:gd name="T11" fmla="*/ 2147483647 h 4228"/>
              <a:gd name="T12" fmla="*/ 2147483647 w 5749"/>
              <a:gd name="T13" fmla="*/ 2147483647 h 4228"/>
              <a:gd name="T14" fmla="*/ 2147483647 w 5749"/>
              <a:gd name="T15" fmla="*/ 2147483647 h 4228"/>
              <a:gd name="T16" fmla="*/ 2147483647 w 5749"/>
              <a:gd name="T17" fmla="*/ 2147483647 h 4228"/>
              <a:gd name="T18" fmla="*/ 2147483647 w 5749"/>
              <a:gd name="T19" fmla="*/ 2147483647 h 4228"/>
              <a:gd name="T20" fmla="*/ 2147483647 w 5749"/>
              <a:gd name="T21" fmla="*/ 2147483647 h 4228"/>
              <a:gd name="T22" fmla="*/ 2147483647 w 5749"/>
              <a:gd name="T23" fmla="*/ 2147483647 h 4228"/>
              <a:gd name="T24" fmla="*/ 2147483647 w 5749"/>
              <a:gd name="T25" fmla="*/ 2147483647 h 4228"/>
              <a:gd name="T26" fmla="*/ 2147483647 w 5749"/>
              <a:gd name="T27" fmla="*/ 2147483647 h 4228"/>
              <a:gd name="T28" fmla="*/ 2147483647 w 5749"/>
              <a:gd name="T29" fmla="*/ 2147483647 h 4228"/>
              <a:gd name="T30" fmla="*/ 2147483647 w 5749"/>
              <a:gd name="T31" fmla="*/ 2147483647 h 4228"/>
              <a:gd name="T32" fmla="*/ 2147483647 w 5749"/>
              <a:gd name="T33" fmla="*/ 2147483647 h 4228"/>
              <a:gd name="T34" fmla="*/ 2147483647 w 5749"/>
              <a:gd name="T35" fmla="*/ 2147483647 h 4228"/>
              <a:gd name="T36" fmla="*/ 2147483647 w 5749"/>
              <a:gd name="T37" fmla="*/ 2147483647 h 4228"/>
              <a:gd name="T38" fmla="*/ 2147483647 w 5749"/>
              <a:gd name="T39" fmla="*/ 2147483647 h 4228"/>
              <a:gd name="T40" fmla="*/ 2147483647 w 5749"/>
              <a:gd name="T41" fmla="*/ 2147483647 h 4228"/>
              <a:gd name="T42" fmla="*/ 2147483647 w 5749"/>
              <a:gd name="T43" fmla="*/ 2147483647 h 4228"/>
              <a:gd name="T44" fmla="*/ 2147483647 w 5749"/>
              <a:gd name="T45" fmla="*/ 2147483647 h 4228"/>
              <a:gd name="T46" fmla="*/ 2147483647 w 5749"/>
              <a:gd name="T47" fmla="*/ 2147483647 h 4228"/>
              <a:gd name="T48" fmla="*/ 2147483647 w 5749"/>
              <a:gd name="T49" fmla="*/ 2147483647 h 4228"/>
              <a:gd name="T50" fmla="*/ 2147483647 w 5749"/>
              <a:gd name="T51" fmla="*/ 2147483647 h 4228"/>
              <a:gd name="T52" fmla="*/ 2147483647 w 5749"/>
              <a:gd name="T53" fmla="*/ 2147483647 h 4228"/>
              <a:gd name="T54" fmla="*/ 2147483647 w 5749"/>
              <a:gd name="T55" fmla="*/ 2147483647 h 4228"/>
              <a:gd name="T56" fmla="*/ 2147483647 w 5749"/>
              <a:gd name="T57" fmla="*/ 2147483647 h 4228"/>
              <a:gd name="T58" fmla="*/ 2147483647 w 5749"/>
              <a:gd name="T59" fmla="*/ 2147483647 h 4228"/>
              <a:gd name="T60" fmla="*/ 2147483647 w 5749"/>
              <a:gd name="T61" fmla="*/ 2147483647 h 4228"/>
              <a:gd name="T62" fmla="*/ 2147483647 w 5749"/>
              <a:gd name="T63" fmla="*/ 2147483647 h 4228"/>
              <a:gd name="T64" fmla="*/ 2147483647 w 5749"/>
              <a:gd name="T65" fmla="*/ 2147483647 h 4228"/>
              <a:gd name="T66" fmla="*/ 2147483647 w 5749"/>
              <a:gd name="T67" fmla="*/ 2147483647 h 4228"/>
              <a:gd name="T68" fmla="*/ 2147483647 w 5749"/>
              <a:gd name="T69" fmla="*/ 2147483647 h 4228"/>
              <a:gd name="T70" fmla="*/ 2147483647 w 5749"/>
              <a:gd name="T71" fmla="*/ 2147483647 h 4228"/>
              <a:gd name="T72" fmla="*/ 2147483647 w 5749"/>
              <a:gd name="T73" fmla="*/ 2147483647 h 4228"/>
              <a:gd name="T74" fmla="*/ 2147483647 w 5749"/>
              <a:gd name="T75" fmla="*/ 2147483647 h 4228"/>
              <a:gd name="T76" fmla="*/ 2147483647 w 5749"/>
              <a:gd name="T77" fmla="*/ 2147483647 h 4228"/>
              <a:gd name="T78" fmla="*/ 2147483647 w 5749"/>
              <a:gd name="T79" fmla="*/ 2147483647 h 4228"/>
              <a:gd name="T80" fmla="*/ 2147483647 w 5749"/>
              <a:gd name="T81" fmla="*/ 2147483647 h 4228"/>
              <a:gd name="T82" fmla="*/ 2147483647 w 5749"/>
              <a:gd name="T83" fmla="*/ 2147483647 h 4228"/>
              <a:gd name="T84" fmla="*/ 2147483647 w 5749"/>
              <a:gd name="T85" fmla="*/ 2147483647 h 4228"/>
              <a:gd name="T86" fmla="*/ 2147483647 w 5749"/>
              <a:gd name="T87" fmla="*/ 2147483647 h 4228"/>
              <a:gd name="T88" fmla="*/ 2147483647 w 5749"/>
              <a:gd name="T89" fmla="*/ 2147483647 h 4228"/>
              <a:gd name="T90" fmla="*/ 0 w 5749"/>
              <a:gd name="T91" fmla="*/ 2147483647 h 4228"/>
              <a:gd name="T92" fmla="*/ 0 w 5749"/>
              <a:gd name="T93" fmla="*/ 2147483647 h 4228"/>
              <a:gd name="T94" fmla="*/ 2147483647 w 5749"/>
              <a:gd name="T95" fmla="*/ 2147483647 h 4228"/>
              <a:gd name="T96" fmla="*/ 2147483647 w 5749"/>
              <a:gd name="T97" fmla="*/ 2147483647 h 4228"/>
              <a:gd name="T98" fmla="*/ 2147483647 w 5749"/>
              <a:gd name="T99" fmla="*/ 2147483647 h 4228"/>
              <a:gd name="T100" fmla="*/ 2147483647 w 5749"/>
              <a:gd name="T101" fmla="*/ 0 h 4228"/>
              <a:gd name="T102" fmla="*/ 2147483647 w 5749"/>
              <a:gd name="T103" fmla="*/ 0 h 4228"/>
              <a:gd name="T104" fmla="*/ 2147483647 w 5749"/>
              <a:gd name="T105" fmla="*/ 2147483647 h 4228"/>
              <a:gd name="T106" fmla="*/ 2147483647 w 5749"/>
              <a:gd name="T107" fmla="*/ 2147483647 h 4228"/>
              <a:gd name="T108" fmla="*/ 2147483647 w 5749"/>
              <a:gd name="T109" fmla="*/ 2147483647 h 4228"/>
              <a:gd name="T110" fmla="*/ 2147483647 w 5749"/>
              <a:gd name="T111" fmla="*/ 2147483647 h 4228"/>
              <a:gd name="T112" fmla="*/ 2147483647 w 5749"/>
              <a:gd name="T113" fmla="*/ 2147483647 h 4228"/>
              <a:gd name="T114" fmla="*/ 2147483647 w 5749"/>
              <a:gd name="T115" fmla="*/ 2147483647 h 422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749" h="4228">
                <a:moveTo>
                  <a:pt x="103" y="33"/>
                </a:moveTo>
                <a:lnTo>
                  <a:pt x="117" y="22"/>
                </a:lnTo>
                <a:lnTo>
                  <a:pt x="116" y="17"/>
                </a:lnTo>
                <a:lnTo>
                  <a:pt x="116" y="22"/>
                </a:lnTo>
                <a:lnTo>
                  <a:pt x="117" y="22"/>
                </a:lnTo>
                <a:lnTo>
                  <a:pt x="116" y="17"/>
                </a:lnTo>
                <a:lnTo>
                  <a:pt x="116" y="22"/>
                </a:lnTo>
                <a:lnTo>
                  <a:pt x="133" y="15"/>
                </a:lnTo>
                <a:lnTo>
                  <a:pt x="154" y="12"/>
                </a:lnTo>
                <a:lnTo>
                  <a:pt x="168" y="10"/>
                </a:lnTo>
                <a:lnTo>
                  <a:pt x="5742" y="10"/>
                </a:lnTo>
                <a:lnTo>
                  <a:pt x="5742" y="5"/>
                </a:lnTo>
                <a:lnTo>
                  <a:pt x="5736" y="5"/>
                </a:lnTo>
                <a:lnTo>
                  <a:pt x="5738" y="4223"/>
                </a:lnTo>
                <a:lnTo>
                  <a:pt x="5743" y="4223"/>
                </a:lnTo>
                <a:lnTo>
                  <a:pt x="5743" y="4218"/>
                </a:lnTo>
                <a:lnTo>
                  <a:pt x="6" y="4218"/>
                </a:lnTo>
                <a:lnTo>
                  <a:pt x="6" y="4223"/>
                </a:lnTo>
                <a:lnTo>
                  <a:pt x="11" y="4223"/>
                </a:lnTo>
                <a:lnTo>
                  <a:pt x="11" y="153"/>
                </a:lnTo>
                <a:lnTo>
                  <a:pt x="13" y="140"/>
                </a:lnTo>
                <a:lnTo>
                  <a:pt x="7" y="140"/>
                </a:lnTo>
                <a:lnTo>
                  <a:pt x="13" y="141"/>
                </a:lnTo>
                <a:lnTo>
                  <a:pt x="13" y="140"/>
                </a:lnTo>
                <a:lnTo>
                  <a:pt x="7" y="140"/>
                </a:lnTo>
                <a:lnTo>
                  <a:pt x="13" y="141"/>
                </a:lnTo>
                <a:lnTo>
                  <a:pt x="16" y="131"/>
                </a:lnTo>
                <a:lnTo>
                  <a:pt x="11" y="129"/>
                </a:lnTo>
                <a:lnTo>
                  <a:pt x="14" y="133"/>
                </a:lnTo>
                <a:lnTo>
                  <a:pt x="16" y="131"/>
                </a:lnTo>
                <a:lnTo>
                  <a:pt x="11" y="129"/>
                </a:lnTo>
                <a:lnTo>
                  <a:pt x="14" y="133"/>
                </a:lnTo>
                <a:lnTo>
                  <a:pt x="20" y="122"/>
                </a:lnTo>
                <a:lnTo>
                  <a:pt x="28" y="113"/>
                </a:lnTo>
                <a:lnTo>
                  <a:pt x="23" y="110"/>
                </a:lnTo>
                <a:lnTo>
                  <a:pt x="27" y="113"/>
                </a:lnTo>
                <a:lnTo>
                  <a:pt x="103" y="33"/>
                </a:lnTo>
                <a:close/>
                <a:moveTo>
                  <a:pt x="20" y="106"/>
                </a:moveTo>
                <a:lnTo>
                  <a:pt x="18" y="108"/>
                </a:lnTo>
                <a:lnTo>
                  <a:pt x="20" y="108"/>
                </a:lnTo>
                <a:lnTo>
                  <a:pt x="11" y="117"/>
                </a:lnTo>
                <a:lnTo>
                  <a:pt x="6" y="127"/>
                </a:lnTo>
                <a:lnTo>
                  <a:pt x="6" y="129"/>
                </a:lnTo>
                <a:lnTo>
                  <a:pt x="2" y="140"/>
                </a:lnTo>
                <a:lnTo>
                  <a:pt x="2" y="141"/>
                </a:lnTo>
                <a:lnTo>
                  <a:pt x="0" y="153"/>
                </a:lnTo>
                <a:lnTo>
                  <a:pt x="0" y="4228"/>
                </a:lnTo>
                <a:lnTo>
                  <a:pt x="5749" y="4228"/>
                </a:lnTo>
                <a:lnTo>
                  <a:pt x="5749" y="4223"/>
                </a:lnTo>
                <a:lnTo>
                  <a:pt x="5747" y="5"/>
                </a:lnTo>
                <a:lnTo>
                  <a:pt x="5747" y="0"/>
                </a:lnTo>
                <a:lnTo>
                  <a:pt x="166" y="0"/>
                </a:lnTo>
                <a:lnTo>
                  <a:pt x="152" y="1"/>
                </a:lnTo>
                <a:lnTo>
                  <a:pt x="131" y="5"/>
                </a:lnTo>
                <a:lnTo>
                  <a:pt x="114" y="12"/>
                </a:lnTo>
                <a:lnTo>
                  <a:pt x="112" y="14"/>
                </a:lnTo>
                <a:lnTo>
                  <a:pt x="96" y="26"/>
                </a:lnTo>
                <a:lnTo>
                  <a:pt x="20" y="106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8477250" y="6451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defTabSz="762000" eaLnBrk="0" hangingPunct="0"/>
            <a:fld id="{827FF77F-D219-4266-ADC8-D5C4BE7CEBC2}" type="slidenum">
              <a:rPr lang="en-GB">
                <a:solidFill>
                  <a:srgbClr val="FFFFFF"/>
                </a:solidFill>
              </a:rPr>
              <a:pPr algn="r" defTabSz="762000" eaLnBrk="0" hangingPunct="0"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gray">
          <a:xfrm>
            <a:off x="322263" y="609600"/>
            <a:ext cx="849788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sv-SE" sz="2400">
              <a:solidFill>
                <a:srgbClr val="FF008C"/>
              </a:solidFill>
            </a:endParaRPr>
          </a:p>
        </p:txBody>
      </p:sp>
      <p:pic>
        <p:nvPicPr>
          <p:cNvPr id="7" name="Picture 33" descr="sifo_ROSA-V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6238875"/>
            <a:ext cx="11128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2100" y="1652588"/>
            <a:ext cx="7772400" cy="512762"/>
          </a:xfrm>
        </p:spPr>
        <p:txBody>
          <a:bodyPr/>
          <a:lstStyle>
            <a:lvl1pPr>
              <a:defRPr sz="3200" smtClean="0"/>
            </a:lvl1pPr>
          </a:lstStyle>
          <a:p>
            <a:r>
              <a:rPr lang="sv-SE" smtClean="0"/>
              <a:t>Klicka här för att ändra format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3213" y="2189163"/>
            <a:ext cx="7767637" cy="117633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smtClean="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 på underrubrik i bakgrunden</a:t>
            </a:r>
          </a:p>
        </p:txBody>
      </p:sp>
    </p:spTree>
  </p:cSld>
  <p:clrMapOvr>
    <a:masterClrMapping/>
  </p:clrMapOvr>
  <p:transition spd="med">
    <p:fade/>
  </p:transition>
  <p:hf sldNum="0"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Vertical Stacked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Li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TNS Pink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TNS Blu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NS Grey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NS Gree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TNS Yellow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13" y="115888"/>
            <a:ext cx="8461375" cy="3651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tabell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TNS Pink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TNS Blu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NS Grey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NS Gree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able Placeholder 2"/>
          <p:cNvSpPr>
            <a:spLocks noGrp="1"/>
          </p:cNvSpPr>
          <p:nvPr>
            <p:ph type="tbl" idx="1"/>
          </p:nvPr>
        </p:nvSpPr>
        <p:spPr>
          <a:xfrm>
            <a:off x="293688" y="1219200"/>
            <a:ext cx="8532812" cy="4652963"/>
          </a:xfrm>
        </p:spPr>
        <p:txBody>
          <a:bodyPr/>
          <a:lstStyle/>
          <a:p>
            <a:pPr lvl="0"/>
            <a:r>
              <a:rPr lang="sv-SE" noProof="0" dirty="0" smtClean="0"/>
              <a:t>Klicka på ikonen för att lägga till en tabell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26" Type="http://schemas.openxmlformats.org/officeDocument/2006/relationships/slideLayout" Target="../slideLayouts/slideLayout40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34" Type="http://schemas.openxmlformats.org/officeDocument/2006/relationships/image" Target="../media/image1.jpeg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slideLayout" Target="../slideLayouts/slideLayout39.xml"/><Relationship Id="rId33" Type="http://schemas.openxmlformats.org/officeDocument/2006/relationships/image" Target="../media/image2.emf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29" Type="http://schemas.openxmlformats.org/officeDocument/2006/relationships/slideLayout" Target="../slideLayouts/slideLayout43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38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slideLayout" Target="../slideLayouts/slideLayout37.xml"/><Relationship Id="rId28" Type="http://schemas.openxmlformats.org/officeDocument/2006/relationships/slideLayout" Target="../slideLayouts/slideLayout42.xml"/><Relationship Id="rId36" Type="http://schemas.openxmlformats.org/officeDocument/2006/relationships/image" Target="../media/image4.png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31" Type="http://schemas.openxmlformats.org/officeDocument/2006/relationships/slideLayout" Target="../slideLayouts/slideLayout45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Relationship Id="rId27" Type="http://schemas.openxmlformats.org/officeDocument/2006/relationships/slideLayout" Target="../slideLayouts/slideLayout41.xml"/><Relationship Id="rId30" Type="http://schemas.openxmlformats.org/officeDocument/2006/relationships/slideLayout" Target="../slideLayouts/slideLayout44.xml"/><Relationship Id="rId35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4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115888"/>
            <a:ext cx="84613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smtClean="0"/>
              <a:t>Klicka här för att ändra format</a:t>
            </a:r>
            <a:endParaRPr lang="en-US" smtClean="0"/>
          </a:p>
        </p:txBody>
      </p:sp>
      <p:sp>
        <p:nvSpPr>
          <p:cNvPr id="1027" name="Rectangle 3"/>
          <p:cNvSpPr>
            <a:spLocks noChangeAspect="1" noChangeArrowheads="1"/>
          </p:cNvSpPr>
          <p:nvPr/>
        </p:nvSpPr>
        <p:spPr bwMode="auto">
          <a:xfrm>
            <a:off x="8477250" y="6451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defTabSz="762000" eaLnBrk="0" hangingPunct="0"/>
            <a:fld id="{EB73827F-C300-4F26-9179-B44A054FC4F0}" type="slidenum">
              <a:rPr lang="en-GB">
                <a:solidFill>
                  <a:schemeClr val="bg2"/>
                </a:solidFill>
              </a:rPr>
              <a:pPr algn="r" defTabSz="762000" eaLnBrk="0" hangingPunct="0"/>
              <a:t>‹#›</a:t>
            </a:fld>
            <a:endParaRPr lang="en-GB">
              <a:solidFill>
                <a:schemeClr val="bg2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3688" y="1219200"/>
            <a:ext cx="8532812" cy="4652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 Third level</a:t>
            </a:r>
          </a:p>
          <a:p>
            <a:pPr lvl="3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pic>
        <p:nvPicPr>
          <p:cNvPr id="1029" name="Bildobjekt 17" descr="sterik-3x3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40713" y="176213"/>
            <a:ext cx="677862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30" descr="sif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66700" y="6238875"/>
            <a:ext cx="11128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29" r:id="rId1"/>
    <p:sldLayoutId id="2147484774" r:id="rId2"/>
    <p:sldLayoutId id="2147484775" r:id="rId3"/>
    <p:sldLayoutId id="2147484776" r:id="rId4"/>
    <p:sldLayoutId id="2147484777" r:id="rId5"/>
    <p:sldLayoutId id="2147484778" r:id="rId6"/>
    <p:sldLayoutId id="2147484779" r:id="rId7"/>
    <p:sldLayoutId id="2147484780" r:id="rId8"/>
    <p:sldLayoutId id="2147484781" r:id="rId9"/>
    <p:sldLayoutId id="2147484782" r:id="rId10"/>
    <p:sldLayoutId id="2147484783" r:id="rId11"/>
    <p:sldLayoutId id="2147484784" r:id="rId12"/>
    <p:sldLayoutId id="2147484785" r:id="rId13"/>
    <p:sldLayoutId id="2147484786" r:id="rId14"/>
  </p:sldLayoutIdLst>
  <p:transition spd="med"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20000"/>
        </a:spcAft>
        <a:buClr>
          <a:srgbClr val="FF008C"/>
        </a:buClr>
        <a:buSzPct val="80000"/>
        <a:buFont typeface="Wingdings" pitchFamily="2" charset="2"/>
        <a:buBlip>
          <a:blip r:embed="rId18"/>
        </a:buBlip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568325" indent="-295275" algn="l" rtl="0" eaLnBrk="0" fontAlgn="base" hangingPunct="0">
        <a:spcBef>
          <a:spcPct val="20000"/>
        </a:spcBef>
        <a:spcAft>
          <a:spcPct val="20000"/>
        </a:spcAft>
        <a:buClr>
          <a:srgbClr val="6E6E6E"/>
        </a:buClr>
        <a:buSzPct val="80000"/>
        <a:buFont typeface="Wingdings" pitchFamily="2" charset="2"/>
        <a:buBlip>
          <a:blip r:embed="rId19"/>
        </a:buBlip>
        <a:defRPr>
          <a:solidFill>
            <a:srgbClr val="000000"/>
          </a:solidFill>
          <a:latin typeface="+mn-lt"/>
        </a:defRPr>
      </a:lvl2pPr>
      <a:lvl3pPr marL="784225" indent="-2143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3pPr>
      <a:lvl4pPr marL="966788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4pPr>
      <a:lvl5pPr marL="1230313" indent="-26193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5pPr>
      <a:lvl6pPr marL="16875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6pPr>
      <a:lvl7pPr marL="21447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7pPr>
      <a:lvl8pPr marL="26019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8pPr>
      <a:lvl9pPr marL="30591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115888"/>
            <a:ext cx="84613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smtClean="0"/>
              <a:t>Klicka här för att ändra format</a:t>
            </a:r>
            <a:endParaRPr lang="en-GB" smtClean="0"/>
          </a:p>
        </p:txBody>
      </p:sp>
      <p:sp>
        <p:nvSpPr>
          <p:cNvPr id="2051" name="Rectangle 3"/>
          <p:cNvSpPr>
            <a:spLocks noChangeAspect="1" noChangeArrowheads="1"/>
          </p:cNvSpPr>
          <p:nvPr/>
        </p:nvSpPr>
        <p:spPr bwMode="auto">
          <a:xfrm>
            <a:off x="8477250" y="6451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defTabSz="762000" eaLnBrk="0" hangingPunct="0"/>
            <a:fld id="{187EE84E-4ED6-4F5C-8410-CB6FEEE3D649}" type="slidenum">
              <a:rPr lang="en-GB">
                <a:solidFill>
                  <a:srgbClr val="969696"/>
                </a:solidFill>
              </a:rPr>
              <a:pPr algn="r" defTabSz="762000" eaLnBrk="0" hangingPunct="0"/>
              <a:t>‹#›</a:t>
            </a:fld>
            <a:endParaRPr lang="en-GB">
              <a:solidFill>
                <a:srgbClr val="969696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3688" y="1219200"/>
            <a:ext cx="8532812" cy="4652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 Second level</a:t>
            </a:r>
          </a:p>
          <a:p>
            <a:pPr lvl="2"/>
            <a:r>
              <a:rPr lang="en-GB" smtClean="0"/>
              <a:t> Third level</a:t>
            </a:r>
          </a:p>
          <a:p>
            <a:pPr lvl="3"/>
            <a:r>
              <a:rPr lang="en-GB" smtClean="0"/>
              <a:t> Fourth level</a:t>
            </a:r>
          </a:p>
          <a:p>
            <a:pPr lvl="4"/>
            <a:r>
              <a:rPr lang="en-GB" smtClean="0"/>
              <a:t> Fifth level</a:t>
            </a:r>
          </a:p>
        </p:txBody>
      </p:sp>
      <p:sp>
        <p:nvSpPr>
          <p:cNvPr id="9" name="Freeform 11"/>
          <p:cNvSpPr>
            <a:spLocks noEditPoints="1"/>
          </p:cNvSpPr>
          <p:nvPr/>
        </p:nvSpPr>
        <p:spPr bwMode="black">
          <a:xfrm>
            <a:off x="85725" y="63500"/>
            <a:ext cx="8991600" cy="6727825"/>
          </a:xfrm>
          <a:custGeom>
            <a:avLst/>
            <a:gdLst/>
            <a:ahLst/>
            <a:cxnLst>
              <a:cxn ang="0">
                <a:pos x="103" y="33"/>
              </a:cxn>
              <a:cxn ang="0">
                <a:pos x="117" y="22"/>
              </a:cxn>
              <a:cxn ang="0">
                <a:pos x="116" y="17"/>
              </a:cxn>
              <a:cxn ang="0">
                <a:pos x="116" y="22"/>
              </a:cxn>
              <a:cxn ang="0">
                <a:pos x="117" y="22"/>
              </a:cxn>
              <a:cxn ang="0">
                <a:pos x="116" y="17"/>
              </a:cxn>
              <a:cxn ang="0">
                <a:pos x="116" y="22"/>
              </a:cxn>
              <a:cxn ang="0">
                <a:pos x="133" y="15"/>
              </a:cxn>
              <a:cxn ang="0">
                <a:pos x="154" y="12"/>
              </a:cxn>
              <a:cxn ang="0">
                <a:pos x="168" y="10"/>
              </a:cxn>
              <a:cxn ang="0">
                <a:pos x="5742" y="10"/>
              </a:cxn>
              <a:cxn ang="0">
                <a:pos x="5742" y="5"/>
              </a:cxn>
              <a:cxn ang="0">
                <a:pos x="5736" y="5"/>
              </a:cxn>
              <a:cxn ang="0">
                <a:pos x="5738" y="4223"/>
              </a:cxn>
              <a:cxn ang="0">
                <a:pos x="5743" y="4223"/>
              </a:cxn>
              <a:cxn ang="0">
                <a:pos x="5743" y="4218"/>
              </a:cxn>
              <a:cxn ang="0">
                <a:pos x="6" y="4218"/>
              </a:cxn>
              <a:cxn ang="0">
                <a:pos x="6" y="4223"/>
              </a:cxn>
              <a:cxn ang="0">
                <a:pos x="11" y="4223"/>
              </a:cxn>
              <a:cxn ang="0">
                <a:pos x="11" y="153"/>
              </a:cxn>
              <a:cxn ang="0">
                <a:pos x="13" y="140"/>
              </a:cxn>
              <a:cxn ang="0">
                <a:pos x="7" y="140"/>
              </a:cxn>
              <a:cxn ang="0">
                <a:pos x="13" y="141"/>
              </a:cxn>
              <a:cxn ang="0">
                <a:pos x="13" y="140"/>
              </a:cxn>
              <a:cxn ang="0">
                <a:pos x="7" y="140"/>
              </a:cxn>
              <a:cxn ang="0">
                <a:pos x="13" y="141"/>
              </a:cxn>
              <a:cxn ang="0">
                <a:pos x="16" y="131"/>
              </a:cxn>
              <a:cxn ang="0">
                <a:pos x="11" y="129"/>
              </a:cxn>
              <a:cxn ang="0">
                <a:pos x="14" y="133"/>
              </a:cxn>
              <a:cxn ang="0">
                <a:pos x="16" y="131"/>
              </a:cxn>
              <a:cxn ang="0">
                <a:pos x="11" y="129"/>
              </a:cxn>
              <a:cxn ang="0">
                <a:pos x="14" y="133"/>
              </a:cxn>
              <a:cxn ang="0">
                <a:pos x="20" y="122"/>
              </a:cxn>
              <a:cxn ang="0">
                <a:pos x="28" y="113"/>
              </a:cxn>
              <a:cxn ang="0">
                <a:pos x="23" y="110"/>
              </a:cxn>
              <a:cxn ang="0">
                <a:pos x="27" y="113"/>
              </a:cxn>
              <a:cxn ang="0">
                <a:pos x="103" y="33"/>
              </a:cxn>
              <a:cxn ang="0">
                <a:pos x="20" y="106"/>
              </a:cxn>
              <a:cxn ang="0">
                <a:pos x="18" y="108"/>
              </a:cxn>
              <a:cxn ang="0">
                <a:pos x="20" y="108"/>
              </a:cxn>
              <a:cxn ang="0">
                <a:pos x="11" y="117"/>
              </a:cxn>
              <a:cxn ang="0">
                <a:pos x="6" y="127"/>
              </a:cxn>
              <a:cxn ang="0">
                <a:pos x="6" y="129"/>
              </a:cxn>
              <a:cxn ang="0">
                <a:pos x="2" y="140"/>
              </a:cxn>
              <a:cxn ang="0">
                <a:pos x="2" y="141"/>
              </a:cxn>
              <a:cxn ang="0">
                <a:pos x="0" y="153"/>
              </a:cxn>
              <a:cxn ang="0">
                <a:pos x="0" y="4228"/>
              </a:cxn>
              <a:cxn ang="0">
                <a:pos x="5749" y="4228"/>
              </a:cxn>
              <a:cxn ang="0">
                <a:pos x="5749" y="4223"/>
              </a:cxn>
              <a:cxn ang="0">
                <a:pos x="5747" y="5"/>
              </a:cxn>
              <a:cxn ang="0">
                <a:pos x="5747" y="0"/>
              </a:cxn>
              <a:cxn ang="0">
                <a:pos x="166" y="0"/>
              </a:cxn>
              <a:cxn ang="0">
                <a:pos x="152" y="1"/>
              </a:cxn>
              <a:cxn ang="0">
                <a:pos x="131" y="5"/>
              </a:cxn>
              <a:cxn ang="0">
                <a:pos x="114" y="12"/>
              </a:cxn>
              <a:cxn ang="0">
                <a:pos x="112" y="14"/>
              </a:cxn>
              <a:cxn ang="0">
                <a:pos x="96" y="26"/>
              </a:cxn>
              <a:cxn ang="0">
                <a:pos x="20" y="106"/>
              </a:cxn>
            </a:cxnLst>
            <a:rect l="0" t="0" r="r" b="b"/>
            <a:pathLst>
              <a:path w="5749" h="4228">
                <a:moveTo>
                  <a:pt x="103" y="33"/>
                </a:moveTo>
                <a:lnTo>
                  <a:pt x="117" y="22"/>
                </a:lnTo>
                <a:lnTo>
                  <a:pt x="116" y="17"/>
                </a:lnTo>
                <a:lnTo>
                  <a:pt x="116" y="22"/>
                </a:lnTo>
                <a:lnTo>
                  <a:pt x="117" y="22"/>
                </a:lnTo>
                <a:lnTo>
                  <a:pt x="116" y="17"/>
                </a:lnTo>
                <a:lnTo>
                  <a:pt x="116" y="22"/>
                </a:lnTo>
                <a:lnTo>
                  <a:pt x="133" y="15"/>
                </a:lnTo>
                <a:lnTo>
                  <a:pt x="154" y="12"/>
                </a:lnTo>
                <a:lnTo>
                  <a:pt x="168" y="10"/>
                </a:lnTo>
                <a:lnTo>
                  <a:pt x="5742" y="10"/>
                </a:lnTo>
                <a:lnTo>
                  <a:pt x="5742" y="5"/>
                </a:lnTo>
                <a:lnTo>
                  <a:pt x="5736" y="5"/>
                </a:lnTo>
                <a:lnTo>
                  <a:pt x="5738" y="4223"/>
                </a:lnTo>
                <a:lnTo>
                  <a:pt x="5743" y="4223"/>
                </a:lnTo>
                <a:lnTo>
                  <a:pt x="5743" y="4218"/>
                </a:lnTo>
                <a:lnTo>
                  <a:pt x="6" y="4218"/>
                </a:lnTo>
                <a:lnTo>
                  <a:pt x="6" y="4223"/>
                </a:lnTo>
                <a:lnTo>
                  <a:pt x="11" y="4223"/>
                </a:lnTo>
                <a:lnTo>
                  <a:pt x="11" y="153"/>
                </a:lnTo>
                <a:lnTo>
                  <a:pt x="13" y="140"/>
                </a:lnTo>
                <a:lnTo>
                  <a:pt x="7" y="140"/>
                </a:lnTo>
                <a:lnTo>
                  <a:pt x="13" y="141"/>
                </a:lnTo>
                <a:lnTo>
                  <a:pt x="13" y="140"/>
                </a:lnTo>
                <a:lnTo>
                  <a:pt x="7" y="140"/>
                </a:lnTo>
                <a:lnTo>
                  <a:pt x="13" y="141"/>
                </a:lnTo>
                <a:lnTo>
                  <a:pt x="16" y="131"/>
                </a:lnTo>
                <a:lnTo>
                  <a:pt x="11" y="129"/>
                </a:lnTo>
                <a:lnTo>
                  <a:pt x="14" y="133"/>
                </a:lnTo>
                <a:lnTo>
                  <a:pt x="16" y="131"/>
                </a:lnTo>
                <a:lnTo>
                  <a:pt x="11" y="129"/>
                </a:lnTo>
                <a:lnTo>
                  <a:pt x="14" y="133"/>
                </a:lnTo>
                <a:lnTo>
                  <a:pt x="20" y="122"/>
                </a:lnTo>
                <a:lnTo>
                  <a:pt x="28" y="113"/>
                </a:lnTo>
                <a:lnTo>
                  <a:pt x="23" y="110"/>
                </a:lnTo>
                <a:lnTo>
                  <a:pt x="27" y="113"/>
                </a:lnTo>
                <a:lnTo>
                  <a:pt x="103" y="33"/>
                </a:lnTo>
                <a:close/>
                <a:moveTo>
                  <a:pt x="20" y="106"/>
                </a:moveTo>
                <a:lnTo>
                  <a:pt x="18" y="108"/>
                </a:lnTo>
                <a:lnTo>
                  <a:pt x="20" y="108"/>
                </a:lnTo>
                <a:lnTo>
                  <a:pt x="11" y="117"/>
                </a:lnTo>
                <a:lnTo>
                  <a:pt x="6" y="127"/>
                </a:lnTo>
                <a:lnTo>
                  <a:pt x="6" y="129"/>
                </a:lnTo>
                <a:lnTo>
                  <a:pt x="2" y="140"/>
                </a:lnTo>
                <a:lnTo>
                  <a:pt x="2" y="141"/>
                </a:lnTo>
                <a:lnTo>
                  <a:pt x="0" y="153"/>
                </a:lnTo>
                <a:lnTo>
                  <a:pt x="0" y="4228"/>
                </a:lnTo>
                <a:lnTo>
                  <a:pt x="5749" y="4228"/>
                </a:lnTo>
                <a:lnTo>
                  <a:pt x="5749" y="4223"/>
                </a:lnTo>
                <a:lnTo>
                  <a:pt x="5747" y="5"/>
                </a:lnTo>
                <a:lnTo>
                  <a:pt x="5747" y="0"/>
                </a:lnTo>
                <a:lnTo>
                  <a:pt x="166" y="0"/>
                </a:lnTo>
                <a:lnTo>
                  <a:pt x="152" y="1"/>
                </a:lnTo>
                <a:lnTo>
                  <a:pt x="131" y="5"/>
                </a:lnTo>
                <a:lnTo>
                  <a:pt x="114" y="12"/>
                </a:lnTo>
                <a:lnTo>
                  <a:pt x="112" y="14"/>
                </a:lnTo>
                <a:lnTo>
                  <a:pt x="96" y="26"/>
                </a:lnTo>
                <a:lnTo>
                  <a:pt x="20" y="10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4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800">
                <a:solidFill>
                  <a:srgbClr val="969696"/>
                </a:solidFill>
              </a:rPr>
              <a:t>© TNS SIFO 2011</a:t>
            </a:r>
          </a:p>
        </p:txBody>
      </p:sp>
      <p:pic>
        <p:nvPicPr>
          <p:cNvPr id="2055" name="Picture 30" descr="sifo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266700" y="6238875"/>
            <a:ext cx="11128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Bildobjekt 17" descr="sterik-3x3.jpg"/>
          <p:cNvPicPr>
            <a:picLocks noChangeAspect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8240713" y="176213"/>
            <a:ext cx="677862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787" r:id="rId2"/>
    <p:sldLayoutId id="2147484788" r:id="rId3"/>
    <p:sldLayoutId id="2147484789" r:id="rId4"/>
    <p:sldLayoutId id="2147484790" r:id="rId5"/>
    <p:sldLayoutId id="2147484791" r:id="rId6"/>
    <p:sldLayoutId id="2147484792" r:id="rId7"/>
    <p:sldLayoutId id="2147484793" r:id="rId8"/>
    <p:sldLayoutId id="2147484794" r:id="rId9"/>
    <p:sldLayoutId id="2147484795" r:id="rId10"/>
    <p:sldLayoutId id="2147484796" r:id="rId11"/>
    <p:sldLayoutId id="2147484797" r:id="rId12"/>
    <p:sldLayoutId id="2147484798" r:id="rId13"/>
    <p:sldLayoutId id="2147484799" r:id="rId14"/>
    <p:sldLayoutId id="2147484800" r:id="rId15"/>
    <p:sldLayoutId id="2147484801" r:id="rId16"/>
    <p:sldLayoutId id="2147484802" r:id="rId17"/>
    <p:sldLayoutId id="2147484803" r:id="rId18"/>
    <p:sldLayoutId id="2147484804" r:id="rId19"/>
    <p:sldLayoutId id="2147484805" r:id="rId20"/>
    <p:sldLayoutId id="2147484806" r:id="rId21"/>
    <p:sldLayoutId id="2147484807" r:id="rId22"/>
    <p:sldLayoutId id="2147484808" r:id="rId23"/>
    <p:sldLayoutId id="2147484809" r:id="rId24"/>
    <p:sldLayoutId id="2147484810" r:id="rId25"/>
    <p:sldLayoutId id="2147484811" r:id="rId26"/>
    <p:sldLayoutId id="2147484812" r:id="rId27"/>
    <p:sldLayoutId id="2147484813" r:id="rId28"/>
    <p:sldLayoutId id="2147484814" r:id="rId29"/>
    <p:sldLayoutId id="2147484815" r:id="rId30"/>
    <p:sldLayoutId id="2147484816" r:id="rId31"/>
  </p:sldLayoutIdLst>
  <p:transition spd="med"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20000"/>
        </a:spcAft>
        <a:buClr>
          <a:srgbClr val="FF008C"/>
        </a:buClr>
        <a:buSzPct val="80000"/>
        <a:buFont typeface="Wingdings" pitchFamily="2" charset="2"/>
        <a:buBlip>
          <a:blip r:embed="rId35"/>
        </a:buBlip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568325" indent="-295275" algn="l" rtl="0" eaLnBrk="0" fontAlgn="base" hangingPunct="0">
        <a:spcBef>
          <a:spcPct val="20000"/>
        </a:spcBef>
        <a:spcAft>
          <a:spcPct val="20000"/>
        </a:spcAft>
        <a:buClr>
          <a:srgbClr val="6E6E6E"/>
        </a:buClr>
        <a:buSzPct val="80000"/>
        <a:buFont typeface="Wingdings" pitchFamily="2" charset="2"/>
        <a:buBlip>
          <a:blip r:embed="rId36"/>
        </a:buBlip>
        <a:defRPr>
          <a:solidFill>
            <a:srgbClr val="000000"/>
          </a:solidFill>
          <a:latin typeface="+mn-lt"/>
        </a:defRPr>
      </a:lvl2pPr>
      <a:lvl3pPr marL="784225" indent="-2143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3pPr>
      <a:lvl4pPr marL="966788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4pPr>
      <a:lvl5pPr marL="1230313" indent="-26193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5pPr>
      <a:lvl6pPr marL="16875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6pPr>
      <a:lvl7pPr marL="21447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7pPr>
      <a:lvl8pPr marL="26019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8pPr>
      <a:lvl9pPr marL="30591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115888"/>
            <a:ext cx="84613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v-SE" smtClean="0"/>
              <a:t>Klicka här för att ändra format</a:t>
            </a:r>
            <a:endParaRPr lang="en-GB" smtClean="0"/>
          </a:p>
        </p:txBody>
      </p:sp>
      <p:sp>
        <p:nvSpPr>
          <p:cNvPr id="3075" name="Rectangle 3"/>
          <p:cNvSpPr>
            <a:spLocks noChangeAspect="1" noChangeArrowheads="1"/>
          </p:cNvSpPr>
          <p:nvPr/>
        </p:nvSpPr>
        <p:spPr bwMode="auto">
          <a:xfrm>
            <a:off x="8477250" y="6451600"/>
            <a:ext cx="45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 defTabSz="762000" eaLnBrk="0" hangingPunct="0"/>
            <a:fld id="{9B3E12AF-8B42-40A7-BC2C-39C4CD7C7153}" type="slidenum">
              <a:rPr lang="en-GB">
                <a:solidFill>
                  <a:srgbClr val="969696"/>
                </a:solidFill>
              </a:rPr>
              <a:pPr algn="r" defTabSz="762000" eaLnBrk="0" hangingPunct="0"/>
              <a:t>‹#›</a:t>
            </a:fld>
            <a:endParaRPr lang="en-GB">
              <a:solidFill>
                <a:srgbClr val="969696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3688" y="1219200"/>
            <a:ext cx="8532812" cy="4652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 Second level</a:t>
            </a:r>
          </a:p>
          <a:p>
            <a:pPr lvl="2"/>
            <a:r>
              <a:rPr lang="en-GB" smtClean="0"/>
              <a:t> Third level</a:t>
            </a:r>
          </a:p>
          <a:p>
            <a:pPr lvl="3"/>
            <a:r>
              <a:rPr lang="en-GB" smtClean="0"/>
              <a:t> Fourth level</a:t>
            </a:r>
          </a:p>
          <a:p>
            <a:pPr lvl="4"/>
            <a:r>
              <a:rPr lang="en-GB" smtClean="0"/>
              <a:t> Fifth level</a:t>
            </a:r>
          </a:p>
        </p:txBody>
      </p:sp>
      <p:sp>
        <p:nvSpPr>
          <p:cNvPr id="9" name="Freeform 11"/>
          <p:cNvSpPr>
            <a:spLocks noEditPoints="1"/>
          </p:cNvSpPr>
          <p:nvPr/>
        </p:nvSpPr>
        <p:spPr bwMode="black">
          <a:xfrm>
            <a:off x="85725" y="63500"/>
            <a:ext cx="8991600" cy="6727825"/>
          </a:xfrm>
          <a:custGeom>
            <a:avLst/>
            <a:gdLst/>
            <a:ahLst/>
            <a:cxnLst>
              <a:cxn ang="0">
                <a:pos x="103" y="33"/>
              </a:cxn>
              <a:cxn ang="0">
                <a:pos x="117" y="22"/>
              </a:cxn>
              <a:cxn ang="0">
                <a:pos x="116" y="17"/>
              </a:cxn>
              <a:cxn ang="0">
                <a:pos x="116" y="22"/>
              </a:cxn>
              <a:cxn ang="0">
                <a:pos x="117" y="22"/>
              </a:cxn>
              <a:cxn ang="0">
                <a:pos x="116" y="17"/>
              </a:cxn>
              <a:cxn ang="0">
                <a:pos x="116" y="22"/>
              </a:cxn>
              <a:cxn ang="0">
                <a:pos x="133" y="15"/>
              </a:cxn>
              <a:cxn ang="0">
                <a:pos x="154" y="12"/>
              </a:cxn>
              <a:cxn ang="0">
                <a:pos x="168" y="10"/>
              </a:cxn>
              <a:cxn ang="0">
                <a:pos x="5742" y="10"/>
              </a:cxn>
              <a:cxn ang="0">
                <a:pos x="5742" y="5"/>
              </a:cxn>
              <a:cxn ang="0">
                <a:pos x="5736" y="5"/>
              </a:cxn>
              <a:cxn ang="0">
                <a:pos x="5738" y="4223"/>
              </a:cxn>
              <a:cxn ang="0">
                <a:pos x="5743" y="4223"/>
              </a:cxn>
              <a:cxn ang="0">
                <a:pos x="5743" y="4218"/>
              </a:cxn>
              <a:cxn ang="0">
                <a:pos x="6" y="4218"/>
              </a:cxn>
              <a:cxn ang="0">
                <a:pos x="6" y="4223"/>
              </a:cxn>
              <a:cxn ang="0">
                <a:pos x="11" y="4223"/>
              </a:cxn>
              <a:cxn ang="0">
                <a:pos x="11" y="153"/>
              </a:cxn>
              <a:cxn ang="0">
                <a:pos x="13" y="140"/>
              </a:cxn>
              <a:cxn ang="0">
                <a:pos x="7" y="140"/>
              </a:cxn>
              <a:cxn ang="0">
                <a:pos x="13" y="141"/>
              </a:cxn>
              <a:cxn ang="0">
                <a:pos x="13" y="140"/>
              </a:cxn>
              <a:cxn ang="0">
                <a:pos x="7" y="140"/>
              </a:cxn>
              <a:cxn ang="0">
                <a:pos x="13" y="141"/>
              </a:cxn>
              <a:cxn ang="0">
                <a:pos x="16" y="131"/>
              </a:cxn>
              <a:cxn ang="0">
                <a:pos x="11" y="129"/>
              </a:cxn>
              <a:cxn ang="0">
                <a:pos x="14" y="133"/>
              </a:cxn>
              <a:cxn ang="0">
                <a:pos x="16" y="131"/>
              </a:cxn>
              <a:cxn ang="0">
                <a:pos x="11" y="129"/>
              </a:cxn>
              <a:cxn ang="0">
                <a:pos x="14" y="133"/>
              </a:cxn>
              <a:cxn ang="0">
                <a:pos x="20" y="122"/>
              </a:cxn>
              <a:cxn ang="0">
                <a:pos x="28" y="113"/>
              </a:cxn>
              <a:cxn ang="0">
                <a:pos x="23" y="110"/>
              </a:cxn>
              <a:cxn ang="0">
                <a:pos x="27" y="113"/>
              </a:cxn>
              <a:cxn ang="0">
                <a:pos x="103" y="33"/>
              </a:cxn>
              <a:cxn ang="0">
                <a:pos x="20" y="106"/>
              </a:cxn>
              <a:cxn ang="0">
                <a:pos x="18" y="108"/>
              </a:cxn>
              <a:cxn ang="0">
                <a:pos x="20" y="108"/>
              </a:cxn>
              <a:cxn ang="0">
                <a:pos x="11" y="117"/>
              </a:cxn>
              <a:cxn ang="0">
                <a:pos x="6" y="127"/>
              </a:cxn>
              <a:cxn ang="0">
                <a:pos x="6" y="129"/>
              </a:cxn>
              <a:cxn ang="0">
                <a:pos x="2" y="140"/>
              </a:cxn>
              <a:cxn ang="0">
                <a:pos x="2" y="141"/>
              </a:cxn>
              <a:cxn ang="0">
                <a:pos x="0" y="153"/>
              </a:cxn>
              <a:cxn ang="0">
                <a:pos x="0" y="4228"/>
              </a:cxn>
              <a:cxn ang="0">
                <a:pos x="5749" y="4228"/>
              </a:cxn>
              <a:cxn ang="0">
                <a:pos x="5749" y="4223"/>
              </a:cxn>
              <a:cxn ang="0">
                <a:pos x="5747" y="5"/>
              </a:cxn>
              <a:cxn ang="0">
                <a:pos x="5747" y="0"/>
              </a:cxn>
              <a:cxn ang="0">
                <a:pos x="166" y="0"/>
              </a:cxn>
              <a:cxn ang="0">
                <a:pos x="152" y="1"/>
              </a:cxn>
              <a:cxn ang="0">
                <a:pos x="131" y="5"/>
              </a:cxn>
              <a:cxn ang="0">
                <a:pos x="114" y="12"/>
              </a:cxn>
              <a:cxn ang="0">
                <a:pos x="112" y="14"/>
              </a:cxn>
              <a:cxn ang="0">
                <a:pos x="96" y="26"/>
              </a:cxn>
              <a:cxn ang="0">
                <a:pos x="20" y="106"/>
              </a:cxn>
            </a:cxnLst>
            <a:rect l="0" t="0" r="r" b="b"/>
            <a:pathLst>
              <a:path w="5749" h="4228">
                <a:moveTo>
                  <a:pt x="103" y="33"/>
                </a:moveTo>
                <a:lnTo>
                  <a:pt x="117" y="22"/>
                </a:lnTo>
                <a:lnTo>
                  <a:pt x="116" y="17"/>
                </a:lnTo>
                <a:lnTo>
                  <a:pt x="116" y="22"/>
                </a:lnTo>
                <a:lnTo>
                  <a:pt x="117" y="22"/>
                </a:lnTo>
                <a:lnTo>
                  <a:pt x="116" y="17"/>
                </a:lnTo>
                <a:lnTo>
                  <a:pt x="116" y="22"/>
                </a:lnTo>
                <a:lnTo>
                  <a:pt x="133" y="15"/>
                </a:lnTo>
                <a:lnTo>
                  <a:pt x="154" y="12"/>
                </a:lnTo>
                <a:lnTo>
                  <a:pt x="168" y="10"/>
                </a:lnTo>
                <a:lnTo>
                  <a:pt x="5742" y="10"/>
                </a:lnTo>
                <a:lnTo>
                  <a:pt x="5742" y="5"/>
                </a:lnTo>
                <a:lnTo>
                  <a:pt x="5736" y="5"/>
                </a:lnTo>
                <a:lnTo>
                  <a:pt x="5738" y="4223"/>
                </a:lnTo>
                <a:lnTo>
                  <a:pt x="5743" y="4223"/>
                </a:lnTo>
                <a:lnTo>
                  <a:pt x="5743" y="4218"/>
                </a:lnTo>
                <a:lnTo>
                  <a:pt x="6" y="4218"/>
                </a:lnTo>
                <a:lnTo>
                  <a:pt x="6" y="4223"/>
                </a:lnTo>
                <a:lnTo>
                  <a:pt x="11" y="4223"/>
                </a:lnTo>
                <a:lnTo>
                  <a:pt x="11" y="153"/>
                </a:lnTo>
                <a:lnTo>
                  <a:pt x="13" y="140"/>
                </a:lnTo>
                <a:lnTo>
                  <a:pt x="7" y="140"/>
                </a:lnTo>
                <a:lnTo>
                  <a:pt x="13" y="141"/>
                </a:lnTo>
                <a:lnTo>
                  <a:pt x="13" y="140"/>
                </a:lnTo>
                <a:lnTo>
                  <a:pt x="7" y="140"/>
                </a:lnTo>
                <a:lnTo>
                  <a:pt x="13" y="141"/>
                </a:lnTo>
                <a:lnTo>
                  <a:pt x="16" y="131"/>
                </a:lnTo>
                <a:lnTo>
                  <a:pt x="11" y="129"/>
                </a:lnTo>
                <a:lnTo>
                  <a:pt x="14" y="133"/>
                </a:lnTo>
                <a:lnTo>
                  <a:pt x="16" y="131"/>
                </a:lnTo>
                <a:lnTo>
                  <a:pt x="11" y="129"/>
                </a:lnTo>
                <a:lnTo>
                  <a:pt x="14" y="133"/>
                </a:lnTo>
                <a:lnTo>
                  <a:pt x="20" y="122"/>
                </a:lnTo>
                <a:lnTo>
                  <a:pt x="28" y="113"/>
                </a:lnTo>
                <a:lnTo>
                  <a:pt x="23" y="110"/>
                </a:lnTo>
                <a:lnTo>
                  <a:pt x="27" y="113"/>
                </a:lnTo>
                <a:lnTo>
                  <a:pt x="103" y="33"/>
                </a:lnTo>
                <a:close/>
                <a:moveTo>
                  <a:pt x="20" y="106"/>
                </a:moveTo>
                <a:lnTo>
                  <a:pt x="18" y="108"/>
                </a:lnTo>
                <a:lnTo>
                  <a:pt x="20" y="108"/>
                </a:lnTo>
                <a:lnTo>
                  <a:pt x="11" y="117"/>
                </a:lnTo>
                <a:lnTo>
                  <a:pt x="6" y="127"/>
                </a:lnTo>
                <a:lnTo>
                  <a:pt x="6" y="129"/>
                </a:lnTo>
                <a:lnTo>
                  <a:pt x="2" y="140"/>
                </a:lnTo>
                <a:lnTo>
                  <a:pt x="2" y="141"/>
                </a:lnTo>
                <a:lnTo>
                  <a:pt x="0" y="153"/>
                </a:lnTo>
                <a:lnTo>
                  <a:pt x="0" y="4228"/>
                </a:lnTo>
                <a:lnTo>
                  <a:pt x="5749" y="4228"/>
                </a:lnTo>
                <a:lnTo>
                  <a:pt x="5749" y="4223"/>
                </a:lnTo>
                <a:lnTo>
                  <a:pt x="5747" y="5"/>
                </a:lnTo>
                <a:lnTo>
                  <a:pt x="5747" y="0"/>
                </a:lnTo>
                <a:lnTo>
                  <a:pt x="166" y="0"/>
                </a:lnTo>
                <a:lnTo>
                  <a:pt x="152" y="1"/>
                </a:lnTo>
                <a:lnTo>
                  <a:pt x="131" y="5"/>
                </a:lnTo>
                <a:lnTo>
                  <a:pt x="114" y="12"/>
                </a:lnTo>
                <a:lnTo>
                  <a:pt x="112" y="14"/>
                </a:lnTo>
                <a:lnTo>
                  <a:pt x="96" y="26"/>
                </a:lnTo>
                <a:lnTo>
                  <a:pt x="20" y="10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8" name="Rectangle 28"/>
          <p:cNvSpPr>
            <a:spLocks noChangeArrowheads="1"/>
          </p:cNvSpPr>
          <p:nvPr/>
        </p:nvSpPr>
        <p:spPr bwMode="auto">
          <a:xfrm>
            <a:off x="7686675" y="6529388"/>
            <a:ext cx="830263" cy="122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800">
                <a:solidFill>
                  <a:srgbClr val="969696"/>
                </a:solidFill>
              </a:rPr>
              <a:t>© TNS SIFO 2010</a:t>
            </a:r>
          </a:p>
        </p:txBody>
      </p:sp>
      <p:pic>
        <p:nvPicPr>
          <p:cNvPr id="3079" name="Picture 30" descr="sif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6700" y="6238875"/>
            <a:ext cx="11128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17" r:id="rId2"/>
    <p:sldLayoutId id="2147484818" r:id="rId3"/>
    <p:sldLayoutId id="2147484819" r:id="rId4"/>
    <p:sldLayoutId id="2147484820" r:id="rId5"/>
    <p:sldLayoutId id="2147484821" r:id="rId6"/>
    <p:sldLayoutId id="2147484822" r:id="rId7"/>
    <p:sldLayoutId id="2147484823" r:id="rId8"/>
    <p:sldLayoutId id="2147484824" r:id="rId9"/>
    <p:sldLayoutId id="2147484825" r:id="rId10"/>
    <p:sldLayoutId id="2147484826" r:id="rId11"/>
    <p:sldLayoutId id="2147484827" r:id="rId12"/>
    <p:sldLayoutId id="2147484828" r:id="rId13"/>
  </p:sldLayoutIdLst>
  <p:transition spd="med"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20000"/>
        </a:spcAft>
        <a:buClr>
          <a:srgbClr val="FF008C"/>
        </a:buClr>
        <a:buSzPct val="80000"/>
        <a:buFont typeface="Wingdings" pitchFamily="2" charset="2"/>
        <a:buBlip>
          <a:blip r:embed="rId16"/>
        </a:buBlip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568325" indent="-295275" algn="l" rtl="0" eaLnBrk="0" fontAlgn="base" hangingPunct="0">
        <a:spcBef>
          <a:spcPct val="20000"/>
        </a:spcBef>
        <a:spcAft>
          <a:spcPct val="20000"/>
        </a:spcAft>
        <a:buClr>
          <a:srgbClr val="6E6E6E"/>
        </a:buClr>
        <a:buSzPct val="80000"/>
        <a:buFont typeface="Wingdings" pitchFamily="2" charset="2"/>
        <a:buBlip>
          <a:blip r:embed="rId17"/>
        </a:buBlip>
        <a:defRPr>
          <a:solidFill>
            <a:srgbClr val="000000"/>
          </a:solidFill>
          <a:latin typeface="+mn-lt"/>
        </a:defRPr>
      </a:lvl2pPr>
      <a:lvl3pPr marL="784225" indent="-2143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3pPr>
      <a:lvl4pPr marL="966788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4pPr>
      <a:lvl5pPr marL="1230313" indent="-26193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5pPr>
      <a:lvl6pPr marL="16875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6pPr>
      <a:lvl7pPr marL="21447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7pPr>
      <a:lvl8pPr marL="26019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8pPr>
      <a:lvl9pPr marL="3059113" indent="-2619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10000"/>
        <a:buFont typeface="Arial" charset="0"/>
        <a:buChar char="-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.xml"/><Relationship Id="rId7" Type="http://schemas.openxmlformats.org/officeDocument/2006/relationships/image" Target="../media/image6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18.e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17.e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16.e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15.e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7.e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5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4.e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8.e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e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e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5.e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6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17.e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5.e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4.emf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Bildobjekt 20" descr="72983875_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00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1" name="Group 31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153988" y="3227388"/>
            <a:ext cx="8842375" cy="2627312"/>
            <a:chOff x="-411" y="1405"/>
            <a:chExt cx="6585" cy="1509"/>
          </a:xfrm>
        </p:grpSpPr>
        <p:sp>
          <p:nvSpPr>
            <p:cNvPr id="7177" name="AutoShape 32"/>
            <p:cNvSpPr>
              <a:spLocks noChangeAspect="1" noChangeArrowheads="1"/>
            </p:cNvSpPr>
            <p:nvPr/>
          </p:nvSpPr>
          <p:spPr bwMode="auto">
            <a:xfrm>
              <a:off x="-411" y="1405"/>
              <a:ext cx="6583" cy="1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sv-SE"/>
            </a:p>
          </p:txBody>
        </p:sp>
        <p:sp>
          <p:nvSpPr>
            <p:cNvPr id="7178" name="Freeform 33"/>
            <p:cNvSpPr>
              <a:spLocks/>
            </p:cNvSpPr>
            <p:nvPr/>
          </p:nvSpPr>
          <p:spPr bwMode="auto">
            <a:xfrm>
              <a:off x="-409" y="1405"/>
              <a:ext cx="6583" cy="1509"/>
            </a:xfrm>
            <a:custGeom>
              <a:avLst/>
              <a:gdLst>
                <a:gd name="T0" fmla="*/ 2147483647 w 2787"/>
                <a:gd name="T1" fmla="*/ 2147483647 h 639"/>
                <a:gd name="T2" fmla="*/ 2147483647 w 2787"/>
                <a:gd name="T3" fmla="*/ 2147483647 h 639"/>
                <a:gd name="T4" fmla="*/ 2147483647 w 2787"/>
                <a:gd name="T5" fmla="*/ 2147483647 h 639"/>
                <a:gd name="T6" fmla="*/ 2147483647 w 2787"/>
                <a:gd name="T7" fmla="*/ 260955269 h 639"/>
                <a:gd name="T8" fmla="*/ 2147483647 w 2787"/>
                <a:gd name="T9" fmla="*/ 0 h 639"/>
                <a:gd name="T10" fmla="*/ 1843056415 w 2787"/>
                <a:gd name="T11" fmla="*/ 0 h 639"/>
                <a:gd name="T12" fmla="*/ 1261889360 w 2787"/>
                <a:gd name="T13" fmla="*/ 298264196 h 639"/>
                <a:gd name="T14" fmla="*/ 299340794 w 2787"/>
                <a:gd name="T15" fmla="*/ 1257169069 h 639"/>
                <a:gd name="T16" fmla="*/ 0 w 2787"/>
                <a:gd name="T17" fmla="*/ 1835230219 h 639"/>
                <a:gd name="T18" fmla="*/ 0 w 2787"/>
                <a:gd name="T19" fmla="*/ 2147483647 h 639"/>
                <a:gd name="T20" fmla="*/ 262029238 w 2787"/>
                <a:gd name="T21" fmla="*/ 2147483647 h 639"/>
                <a:gd name="T22" fmla="*/ 2147483647 w 2787"/>
                <a:gd name="T23" fmla="*/ 2147483647 h 639"/>
                <a:gd name="T24" fmla="*/ 2147483647 w 2787"/>
                <a:gd name="T25" fmla="*/ 2147483647 h 6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87"/>
                <a:gd name="T40" fmla="*/ 0 h 639"/>
                <a:gd name="T41" fmla="*/ 2787 w 2787"/>
                <a:gd name="T42" fmla="*/ 639 h 6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87" h="639">
                  <a:moveTo>
                    <a:pt x="2744" y="629"/>
                  </a:moveTo>
                  <a:cubicBezTo>
                    <a:pt x="2777" y="596"/>
                    <a:pt x="2777" y="596"/>
                    <a:pt x="2777" y="596"/>
                  </a:cubicBezTo>
                  <a:cubicBezTo>
                    <a:pt x="2783" y="590"/>
                    <a:pt x="2787" y="584"/>
                    <a:pt x="2787" y="576"/>
                  </a:cubicBezTo>
                  <a:cubicBezTo>
                    <a:pt x="2787" y="9"/>
                    <a:pt x="2787" y="9"/>
                    <a:pt x="2787" y="9"/>
                  </a:cubicBezTo>
                  <a:cubicBezTo>
                    <a:pt x="2787" y="0"/>
                    <a:pt x="2787" y="0"/>
                    <a:pt x="278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55" y="0"/>
                    <a:pt x="48" y="4"/>
                    <a:pt x="43" y="10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4" y="49"/>
                    <a:pt x="0" y="55"/>
                    <a:pt x="0" y="63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9" y="639"/>
                    <a:pt x="9" y="639"/>
                    <a:pt x="9" y="639"/>
                  </a:cubicBezTo>
                  <a:cubicBezTo>
                    <a:pt x="2724" y="639"/>
                    <a:pt x="2724" y="639"/>
                    <a:pt x="2724" y="639"/>
                  </a:cubicBezTo>
                  <a:cubicBezTo>
                    <a:pt x="2732" y="639"/>
                    <a:pt x="2739" y="634"/>
                    <a:pt x="2744" y="629"/>
                  </a:cubicBezTo>
                  <a:close/>
                </a:path>
              </a:pathLst>
            </a:custGeom>
            <a:solidFill>
              <a:srgbClr val="FF0099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7172" name="textruta 1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8600" y="2981325"/>
            <a:ext cx="8753475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v-SE" sz="3200">
                <a:solidFill>
                  <a:srgbClr val="FFFFFF"/>
                </a:solidFill>
              </a:rPr>
              <a:t>Kvaliteten i ditt vård- och omsorgsboende</a:t>
            </a:r>
          </a:p>
          <a:p>
            <a:endParaRPr lang="sv-SE" sz="3200"/>
          </a:p>
          <a:p>
            <a:endParaRPr lang="sv-SE" sz="3600"/>
          </a:p>
          <a:p>
            <a:endParaRPr lang="sv-SE" sz="1200">
              <a:solidFill>
                <a:srgbClr val="FFFFFF"/>
              </a:solidFill>
            </a:endParaRPr>
          </a:p>
        </p:txBody>
      </p:sp>
      <p:sp>
        <p:nvSpPr>
          <p:cNvPr id="17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293688" y="5483225"/>
            <a:ext cx="8486775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800" kern="0" dirty="0">
              <a:solidFill>
                <a:sysClr val="windowText" lastClr="000000"/>
              </a:solidFill>
            </a:endParaRPr>
          </a:p>
        </p:txBody>
      </p:sp>
      <p:pic>
        <p:nvPicPr>
          <p:cNvPr id="7174" name="Bildobjekt 17" descr="sterik-3x3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28013" y="6086475"/>
            <a:ext cx="6762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ruta 2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60350" y="4692650"/>
            <a:ext cx="8753475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v-SE" sz="1800">
                <a:solidFill>
                  <a:srgbClr val="FFFFFF"/>
                </a:solidFill>
              </a:rPr>
              <a:t>Stadsledningskontorets brukarundersökning 2011</a:t>
            </a:r>
          </a:p>
          <a:p>
            <a:pPr>
              <a:spcBef>
                <a:spcPct val="50000"/>
              </a:spcBef>
            </a:pPr>
            <a:r>
              <a:rPr lang="sv-SE" sz="1200">
                <a:solidFill>
                  <a:srgbClr val="FFFFFF"/>
                </a:solidFill>
              </a:rPr>
              <a:t>November 2011</a:t>
            </a:r>
          </a:p>
        </p:txBody>
      </p:sp>
      <p:sp>
        <p:nvSpPr>
          <p:cNvPr id="7176" name="RubrikFot"/>
          <p:cNvSpPr txBox="1">
            <a:spLocks noChangeArrowheads="1"/>
          </p:cNvSpPr>
          <p:nvPr/>
        </p:nvSpPr>
        <p:spPr bwMode="auto">
          <a:xfrm>
            <a:off x="231775" y="3965575"/>
            <a:ext cx="8516938" cy="555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</a:pPr>
            <a:r>
              <a:rPr lang="sv-SE" sz="3200"/>
              <a:t>Östermalm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Fr1gx"/>
          <p:cNvGraphicFramePr>
            <a:graphicFrameLocks noChangeAspect="1"/>
          </p:cNvGraphicFramePr>
          <p:nvPr/>
        </p:nvGraphicFramePr>
        <p:xfrm>
          <a:off x="2330450" y="1173163"/>
          <a:ext cx="6080125" cy="4060825"/>
        </p:xfrm>
        <a:graphic>
          <a:graphicData uri="http://schemas.openxmlformats.org/presentationml/2006/ole">
            <p:oleObj spid="_x0000_s16386" name="Diagram" r:id="rId4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6387" name="Fr1hx"/>
          <p:cNvGraphicFramePr>
            <a:graphicFrameLocks noChangeAspect="1"/>
          </p:cNvGraphicFramePr>
          <p:nvPr/>
        </p:nvGraphicFramePr>
        <p:xfrm>
          <a:off x="2338388" y="1981200"/>
          <a:ext cx="6080125" cy="4060825"/>
        </p:xfrm>
        <a:graphic>
          <a:graphicData uri="http://schemas.openxmlformats.org/presentationml/2006/ole">
            <p:oleObj spid="_x0000_s16387" name="Diagram" r:id="rId5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6388" name="Fr1ix"/>
          <p:cNvGraphicFramePr>
            <a:graphicFrameLocks noChangeAspect="1"/>
          </p:cNvGraphicFramePr>
          <p:nvPr/>
        </p:nvGraphicFramePr>
        <p:xfrm>
          <a:off x="2332038" y="2774950"/>
          <a:ext cx="6080125" cy="4060825"/>
        </p:xfrm>
        <a:graphic>
          <a:graphicData uri="http://schemas.openxmlformats.org/presentationml/2006/ole">
            <p:oleObj spid="_x0000_s16388" name="Diagram" r:id="rId6" imgW="6095762" imgH="4067008" progId="MSGraph.Chart.8">
              <p:embed followColorScheme="full"/>
            </p:oleObj>
          </a:graphicData>
        </a:graphic>
      </p:graphicFrame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8356600" y="5018088"/>
            <a:ext cx="0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153400" y="5105400"/>
            <a:ext cx="542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100"/>
              <a:t>100%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181475" y="5019675"/>
            <a:ext cx="0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aphicFrame>
        <p:nvGraphicFramePr>
          <p:cNvPr id="16392" name="Fr1jx"/>
          <p:cNvGraphicFramePr>
            <a:graphicFrameLocks noChangeAspect="1"/>
          </p:cNvGraphicFramePr>
          <p:nvPr/>
        </p:nvGraphicFramePr>
        <p:xfrm>
          <a:off x="2339975" y="3568700"/>
          <a:ext cx="6080125" cy="4060825"/>
        </p:xfrm>
        <a:graphic>
          <a:graphicData uri="http://schemas.openxmlformats.org/presentationml/2006/ole">
            <p:oleObj spid="_x0000_s16392" name="Diagram" r:id="rId7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6393" name="Fr1kx"/>
          <p:cNvGraphicFramePr>
            <a:graphicFrameLocks noChangeAspect="1"/>
          </p:cNvGraphicFramePr>
          <p:nvPr/>
        </p:nvGraphicFramePr>
        <p:xfrm>
          <a:off x="2333625" y="4362450"/>
          <a:ext cx="6080125" cy="4060825"/>
        </p:xfrm>
        <a:graphic>
          <a:graphicData uri="http://schemas.openxmlformats.org/presentationml/2006/ole">
            <p:oleObj spid="_x0000_s16393" name="Diagram" r:id="rId8" imgW="6095762" imgH="4067008" progId="MSGraph.Chart.8">
              <p:embed followColorScheme="full"/>
            </p:oleObj>
          </a:graphicData>
        </a:graphic>
      </p:graphicFrame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147888" y="4486275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027488" y="5103813"/>
            <a:ext cx="542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100"/>
              <a:t>0%</a:t>
            </a:r>
          </a:p>
        </p:txBody>
      </p:sp>
      <p:sp>
        <p:nvSpPr>
          <p:cNvPr id="16396" name="Rubrik 1"/>
          <p:cNvSpPr>
            <a:spLocks noGrp="1"/>
          </p:cNvSpPr>
          <p:nvPr>
            <p:ph type="title" idx="4294967295"/>
          </p:nvPr>
        </p:nvSpPr>
        <p:spPr>
          <a:xfrm>
            <a:off x="303213" y="115888"/>
            <a:ext cx="8461375" cy="430212"/>
          </a:xfrm>
        </p:spPr>
        <p:txBody>
          <a:bodyPr/>
          <a:lstStyle/>
          <a:p>
            <a:pPr eaLnBrk="1" hangingPunct="1"/>
            <a:r>
              <a:rPr lang="sv-SE" smtClean="0"/>
              <a:t>Resultat</a:t>
            </a:r>
            <a:endParaRPr lang="en-US" smtClean="0"/>
          </a:p>
        </p:txBody>
      </p:sp>
      <p:graphicFrame>
        <p:nvGraphicFramePr>
          <p:cNvPr id="30733" name="Group 13"/>
          <p:cNvGraphicFramePr>
            <a:graphicFrameLocks noGrp="1"/>
          </p:cNvGraphicFramePr>
          <p:nvPr/>
        </p:nvGraphicFramePr>
        <p:xfrm>
          <a:off x="8428038" y="941388"/>
          <a:ext cx="646112" cy="344487"/>
        </p:xfrm>
        <a:graphic>
          <a:graphicData uri="http://schemas.openxmlformats.org/drawingml/2006/table">
            <a:tbl>
              <a:tblPr/>
              <a:tblGrid>
                <a:gridCol w="646112"/>
              </a:tblGrid>
              <a:tr h="344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Vet ej / Ej svar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144713" y="1325563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152650" y="2119313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2146300" y="2927350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139950" y="3706813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1343025" y="1085850"/>
            <a:ext cx="28479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Maten smakar bra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-57150" y="1893888"/>
            <a:ext cx="42465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Måltiderna är en trevlig stund på dagen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6513" y="2711450"/>
            <a:ext cx="41513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är nöjd med mitt boende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34925" y="3490913"/>
            <a:ext cx="41513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Boendet uppfyller mina förväntningar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2863" y="4270375"/>
            <a:ext cx="41513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känner mig trygg på mitt boende</a:t>
            </a:r>
          </a:p>
        </p:txBody>
      </p:sp>
      <p:grpSp>
        <p:nvGrpSpPr>
          <p:cNvPr id="16410" name="Group 41"/>
          <p:cNvGrpSpPr>
            <a:grpSpLocks/>
          </p:cNvGrpSpPr>
          <p:nvPr/>
        </p:nvGrpSpPr>
        <p:grpSpPr bwMode="auto">
          <a:xfrm>
            <a:off x="1676400" y="5676900"/>
            <a:ext cx="7177088" cy="252413"/>
            <a:chOff x="558" y="3810"/>
            <a:chExt cx="4521" cy="159"/>
          </a:xfrm>
        </p:grpSpPr>
        <p:sp>
          <p:nvSpPr>
            <p:cNvPr id="16437" name="Text Box 42"/>
            <p:cNvSpPr txBox="1">
              <a:spLocks noChangeArrowheads="1"/>
            </p:cNvSpPr>
            <p:nvPr/>
          </p:nvSpPr>
          <p:spPr bwMode="auto">
            <a:xfrm>
              <a:off x="3220" y="3814"/>
              <a:ext cx="12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ganska bra</a:t>
              </a:r>
            </a:p>
          </p:txBody>
        </p:sp>
        <p:sp>
          <p:nvSpPr>
            <p:cNvPr id="16438" name="Text Box 43"/>
            <p:cNvSpPr txBox="1">
              <a:spLocks noChangeArrowheads="1"/>
            </p:cNvSpPr>
            <p:nvPr/>
          </p:nvSpPr>
          <p:spPr bwMode="auto">
            <a:xfrm>
              <a:off x="2560" y="3814"/>
              <a:ext cx="95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Varken eller</a:t>
              </a:r>
            </a:p>
          </p:txBody>
        </p:sp>
        <p:sp>
          <p:nvSpPr>
            <p:cNvPr id="16439" name="Text Box 44"/>
            <p:cNvSpPr txBox="1">
              <a:spLocks noChangeArrowheads="1"/>
            </p:cNvSpPr>
            <p:nvPr/>
          </p:nvSpPr>
          <p:spPr bwMode="auto">
            <a:xfrm>
              <a:off x="1463" y="3815"/>
              <a:ext cx="12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ganska dåligt</a:t>
              </a:r>
            </a:p>
          </p:txBody>
        </p:sp>
        <p:sp>
          <p:nvSpPr>
            <p:cNvPr id="16440" name="Text Box 45"/>
            <p:cNvSpPr txBox="1">
              <a:spLocks noChangeArrowheads="1"/>
            </p:cNvSpPr>
            <p:nvPr/>
          </p:nvSpPr>
          <p:spPr bwMode="auto">
            <a:xfrm>
              <a:off x="594" y="3810"/>
              <a:ext cx="96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inte alls</a:t>
              </a:r>
            </a:p>
          </p:txBody>
        </p:sp>
        <p:sp>
          <p:nvSpPr>
            <p:cNvPr id="16441" name="Rectangle 46"/>
            <p:cNvSpPr>
              <a:spLocks noChangeArrowheads="1"/>
            </p:cNvSpPr>
            <p:nvPr/>
          </p:nvSpPr>
          <p:spPr bwMode="auto">
            <a:xfrm>
              <a:off x="558" y="3870"/>
              <a:ext cx="72" cy="6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42" name="Rectangle 47"/>
            <p:cNvSpPr>
              <a:spLocks noChangeArrowheads="1"/>
            </p:cNvSpPr>
            <p:nvPr/>
          </p:nvSpPr>
          <p:spPr bwMode="auto">
            <a:xfrm>
              <a:off x="1421" y="3869"/>
              <a:ext cx="72" cy="60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43" name="Rectangle 48"/>
            <p:cNvSpPr>
              <a:spLocks noChangeArrowheads="1"/>
            </p:cNvSpPr>
            <p:nvPr/>
          </p:nvSpPr>
          <p:spPr bwMode="auto">
            <a:xfrm>
              <a:off x="2512" y="3868"/>
              <a:ext cx="72" cy="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44" name="Rectangle 49"/>
            <p:cNvSpPr>
              <a:spLocks noChangeArrowheads="1"/>
            </p:cNvSpPr>
            <p:nvPr/>
          </p:nvSpPr>
          <p:spPr bwMode="auto">
            <a:xfrm>
              <a:off x="3171" y="3867"/>
              <a:ext cx="72" cy="60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45" name="Rectangle 50"/>
            <p:cNvSpPr>
              <a:spLocks noChangeArrowheads="1"/>
            </p:cNvSpPr>
            <p:nvPr/>
          </p:nvSpPr>
          <p:spPr bwMode="auto">
            <a:xfrm>
              <a:off x="4220" y="3872"/>
              <a:ext cx="72" cy="60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46" name="Text Box 51"/>
            <p:cNvSpPr txBox="1">
              <a:spLocks noChangeArrowheads="1"/>
            </p:cNvSpPr>
            <p:nvPr/>
          </p:nvSpPr>
          <p:spPr bwMode="auto">
            <a:xfrm>
              <a:off x="4257" y="3813"/>
              <a:ext cx="82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helt</a:t>
              </a:r>
            </a:p>
          </p:txBody>
        </p:sp>
      </p:grpSp>
      <p:graphicFrame>
        <p:nvGraphicFramePr>
          <p:cNvPr id="30772" name="Fr1gxTABELL"/>
          <p:cNvGraphicFramePr>
            <a:graphicFrameLocks noGrp="1"/>
          </p:cNvGraphicFramePr>
          <p:nvPr/>
        </p:nvGraphicFramePr>
        <p:xfrm>
          <a:off x="8574088" y="1330325"/>
          <a:ext cx="423862" cy="55245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84" name="Fr1hxTABELL"/>
          <p:cNvGraphicFramePr>
            <a:graphicFrameLocks noGrp="1"/>
          </p:cNvGraphicFramePr>
          <p:nvPr/>
        </p:nvGraphicFramePr>
        <p:xfrm>
          <a:off x="8562975" y="2147888"/>
          <a:ext cx="423863" cy="552450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96" name="Fr1ixTABELL"/>
          <p:cNvGraphicFramePr>
            <a:graphicFrameLocks noGrp="1"/>
          </p:cNvGraphicFramePr>
          <p:nvPr/>
        </p:nvGraphicFramePr>
        <p:xfrm>
          <a:off x="8561388" y="2946400"/>
          <a:ext cx="423862" cy="55245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808" name="Fr1jxTABELL"/>
          <p:cNvGraphicFramePr>
            <a:graphicFrameLocks noGrp="1"/>
          </p:cNvGraphicFramePr>
          <p:nvPr/>
        </p:nvGraphicFramePr>
        <p:xfrm>
          <a:off x="8559800" y="3744913"/>
          <a:ext cx="423863" cy="552450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820" name="Fr1kxTABELL"/>
          <p:cNvGraphicFramePr>
            <a:graphicFrameLocks noGrp="1"/>
          </p:cNvGraphicFramePr>
          <p:nvPr/>
        </p:nvGraphicFramePr>
        <p:xfrm>
          <a:off x="8558213" y="4524375"/>
          <a:ext cx="423862" cy="55245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1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pic>
        <p:nvPicPr>
          <p:cNvPr id="16432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57413" y="5986463"/>
            <a:ext cx="266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3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89350" y="5986463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4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43500" y="5976938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5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32563" y="598646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6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67650" y="596741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Fr1ix"/>
          <p:cNvGraphicFramePr>
            <a:graphicFrameLocks noChangeAspect="1"/>
          </p:cNvGraphicFramePr>
          <p:nvPr/>
        </p:nvGraphicFramePr>
        <p:xfrm>
          <a:off x="2244725" y="3487738"/>
          <a:ext cx="5808663" cy="4060825"/>
        </p:xfrm>
        <a:graphic>
          <a:graphicData uri="http://schemas.openxmlformats.org/presentationml/2006/ole">
            <p:oleObj spid="_x0000_s17410" name="Diagram" r:id="rId4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7411" name="Fr1ix"/>
          <p:cNvGraphicFramePr>
            <a:graphicFrameLocks noChangeAspect="1"/>
          </p:cNvGraphicFramePr>
          <p:nvPr/>
        </p:nvGraphicFramePr>
        <p:xfrm>
          <a:off x="2255838" y="1784350"/>
          <a:ext cx="5808662" cy="4060825"/>
        </p:xfrm>
        <a:graphic>
          <a:graphicData uri="http://schemas.openxmlformats.org/presentationml/2006/ole">
            <p:oleObj spid="_x0000_s17411" name="Diagram" r:id="rId5" imgW="6095762" imgH="4067008" progId="MSGraph.Chart.8">
              <p:embed followColorScheme="full"/>
            </p:oleObj>
          </a:graphicData>
        </a:graphic>
      </p:graphicFrame>
      <p:sp>
        <p:nvSpPr>
          <p:cNvPr id="17412" name="Rubrik 1"/>
          <p:cNvSpPr>
            <a:spLocks noGrp="1"/>
          </p:cNvSpPr>
          <p:nvPr>
            <p:ph type="title" idx="4294967295"/>
          </p:nvPr>
        </p:nvSpPr>
        <p:spPr>
          <a:xfrm>
            <a:off x="303213" y="115888"/>
            <a:ext cx="8461375" cy="430212"/>
          </a:xfrm>
        </p:spPr>
        <p:txBody>
          <a:bodyPr/>
          <a:lstStyle/>
          <a:p>
            <a:pPr eaLnBrk="1" hangingPunct="1"/>
            <a:r>
              <a:rPr lang="sv-SE" smtClean="0"/>
              <a:t>Resultat</a:t>
            </a:r>
            <a:endParaRPr lang="en-US" smtClean="0"/>
          </a:p>
        </p:txBody>
      </p:sp>
      <p:sp>
        <p:nvSpPr>
          <p:cNvPr id="17413" name="Text Box 133"/>
          <p:cNvSpPr txBox="1">
            <a:spLocks noChangeArrowheads="1"/>
          </p:cNvSpPr>
          <p:nvPr/>
        </p:nvSpPr>
        <p:spPr bwMode="auto">
          <a:xfrm>
            <a:off x="698500" y="1314450"/>
            <a:ext cx="27432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Känner du till att du har möjlighet att välja vård- och  omsorgsboende och att du kan byta boende om du skulle vilja?</a:t>
            </a:r>
          </a:p>
        </p:txBody>
      </p:sp>
      <p:sp>
        <p:nvSpPr>
          <p:cNvPr id="17414" name="Text Box 135"/>
          <p:cNvSpPr txBox="1">
            <a:spLocks noChangeArrowheads="1"/>
          </p:cNvSpPr>
          <p:nvPr/>
        </p:nvSpPr>
        <p:spPr bwMode="auto">
          <a:xfrm>
            <a:off x="182563" y="3241675"/>
            <a:ext cx="32464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Gjorde du själv  ett aktivt val när du flyttade til det vård- och omsorgsboenden som du bor på idag?</a:t>
            </a:r>
          </a:p>
        </p:txBody>
      </p:sp>
      <p:sp>
        <p:nvSpPr>
          <p:cNvPr id="17415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sp>
        <p:nvSpPr>
          <p:cNvPr id="17416" name="textruta 47"/>
          <p:cNvSpPr txBox="1">
            <a:spLocks noChangeArrowheads="1"/>
          </p:cNvSpPr>
          <p:nvPr/>
        </p:nvSpPr>
        <p:spPr bwMode="auto">
          <a:xfrm>
            <a:off x="7569200" y="5194300"/>
            <a:ext cx="800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%</a:t>
            </a:r>
            <a:endParaRPr lang="en-GB"/>
          </a:p>
        </p:txBody>
      </p:sp>
      <p:cxnSp>
        <p:nvCxnSpPr>
          <p:cNvPr id="17417" name="Rak 58"/>
          <p:cNvCxnSpPr>
            <a:cxnSpLocks noChangeShapeType="1"/>
          </p:cNvCxnSpPr>
          <p:nvPr/>
        </p:nvCxnSpPr>
        <p:spPr bwMode="auto">
          <a:xfrm>
            <a:off x="3479800" y="1638300"/>
            <a:ext cx="0" cy="3429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8" name="Rectangle 160"/>
          <p:cNvSpPr>
            <a:spLocks noChangeArrowheads="1"/>
          </p:cNvSpPr>
          <p:nvPr/>
        </p:nvSpPr>
        <p:spPr bwMode="auto">
          <a:xfrm>
            <a:off x="7988300" y="3414713"/>
            <a:ext cx="177800" cy="1539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19" name="Rectangle 160"/>
          <p:cNvSpPr>
            <a:spLocks noChangeArrowheads="1"/>
          </p:cNvSpPr>
          <p:nvPr/>
        </p:nvSpPr>
        <p:spPr bwMode="auto">
          <a:xfrm>
            <a:off x="7988300" y="3567113"/>
            <a:ext cx="177800" cy="153987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20" name="textruta 63"/>
          <p:cNvSpPr txBox="1">
            <a:spLocks noChangeArrowheads="1"/>
          </p:cNvSpPr>
          <p:nvPr/>
        </p:nvSpPr>
        <p:spPr bwMode="auto">
          <a:xfrm>
            <a:off x="8115300" y="3352800"/>
            <a:ext cx="812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100"/>
              <a:t>Ja</a:t>
            </a:r>
          </a:p>
          <a:p>
            <a:r>
              <a:rPr lang="sv-SE" sz="1100"/>
              <a:t>Nej</a:t>
            </a:r>
            <a:endParaRPr lang="en-GB" sz="1100"/>
          </a:p>
        </p:txBody>
      </p:sp>
      <p:sp>
        <p:nvSpPr>
          <p:cNvPr id="17421" name="textruta 13"/>
          <p:cNvSpPr txBox="1">
            <a:spLocks noChangeArrowheads="1"/>
          </p:cNvSpPr>
          <p:nvPr/>
        </p:nvSpPr>
        <p:spPr bwMode="auto">
          <a:xfrm>
            <a:off x="1905000" y="2032000"/>
            <a:ext cx="152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v-SE" sz="1100"/>
              <a:t>Totalt</a:t>
            </a:r>
            <a:endParaRPr lang="en-GB" sz="1100"/>
          </a:p>
        </p:txBody>
      </p:sp>
      <p:sp>
        <p:nvSpPr>
          <p:cNvPr id="17422" name="textruta 14"/>
          <p:cNvSpPr txBox="1">
            <a:spLocks noChangeArrowheads="1"/>
          </p:cNvSpPr>
          <p:nvPr/>
        </p:nvSpPr>
        <p:spPr bwMode="auto">
          <a:xfrm>
            <a:off x="1905000" y="2476500"/>
            <a:ext cx="152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v-SE" sz="1100"/>
              <a:t>Kommunal regi</a:t>
            </a:r>
            <a:endParaRPr lang="en-GB" sz="1100"/>
          </a:p>
        </p:txBody>
      </p:sp>
      <p:sp>
        <p:nvSpPr>
          <p:cNvPr id="17423" name="textruta 15"/>
          <p:cNvSpPr txBox="1">
            <a:spLocks noChangeArrowheads="1"/>
          </p:cNvSpPr>
          <p:nvPr/>
        </p:nvSpPr>
        <p:spPr bwMode="auto">
          <a:xfrm>
            <a:off x="1905000" y="2971800"/>
            <a:ext cx="152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v-SE" sz="1100"/>
              <a:t>Privat regi</a:t>
            </a:r>
            <a:endParaRPr lang="en-GB" sz="1100"/>
          </a:p>
        </p:txBody>
      </p:sp>
      <p:sp>
        <p:nvSpPr>
          <p:cNvPr id="17424" name="textruta 16"/>
          <p:cNvSpPr txBox="1">
            <a:spLocks noChangeArrowheads="1"/>
          </p:cNvSpPr>
          <p:nvPr/>
        </p:nvSpPr>
        <p:spPr bwMode="auto">
          <a:xfrm>
            <a:off x="1905000" y="3733800"/>
            <a:ext cx="152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v-SE" sz="1100"/>
              <a:t>Totalt</a:t>
            </a:r>
            <a:endParaRPr lang="en-GB" sz="1100"/>
          </a:p>
        </p:txBody>
      </p:sp>
      <p:sp>
        <p:nvSpPr>
          <p:cNvPr id="17425" name="textruta 17"/>
          <p:cNvSpPr txBox="1">
            <a:spLocks noChangeArrowheads="1"/>
          </p:cNvSpPr>
          <p:nvPr/>
        </p:nvSpPr>
        <p:spPr bwMode="auto">
          <a:xfrm>
            <a:off x="1905000" y="4229100"/>
            <a:ext cx="152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v-SE" sz="1100"/>
              <a:t>Kommunal regi</a:t>
            </a:r>
            <a:endParaRPr lang="en-GB" sz="1100"/>
          </a:p>
        </p:txBody>
      </p:sp>
      <p:sp>
        <p:nvSpPr>
          <p:cNvPr id="17426" name="textruta 18"/>
          <p:cNvSpPr txBox="1">
            <a:spLocks noChangeArrowheads="1"/>
          </p:cNvSpPr>
          <p:nvPr/>
        </p:nvSpPr>
        <p:spPr bwMode="auto">
          <a:xfrm>
            <a:off x="1905000" y="4724400"/>
            <a:ext cx="152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v-SE" sz="1100"/>
              <a:t>Privat regi</a:t>
            </a:r>
            <a:endParaRPr lang="en-GB" sz="110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Fr1gx"/>
          <p:cNvGraphicFramePr>
            <a:graphicFrameLocks noChangeAspect="1"/>
          </p:cNvGraphicFramePr>
          <p:nvPr/>
        </p:nvGraphicFramePr>
        <p:xfrm>
          <a:off x="2332038" y="4400550"/>
          <a:ext cx="6080125" cy="4060825"/>
        </p:xfrm>
        <a:graphic>
          <a:graphicData uri="http://schemas.openxmlformats.org/presentationml/2006/ole">
            <p:oleObj spid="_x0000_s18434" name="Diagram" r:id="rId4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8435" name="Fr1gx"/>
          <p:cNvGraphicFramePr>
            <a:graphicFrameLocks noChangeAspect="1"/>
          </p:cNvGraphicFramePr>
          <p:nvPr/>
        </p:nvGraphicFramePr>
        <p:xfrm>
          <a:off x="2332038" y="2787650"/>
          <a:ext cx="6080125" cy="4060825"/>
        </p:xfrm>
        <a:graphic>
          <a:graphicData uri="http://schemas.openxmlformats.org/presentationml/2006/ole">
            <p:oleObj spid="_x0000_s18435" name="Diagram" r:id="rId5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8436" name="Fr1gx"/>
          <p:cNvGraphicFramePr>
            <a:graphicFrameLocks noChangeAspect="1"/>
          </p:cNvGraphicFramePr>
          <p:nvPr/>
        </p:nvGraphicFramePr>
        <p:xfrm>
          <a:off x="2330450" y="1211263"/>
          <a:ext cx="6080125" cy="4060825"/>
        </p:xfrm>
        <a:graphic>
          <a:graphicData uri="http://schemas.openxmlformats.org/presentationml/2006/ole">
            <p:oleObj spid="_x0000_s18436" name="Diagram" r:id="rId6" imgW="6095762" imgH="4067008" progId="MSGraph.Chart.8">
              <p:embed followColorScheme="full"/>
            </p:oleObj>
          </a:graphicData>
        </a:graphic>
      </p:graphicFrame>
      <p:sp>
        <p:nvSpPr>
          <p:cNvPr id="18437" name="Rubrik 1"/>
          <p:cNvSpPr>
            <a:spLocks noGrp="1"/>
          </p:cNvSpPr>
          <p:nvPr>
            <p:ph type="title" idx="4294967295"/>
          </p:nvPr>
        </p:nvSpPr>
        <p:spPr>
          <a:xfrm>
            <a:off x="303213" y="115888"/>
            <a:ext cx="8461375" cy="430212"/>
          </a:xfrm>
        </p:spPr>
        <p:txBody>
          <a:bodyPr/>
          <a:lstStyle/>
          <a:p>
            <a:pPr eaLnBrk="1" hangingPunct="1"/>
            <a:r>
              <a:rPr lang="sv-SE" smtClean="0"/>
              <a:t>Resultat</a:t>
            </a:r>
            <a:endParaRPr lang="en-US" smtClean="0"/>
          </a:p>
        </p:txBody>
      </p:sp>
      <p:graphicFrame>
        <p:nvGraphicFramePr>
          <p:cNvPr id="26637" name="Group 13"/>
          <p:cNvGraphicFramePr>
            <a:graphicFrameLocks noGrp="1"/>
          </p:cNvGraphicFramePr>
          <p:nvPr/>
        </p:nvGraphicFramePr>
        <p:xfrm>
          <a:off x="8428038" y="941388"/>
          <a:ext cx="646112" cy="344487"/>
        </p:xfrm>
        <a:graphic>
          <a:graphicData uri="http://schemas.openxmlformats.org/drawingml/2006/table">
            <a:tbl>
              <a:tblPr/>
              <a:tblGrid>
                <a:gridCol w="646112"/>
              </a:tblGrid>
              <a:tr h="344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Vet ej / Ej svar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2" name="Text Box 131"/>
          <p:cNvSpPr txBox="1">
            <a:spLocks noChangeArrowheads="1"/>
          </p:cNvSpPr>
          <p:nvPr/>
        </p:nvSpPr>
        <p:spPr bwMode="auto">
          <a:xfrm>
            <a:off x="390525" y="1416050"/>
            <a:ext cx="28479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Om du gör en sammantagen bedömning av kvaliteten I ditt vård- och omsorgsboende, hur nöjd är du då?</a:t>
            </a:r>
          </a:p>
        </p:txBody>
      </p:sp>
      <p:sp>
        <p:nvSpPr>
          <p:cNvPr id="18443" name="Text Box 133"/>
          <p:cNvSpPr txBox="1">
            <a:spLocks noChangeArrowheads="1"/>
          </p:cNvSpPr>
          <p:nvPr/>
        </p:nvSpPr>
        <p:spPr bwMode="auto">
          <a:xfrm>
            <a:off x="-14288" y="3117850"/>
            <a:ext cx="32146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Hur väl uppfyller ditt vård- och omsorgsboende dina förväntningar?</a:t>
            </a:r>
          </a:p>
        </p:txBody>
      </p:sp>
      <p:sp>
        <p:nvSpPr>
          <p:cNvPr id="18444" name="Text Box 135"/>
          <p:cNvSpPr txBox="1">
            <a:spLocks noChangeArrowheads="1"/>
          </p:cNvSpPr>
          <p:nvPr/>
        </p:nvSpPr>
        <p:spPr bwMode="auto">
          <a:xfrm>
            <a:off x="119063" y="4651375"/>
            <a:ext cx="3068637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Tänk dig ett i alla avseenden perfekt vård- och omsorgsboende. Hur nära eller långt ifrån ett sådant vård- och omsorgsboende är ditt…</a:t>
            </a:r>
          </a:p>
        </p:txBody>
      </p:sp>
      <p:sp>
        <p:nvSpPr>
          <p:cNvPr id="18445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pic>
        <p:nvPicPr>
          <p:cNvPr id="1844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65513" y="5859463"/>
            <a:ext cx="266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150" y="586581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8" name="Text Box 159"/>
          <p:cNvSpPr txBox="1">
            <a:spLocks noChangeArrowheads="1"/>
          </p:cNvSpPr>
          <p:nvPr/>
        </p:nvSpPr>
        <p:spPr bwMode="auto">
          <a:xfrm>
            <a:off x="2930525" y="5575300"/>
            <a:ext cx="1533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10 Mycket missnöjd</a:t>
            </a:r>
          </a:p>
        </p:txBody>
      </p:sp>
      <p:sp>
        <p:nvSpPr>
          <p:cNvPr id="18449" name="Rectangle 161"/>
          <p:cNvSpPr>
            <a:spLocks noChangeArrowheads="1"/>
          </p:cNvSpPr>
          <p:nvPr/>
        </p:nvSpPr>
        <p:spPr bwMode="auto">
          <a:xfrm>
            <a:off x="4778375" y="5662613"/>
            <a:ext cx="114300" cy="95250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0" name="Rectangle 161"/>
          <p:cNvSpPr>
            <a:spLocks noChangeArrowheads="1"/>
          </p:cNvSpPr>
          <p:nvPr/>
        </p:nvSpPr>
        <p:spPr bwMode="auto">
          <a:xfrm>
            <a:off x="4321175" y="5662613"/>
            <a:ext cx="114300" cy="952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1" name="Rectangle 160"/>
          <p:cNvSpPr>
            <a:spLocks noChangeArrowheads="1"/>
          </p:cNvSpPr>
          <p:nvPr/>
        </p:nvSpPr>
        <p:spPr bwMode="auto">
          <a:xfrm>
            <a:off x="2870200" y="5662613"/>
            <a:ext cx="114300" cy="952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2" name="Rectangle 162"/>
          <p:cNvSpPr>
            <a:spLocks noChangeArrowheads="1"/>
          </p:cNvSpPr>
          <p:nvPr/>
        </p:nvSpPr>
        <p:spPr bwMode="auto">
          <a:xfrm>
            <a:off x="7067550" y="5662613"/>
            <a:ext cx="114300" cy="952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3" name="Rectangle 163"/>
          <p:cNvSpPr>
            <a:spLocks noChangeArrowheads="1"/>
          </p:cNvSpPr>
          <p:nvPr/>
        </p:nvSpPr>
        <p:spPr bwMode="auto">
          <a:xfrm>
            <a:off x="7526338" y="5662613"/>
            <a:ext cx="114300" cy="952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4" name="Rectangle 164"/>
          <p:cNvSpPr>
            <a:spLocks noChangeArrowheads="1"/>
          </p:cNvSpPr>
          <p:nvPr/>
        </p:nvSpPr>
        <p:spPr bwMode="auto">
          <a:xfrm>
            <a:off x="7970838" y="5662613"/>
            <a:ext cx="114300" cy="9525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5" name="Text Box 165"/>
          <p:cNvSpPr txBox="1">
            <a:spLocks noChangeArrowheads="1"/>
          </p:cNvSpPr>
          <p:nvPr/>
        </p:nvSpPr>
        <p:spPr bwMode="auto">
          <a:xfrm>
            <a:off x="8005763" y="5575300"/>
            <a:ext cx="13049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 Mycket nöjd</a:t>
            </a:r>
          </a:p>
        </p:txBody>
      </p:sp>
      <p:sp>
        <p:nvSpPr>
          <p:cNvPr id="18456" name="Rectangle 161"/>
          <p:cNvSpPr>
            <a:spLocks noChangeArrowheads="1"/>
          </p:cNvSpPr>
          <p:nvPr/>
        </p:nvSpPr>
        <p:spPr bwMode="auto">
          <a:xfrm>
            <a:off x="5237163" y="5662613"/>
            <a:ext cx="114300" cy="9525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7" name="Rectangle 161"/>
          <p:cNvSpPr>
            <a:spLocks noChangeArrowheads="1"/>
          </p:cNvSpPr>
          <p:nvPr/>
        </p:nvSpPr>
        <p:spPr bwMode="auto">
          <a:xfrm>
            <a:off x="5694363" y="5662613"/>
            <a:ext cx="114300" cy="95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8" name="Rectangle 161"/>
          <p:cNvSpPr>
            <a:spLocks noChangeArrowheads="1"/>
          </p:cNvSpPr>
          <p:nvPr/>
        </p:nvSpPr>
        <p:spPr bwMode="auto">
          <a:xfrm>
            <a:off x="6151563" y="5662613"/>
            <a:ext cx="114300" cy="95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9" name="Text Box 159"/>
          <p:cNvSpPr txBox="1">
            <a:spLocks noChangeArrowheads="1"/>
          </p:cNvSpPr>
          <p:nvPr/>
        </p:nvSpPr>
        <p:spPr bwMode="auto">
          <a:xfrm>
            <a:off x="4381500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9</a:t>
            </a:r>
          </a:p>
        </p:txBody>
      </p:sp>
      <p:sp>
        <p:nvSpPr>
          <p:cNvPr id="18460" name="Text Box 159"/>
          <p:cNvSpPr txBox="1">
            <a:spLocks noChangeArrowheads="1"/>
          </p:cNvSpPr>
          <p:nvPr/>
        </p:nvSpPr>
        <p:spPr bwMode="auto">
          <a:xfrm>
            <a:off x="4862513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8</a:t>
            </a:r>
          </a:p>
        </p:txBody>
      </p:sp>
      <p:sp>
        <p:nvSpPr>
          <p:cNvPr id="18461" name="Text Box 159"/>
          <p:cNvSpPr txBox="1">
            <a:spLocks noChangeArrowheads="1"/>
          </p:cNvSpPr>
          <p:nvPr/>
        </p:nvSpPr>
        <p:spPr bwMode="auto">
          <a:xfrm>
            <a:off x="5294313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7</a:t>
            </a:r>
            <a:endParaRPr lang="en-GB"/>
          </a:p>
        </p:txBody>
      </p:sp>
      <p:sp>
        <p:nvSpPr>
          <p:cNvPr id="18462" name="Text Box 159"/>
          <p:cNvSpPr txBox="1">
            <a:spLocks noChangeArrowheads="1"/>
          </p:cNvSpPr>
          <p:nvPr/>
        </p:nvSpPr>
        <p:spPr bwMode="auto">
          <a:xfrm>
            <a:off x="5764213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6</a:t>
            </a:r>
            <a:endParaRPr lang="en-GB"/>
          </a:p>
        </p:txBody>
      </p:sp>
      <p:sp>
        <p:nvSpPr>
          <p:cNvPr id="18463" name="Text Box 159"/>
          <p:cNvSpPr txBox="1">
            <a:spLocks noChangeArrowheads="1"/>
          </p:cNvSpPr>
          <p:nvPr/>
        </p:nvSpPr>
        <p:spPr bwMode="auto">
          <a:xfrm>
            <a:off x="6216650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5</a:t>
            </a:r>
            <a:endParaRPr lang="en-GB"/>
          </a:p>
        </p:txBody>
      </p:sp>
      <p:sp>
        <p:nvSpPr>
          <p:cNvPr id="18464" name="Text Box 159"/>
          <p:cNvSpPr txBox="1">
            <a:spLocks noChangeArrowheads="1"/>
          </p:cNvSpPr>
          <p:nvPr/>
        </p:nvSpPr>
        <p:spPr bwMode="auto">
          <a:xfrm>
            <a:off x="6673850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4</a:t>
            </a:r>
            <a:endParaRPr lang="en-GB"/>
          </a:p>
        </p:txBody>
      </p:sp>
      <p:sp>
        <p:nvSpPr>
          <p:cNvPr id="18465" name="Text Box 159"/>
          <p:cNvSpPr txBox="1">
            <a:spLocks noChangeArrowheads="1"/>
          </p:cNvSpPr>
          <p:nvPr/>
        </p:nvSpPr>
        <p:spPr bwMode="auto">
          <a:xfrm>
            <a:off x="7586663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2</a:t>
            </a:r>
            <a:endParaRPr lang="en-GB"/>
          </a:p>
        </p:txBody>
      </p:sp>
      <p:sp>
        <p:nvSpPr>
          <p:cNvPr id="18466" name="Text Box 159"/>
          <p:cNvSpPr txBox="1">
            <a:spLocks noChangeArrowheads="1"/>
          </p:cNvSpPr>
          <p:nvPr/>
        </p:nvSpPr>
        <p:spPr bwMode="auto">
          <a:xfrm>
            <a:off x="7143750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3</a:t>
            </a:r>
            <a:endParaRPr lang="en-GB"/>
          </a:p>
        </p:txBody>
      </p:sp>
      <p:sp>
        <p:nvSpPr>
          <p:cNvPr id="18467" name="Rectangle 162"/>
          <p:cNvSpPr>
            <a:spLocks noChangeArrowheads="1"/>
          </p:cNvSpPr>
          <p:nvPr/>
        </p:nvSpPr>
        <p:spPr bwMode="auto">
          <a:xfrm>
            <a:off x="6610350" y="5662613"/>
            <a:ext cx="114300" cy="952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68" name="Text Box 159"/>
          <p:cNvSpPr txBox="1">
            <a:spLocks noChangeArrowheads="1"/>
          </p:cNvSpPr>
          <p:nvPr/>
        </p:nvSpPr>
        <p:spPr bwMode="auto">
          <a:xfrm>
            <a:off x="2803525" y="3962400"/>
            <a:ext cx="1533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10 I mycket låg grad</a:t>
            </a:r>
          </a:p>
        </p:txBody>
      </p:sp>
      <p:sp>
        <p:nvSpPr>
          <p:cNvPr id="18469" name="Rectangle 161"/>
          <p:cNvSpPr>
            <a:spLocks noChangeArrowheads="1"/>
          </p:cNvSpPr>
          <p:nvPr/>
        </p:nvSpPr>
        <p:spPr bwMode="auto">
          <a:xfrm>
            <a:off x="4651375" y="4049713"/>
            <a:ext cx="114300" cy="95250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0" name="Rectangle 161"/>
          <p:cNvSpPr>
            <a:spLocks noChangeArrowheads="1"/>
          </p:cNvSpPr>
          <p:nvPr/>
        </p:nvSpPr>
        <p:spPr bwMode="auto">
          <a:xfrm>
            <a:off x="4194175" y="4049713"/>
            <a:ext cx="114300" cy="952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1" name="Rectangle 160"/>
          <p:cNvSpPr>
            <a:spLocks noChangeArrowheads="1"/>
          </p:cNvSpPr>
          <p:nvPr/>
        </p:nvSpPr>
        <p:spPr bwMode="auto">
          <a:xfrm>
            <a:off x="2743200" y="4049713"/>
            <a:ext cx="114300" cy="952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2" name="Rectangle 162"/>
          <p:cNvSpPr>
            <a:spLocks noChangeArrowheads="1"/>
          </p:cNvSpPr>
          <p:nvPr/>
        </p:nvSpPr>
        <p:spPr bwMode="auto">
          <a:xfrm>
            <a:off x="6940550" y="4049713"/>
            <a:ext cx="114300" cy="952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3" name="Rectangle 163"/>
          <p:cNvSpPr>
            <a:spLocks noChangeArrowheads="1"/>
          </p:cNvSpPr>
          <p:nvPr/>
        </p:nvSpPr>
        <p:spPr bwMode="auto">
          <a:xfrm>
            <a:off x="7399338" y="4049713"/>
            <a:ext cx="114300" cy="952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4" name="Rectangle 164"/>
          <p:cNvSpPr>
            <a:spLocks noChangeArrowheads="1"/>
          </p:cNvSpPr>
          <p:nvPr/>
        </p:nvSpPr>
        <p:spPr bwMode="auto">
          <a:xfrm>
            <a:off x="7843838" y="4049713"/>
            <a:ext cx="114300" cy="9525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5" name="Text Box 165"/>
          <p:cNvSpPr txBox="1">
            <a:spLocks noChangeArrowheads="1"/>
          </p:cNvSpPr>
          <p:nvPr/>
        </p:nvSpPr>
        <p:spPr bwMode="auto">
          <a:xfrm>
            <a:off x="7878763" y="3962400"/>
            <a:ext cx="13049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 I mycket hög grad</a:t>
            </a:r>
          </a:p>
        </p:txBody>
      </p:sp>
      <p:sp>
        <p:nvSpPr>
          <p:cNvPr id="18476" name="Rectangle 161"/>
          <p:cNvSpPr>
            <a:spLocks noChangeArrowheads="1"/>
          </p:cNvSpPr>
          <p:nvPr/>
        </p:nvSpPr>
        <p:spPr bwMode="auto">
          <a:xfrm>
            <a:off x="5110163" y="4049713"/>
            <a:ext cx="114300" cy="9525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7" name="Rectangle 161"/>
          <p:cNvSpPr>
            <a:spLocks noChangeArrowheads="1"/>
          </p:cNvSpPr>
          <p:nvPr/>
        </p:nvSpPr>
        <p:spPr bwMode="auto">
          <a:xfrm>
            <a:off x="5567363" y="4049713"/>
            <a:ext cx="114300" cy="95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8" name="Rectangle 161"/>
          <p:cNvSpPr>
            <a:spLocks noChangeArrowheads="1"/>
          </p:cNvSpPr>
          <p:nvPr/>
        </p:nvSpPr>
        <p:spPr bwMode="auto">
          <a:xfrm>
            <a:off x="6024563" y="4049713"/>
            <a:ext cx="114300" cy="95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9" name="Text Box 159"/>
          <p:cNvSpPr txBox="1">
            <a:spLocks noChangeArrowheads="1"/>
          </p:cNvSpPr>
          <p:nvPr/>
        </p:nvSpPr>
        <p:spPr bwMode="auto">
          <a:xfrm>
            <a:off x="4254500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9</a:t>
            </a:r>
          </a:p>
        </p:txBody>
      </p:sp>
      <p:sp>
        <p:nvSpPr>
          <p:cNvPr id="18480" name="Text Box 159"/>
          <p:cNvSpPr txBox="1">
            <a:spLocks noChangeArrowheads="1"/>
          </p:cNvSpPr>
          <p:nvPr/>
        </p:nvSpPr>
        <p:spPr bwMode="auto">
          <a:xfrm>
            <a:off x="4735513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8</a:t>
            </a:r>
          </a:p>
        </p:txBody>
      </p:sp>
      <p:sp>
        <p:nvSpPr>
          <p:cNvPr id="18481" name="Text Box 159"/>
          <p:cNvSpPr txBox="1">
            <a:spLocks noChangeArrowheads="1"/>
          </p:cNvSpPr>
          <p:nvPr/>
        </p:nvSpPr>
        <p:spPr bwMode="auto">
          <a:xfrm>
            <a:off x="5167313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7</a:t>
            </a:r>
            <a:endParaRPr lang="en-GB"/>
          </a:p>
        </p:txBody>
      </p:sp>
      <p:sp>
        <p:nvSpPr>
          <p:cNvPr id="18482" name="Text Box 159"/>
          <p:cNvSpPr txBox="1">
            <a:spLocks noChangeArrowheads="1"/>
          </p:cNvSpPr>
          <p:nvPr/>
        </p:nvSpPr>
        <p:spPr bwMode="auto">
          <a:xfrm>
            <a:off x="5637213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6</a:t>
            </a:r>
            <a:endParaRPr lang="en-GB"/>
          </a:p>
        </p:txBody>
      </p:sp>
      <p:sp>
        <p:nvSpPr>
          <p:cNvPr id="18483" name="Text Box 159"/>
          <p:cNvSpPr txBox="1">
            <a:spLocks noChangeArrowheads="1"/>
          </p:cNvSpPr>
          <p:nvPr/>
        </p:nvSpPr>
        <p:spPr bwMode="auto">
          <a:xfrm>
            <a:off x="6089650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5</a:t>
            </a:r>
            <a:endParaRPr lang="en-GB"/>
          </a:p>
        </p:txBody>
      </p:sp>
      <p:sp>
        <p:nvSpPr>
          <p:cNvPr id="18484" name="Text Box 159"/>
          <p:cNvSpPr txBox="1">
            <a:spLocks noChangeArrowheads="1"/>
          </p:cNvSpPr>
          <p:nvPr/>
        </p:nvSpPr>
        <p:spPr bwMode="auto">
          <a:xfrm>
            <a:off x="6546850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4</a:t>
            </a:r>
            <a:endParaRPr lang="en-GB"/>
          </a:p>
        </p:txBody>
      </p:sp>
      <p:sp>
        <p:nvSpPr>
          <p:cNvPr id="18485" name="Text Box 159"/>
          <p:cNvSpPr txBox="1">
            <a:spLocks noChangeArrowheads="1"/>
          </p:cNvSpPr>
          <p:nvPr/>
        </p:nvSpPr>
        <p:spPr bwMode="auto">
          <a:xfrm>
            <a:off x="7459663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2</a:t>
            </a:r>
            <a:endParaRPr lang="en-GB"/>
          </a:p>
        </p:txBody>
      </p:sp>
      <p:sp>
        <p:nvSpPr>
          <p:cNvPr id="18486" name="Text Box 159"/>
          <p:cNvSpPr txBox="1">
            <a:spLocks noChangeArrowheads="1"/>
          </p:cNvSpPr>
          <p:nvPr/>
        </p:nvSpPr>
        <p:spPr bwMode="auto">
          <a:xfrm>
            <a:off x="7016750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3</a:t>
            </a:r>
            <a:endParaRPr lang="en-GB"/>
          </a:p>
        </p:txBody>
      </p:sp>
      <p:sp>
        <p:nvSpPr>
          <p:cNvPr id="18487" name="Rectangle 162"/>
          <p:cNvSpPr>
            <a:spLocks noChangeArrowheads="1"/>
          </p:cNvSpPr>
          <p:nvPr/>
        </p:nvSpPr>
        <p:spPr bwMode="auto">
          <a:xfrm>
            <a:off x="6483350" y="4049713"/>
            <a:ext cx="114300" cy="952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88" name="Text Box 159"/>
          <p:cNvSpPr txBox="1">
            <a:spLocks noChangeArrowheads="1"/>
          </p:cNvSpPr>
          <p:nvPr/>
        </p:nvSpPr>
        <p:spPr bwMode="auto">
          <a:xfrm>
            <a:off x="2816225" y="2374900"/>
            <a:ext cx="1533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10 Mycket långt ifrån</a:t>
            </a:r>
          </a:p>
        </p:txBody>
      </p:sp>
      <p:sp>
        <p:nvSpPr>
          <p:cNvPr id="18489" name="Rectangle 161"/>
          <p:cNvSpPr>
            <a:spLocks noChangeArrowheads="1"/>
          </p:cNvSpPr>
          <p:nvPr/>
        </p:nvSpPr>
        <p:spPr bwMode="auto">
          <a:xfrm>
            <a:off x="4664075" y="2462213"/>
            <a:ext cx="114300" cy="95250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0" name="Rectangle 161"/>
          <p:cNvSpPr>
            <a:spLocks noChangeArrowheads="1"/>
          </p:cNvSpPr>
          <p:nvPr/>
        </p:nvSpPr>
        <p:spPr bwMode="auto">
          <a:xfrm>
            <a:off x="4206875" y="2462213"/>
            <a:ext cx="114300" cy="952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1" name="Rectangle 160"/>
          <p:cNvSpPr>
            <a:spLocks noChangeArrowheads="1"/>
          </p:cNvSpPr>
          <p:nvPr/>
        </p:nvSpPr>
        <p:spPr bwMode="auto">
          <a:xfrm>
            <a:off x="2755900" y="2462213"/>
            <a:ext cx="114300" cy="952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2" name="Rectangle 162"/>
          <p:cNvSpPr>
            <a:spLocks noChangeArrowheads="1"/>
          </p:cNvSpPr>
          <p:nvPr/>
        </p:nvSpPr>
        <p:spPr bwMode="auto">
          <a:xfrm>
            <a:off x="6953250" y="2462213"/>
            <a:ext cx="114300" cy="952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3" name="Rectangle 163"/>
          <p:cNvSpPr>
            <a:spLocks noChangeArrowheads="1"/>
          </p:cNvSpPr>
          <p:nvPr/>
        </p:nvSpPr>
        <p:spPr bwMode="auto">
          <a:xfrm>
            <a:off x="7412038" y="2462213"/>
            <a:ext cx="114300" cy="952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4" name="Rectangle 164"/>
          <p:cNvSpPr>
            <a:spLocks noChangeArrowheads="1"/>
          </p:cNvSpPr>
          <p:nvPr/>
        </p:nvSpPr>
        <p:spPr bwMode="auto">
          <a:xfrm>
            <a:off x="7856538" y="2462213"/>
            <a:ext cx="114300" cy="9525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5" name="Text Box 165"/>
          <p:cNvSpPr txBox="1">
            <a:spLocks noChangeArrowheads="1"/>
          </p:cNvSpPr>
          <p:nvPr/>
        </p:nvSpPr>
        <p:spPr bwMode="auto">
          <a:xfrm>
            <a:off x="7891463" y="2374900"/>
            <a:ext cx="13049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 Mycket nära</a:t>
            </a:r>
          </a:p>
        </p:txBody>
      </p:sp>
      <p:sp>
        <p:nvSpPr>
          <p:cNvPr id="18496" name="Rectangle 161"/>
          <p:cNvSpPr>
            <a:spLocks noChangeArrowheads="1"/>
          </p:cNvSpPr>
          <p:nvPr/>
        </p:nvSpPr>
        <p:spPr bwMode="auto">
          <a:xfrm>
            <a:off x="5122863" y="2462213"/>
            <a:ext cx="114300" cy="9525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7" name="Rectangle 161"/>
          <p:cNvSpPr>
            <a:spLocks noChangeArrowheads="1"/>
          </p:cNvSpPr>
          <p:nvPr/>
        </p:nvSpPr>
        <p:spPr bwMode="auto">
          <a:xfrm>
            <a:off x="5580063" y="2462213"/>
            <a:ext cx="114300" cy="95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8" name="Rectangle 161"/>
          <p:cNvSpPr>
            <a:spLocks noChangeArrowheads="1"/>
          </p:cNvSpPr>
          <p:nvPr/>
        </p:nvSpPr>
        <p:spPr bwMode="auto">
          <a:xfrm>
            <a:off x="6037263" y="2462213"/>
            <a:ext cx="114300" cy="95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9" name="Text Box 159"/>
          <p:cNvSpPr txBox="1">
            <a:spLocks noChangeArrowheads="1"/>
          </p:cNvSpPr>
          <p:nvPr/>
        </p:nvSpPr>
        <p:spPr bwMode="auto">
          <a:xfrm>
            <a:off x="4267200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9</a:t>
            </a:r>
          </a:p>
        </p:txBody>
      </p:sp>
      <p:sp>
        <p:nvSpPr>
          <p:cNvPr id="18500" name="Text Box 159"/>
          <p:cNvSpPr txBox="1">
            <a:spLocks noChangeArrowheads="1"/>
          </p:cNvSpPr>
          <p:nvPr/>
        </p:nvSpPr>
        <p:spPr bwMode="auto">
          <a:xfrm>
            <a:off x="4748213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8</a:t>
            </a:r>
          </a:p>
        </p:txBody>
      </p:sp>
      <p:sp>
        <p:nvSpPr>
          <p:cNvPr id="18501" name="Text Box 159"/>
          <p:cNvSpPr txBox="1">
            <a:spLocks noChangeArrowheads="1"/>
          </p:cNvSpPr>
          <p:nvPr/>
        </p:nvSpPr>
        <p:spPr bwMode="auto">
          <a:xfrm>
            <a:off x="5180013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7</a:t>
            </a:r>
            <a:endParaRPr lang="en-GB"/>
          </a:p>
        </p:txBody>
      </p:sp>
      <p:sp>
        <p:nvSpPr>
          <p:cNvPr id="18502" name="Text Box 159"/>
          <p:cNvSpPr txBox="1">
            <a:spLocks noChangeArrowheads="1"/>
          </p:cNvSpPr>
          <p:nvPr/>
        </p:nvSpPr>
        <p:spPr bwMode="auto">
          <a:xfrm>
            <a:off x="5649913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6</a:t>
            </a:r>
            <a:endParaRPr lang="en-GB"/>
          </a:p>
        </p:txBody>
      </p:sp>
      <p:sp>
        <p:nvSpPr>
          <p:cNvPr id="18503" name="Text Box 159"/>
          <p:cNvSpPr txBox="1">
            <a:spLocks noChangeArrowheads="1"/>
          </p:cNvSpPr>
          <p:nvPr/>
        </p:nvSpPr>
        <p:spPr bwMode="auto">
          <a:xfrm>
            <a:off x="6102350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5</a:t>
            </a:r>
            <a:endParaRPr lang="en-GB"/>
          </a:p>
        </p:txBody>
      </p:sp>
      <p:sp>
        <p:nvSpPr>
          <p:cNvPr id="18504" name="Text Box 159"/>
          <p:cNvSpPr txBox="1">
            <a:spLocks noChangeArrowheads="1"/>
          </p:cNvSpPr>
          <p:nvPr/>
        </p:nvSpPr>
        <p:spPr bwMode="auto">
          <a:xfrm>
            <a:off x="6559550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4</a:t>
            </a:r>
            <a:endParaRPr lang="en-GB"/>
          </a:p>
        </p:txBody>
      </p:sp>
      <p:sp>
        <p:nvSpPr>
          <p:cNvPr id="18505" name="Text Box 159"/>
          <p:cNvSpPr txBox="1">
            <a:spLocks noChangeArrowheads="1"/>
          </p:cNvSpPr>
          <p:nvPr/>
        </p:nvSpPr>
        <p:spPr bwMode="auto">
          <a:xfrm>
            <a:off x="7472363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2</a:t>
            </a:r>
            <a:endParaRPr lang="en-GB"/>
          </a:p>
        </p:txBody>
      </p:sp>
      <p:sp>
        <p:nvSpPr>
          <p:cNvPr id="18506" name="Text Box 159"/>
          <p:cNvSpPr txBox="1">
            <a:spLocks noChangeArrowheads="1"/>
          </p:cNvSpPr>
          <p:nvPr/>
        </p:nvSpPr>
        <p:spPr bwMode="auto">
          <a:xfrm>
            <a:off x="7029450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3</a:t>
            </a:r>
            <a:endParaRPr lang="en-GB"/>
          </a:p>
        </p:txBody>
      </p:sp>
      <p:sp>
        <p:nvSpPr>
          <p:cNvPr id="18507" name="Rectangle 162"/>
          <p:cNvSpPr>
            <a:spLocks noChangeArrowheads="1"/>
          </p:cNvSpPr>
          <p:nvPr/>
        </p:nvSpPr>
        <p:spPr bwMode="auto">
          <a:xfrm>
            <a:off x="6496050" y="2462213"/>
            <a:ext cx="114300" cy="952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08" name="Text Box 19"/>
          <p:cNvSpPr txBox="1">
            <a:spLocks noChangeArrowheads="1"/>
          </p:cNvSpPr>
          <p:nvPr/>
        </p:nvSpPr>
        <p:spPr bwMode="auto">
          <a:xfrm>
            <a:off x="2368550" y="1357313"/>
            <a:ext cx="2047875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Privat regi</a:t>
            </a:r>
          </a:p>
        </p:txBody>
      </p:sp>
      <p:sp>
        <p:nvSpPr>
          <p:cNvPr id="18509" name="Text Box 19"/>
          <p:cNvSpPr txBox="1">
            <a:spLocks noChangeArrowheads="1"/>
          </p:cNvSpPr>
          <p:nvPr/>
        </p:nvSpPr>
        <p:spPr bwMode="auto">
          <a:xfrm>
            <a:off x="2368550" y="2944813"/>
            <a:ext cx="2047875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Privat regi</a:t>
            </a:r>
          </a:p>
        </p:txBody>
      </p:sp>
      <p:sp>
        <p:nvSpPr>
          <p:cNvPr id="18510" name="Text Box 19"/>
          <p:cNvSpPr txBox="1">
            <a:spLocks noChangeArrowheads="1"/>
          </p:cNvSpPr>
          <p:nvPr/>
        </p:nvSpPr>
        <p:spPr bwMode="auto">
          <a:xfrm>
            <a:off x="2368550" y="4570413"/>
            <a:ext cx="2047875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Privat regi</a:t>
            </a:r>
          </a:p>
        </p:txBody>
      </p:sp>
      <p:graphicFrame>
        <p:nvGraphicFramePr>
          <p:cNvPr id="79" name="FR4axTABELL"/>
          <p:cNvGraphicFramePr>
            <a:graphicFrameLocks noGrp="1"/>
          </p:cNvGraphicFramePr>
          <p:nvPr/>
        </p:nvGraphicFramePr>
        <p:xfrm>
          <a:off x="8523288" y="1419225"/>
          <a:ext cx="423862" cy="71120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237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0" name="FR4cxTABELL"/>
          <p:cNvGraphicFramePr>
            <a:graphicFrameLocks noGrp="1"/>
          </p:cNvGraphicFramePr>
          <p:nvPr/>
        </p:nvGraphicFramePr>
        <p:xfrm>
          <a:off x="8523288" y="4632325"/>
          <a:ext cx="423862" cy="71120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237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1" name="FR4bxTABELL"/>
          <p:cNvGraphicFramePr>
            <a:graphicFrameLocks noGrp="1"/>
          </p:cNvGraphicFramePr>
          <p:nvPr/>
        </p:nvGraphicFramePr>
        <p:xfrm>
          <a:off x="8523288" y="3006725"/>
          <a:ext cx="423862" cy="71120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237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3213" y="115888"/>
            <a:ext cx="8461375" cy="738187"/>
          </a:xfrm>
        </p:spPr>
        <p:txBody>
          <a:bodyPr/>
          <a:lstStyle/>
          <a:p>
            <a:pPr eaLnBrk="1" hangingPunct="1"/>
            <a:r>
              <a:rPr lang="sv-SE" smtClean="0"/>
              <a:t>Inledning</a:t>
            </a:r>
            <a:br>
              <a:rPr lang="sv-SE" smtClean="0"/>
            </a:br>
            <a:r>
              <a:rPr lang="sv-SE" sz="2000" smtClean="0">
                <a:solidFill>
                  <a:schemeClr val="accent2"/>
                </a:solidFill>
              </a:rPr>
              <a:t>Beskrivning av genomförandet av undersökningen</a:t>
            </a:r>
            <a:endParaRPr lang="sv-SE" smtClean="0">
              <a:solidFill>
                <a:schemeClr val="accent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46188"/>
            <a:ext cx="8634413" cy="4652962"/>
          </a:xfrm>
        </p:spPr>
        <p:txBody>
          <a:bodyPr/>
          <a:lstStyle/>
          <a:p>
            <a:pPr eaLnBrk="1" hangingPunct="1"/>
            <a:r>
              <a:rPr lang="sv-SE" smtClean="0"/>
              <a:t>Metod: Postala enkäter med två skriftliga påminnelser</a:t>
            </a:r>
          </a:p>
          <a:p>
            <a:pPr eaLnBrk="1" hangingPunct="1"/>
            <a:r>
              <a:rPr lang="sv-SE" smtClean="0"/>
              <a:t>Målgrupp: Samtliga personer på vård- och omsorgsboenden i Stockholms stad som drivs i egen regi, på entreprenad eller genom privata avtal med staden</a:t>
            </a:r>
          </a:p>
          <a:p>
            <a:pPr eaLnBrk="1" hangingPunct="1"/>
            <a:r>
              <a:rPr lang="sv-SE" smtClean="0"/>
              <a:t>Urval: Urvalet hämtades från Stockholms stads register</a:t>
            </a:r>
          </a:p>
          <a:p>
            <a:pPr eaLnBrk="1" hangingPunct="1"/>
            <a:r>
              <a:rPr lang="sv-SE" smtClean="0"/>
              <a:t>Fältperiod: Undersökningen genomfördes v.39-43 2011</a:t>
            </a:r>
          </a:p>
          <a:p>
            <a:pPr eaLnBrk="1" hangingPunct="1"/>
            <a:r>
              <a:rPr lang="sv-SE" smtClean="0"/>
              <a:t>Antal svar för denna stadsdel:       , vilket ger en svarsfrekvens på         </a:t>
            </a:r>
          </a:p>
          <a:p>
            <a:pPr eaLnBrk="1" hangingPunct="1"/>
            <a:r>
              <a:rPr lang="sv-SE" smtClean="0"/>
              <a:t>Resultaten i denna rapport redovisas exklusive vet ej/ej svar. Andelen vet ej/ej svar redovisas istället till höger om diagrammet.</a:t>
            </a:r>
          </a:p>
        </p:txBody>
      </p:sp>
      <p:grpSp>
        <p:nvGrpSpPr>
          <p:cNvPr id="8196" name="Group 38"/>
          <p:cNvGrpSpPr>
            <a:grpSpLocks/>
          </p:cNvGrpSpPr>
          <p:nvPr/>
        </p:nvGrpSpPr>
        <p:grpSpPr bwMode="auto">
          <a:xfrm>
            <a:off x="5592763" y="4852988"/>
            <a:ext cx="896937" cy="785812"/>
            <a:chOff x="923871" y="2481269"/>
            <a:chExt cx="1362113" cy="1192166"/>
          </a:xfrm>
        </p:grpSpPr>
        <p:sp>
          <p:nvSpPr>
            <p:cNvPr id="8202" name="Freeform 21"/>
            <p:cNvSpPr>
              <a:spLocks/>
            </p:cNvSpPr>
            <p:nvPr/>
          </p:nvSpPr>
          <p:spPr bwMode="auto">
            <a:xfrm>
              <a:off x="923871" y="2500318"/>
              <a:ext cx="552450" cy="868362"/>
            </a:xfrm>
            <a:custGeom>
              <a:avLst/>
              <a:gdLst>
                <a:gd name="T0" fmla="*/ 2147483647 w 348"/>
                <a:gd name="T1" fmla="*/ 2147483647 h 547"/>
                <a:gd name="T2" fmla="*/ 2147483647 w 348"/>
                <a:gd name="T3" fmla="*/ 2147483647 h 547"/>
                <a:gd name="T4" fmla="*/ 2147483647 w 348"/>
                <a:gd name="T5" fmla="*/ 2147483647 h 547"/>
                <a:gd name="T6" fmla="*/ 2147483647 w 348"/>
                <a:gd name="T7" fmla="*/ 2147483647 h 547"/>
                <a:gd name="T8" fmla="*/ 2147483647 w 348"/>
                <a:gd name="T9" fmla="*/ 2147483647 h 547"/>
                <a:gd name="T10" fmla="*/ 2147483647 w 348"/>
                <a:gd name="T11" fmla="*/ 2147483647 h 547"/>
                <a:gd name="T12" fmla="*/ 2147483647 w 348"/>
                <a:gd name="T13" fmla="*/ 2147483647 h 547"/>
                <a:gd name="T14" fmla="*/ 2147483647 w 348"/>
                <a:gd name="T15" fmla="*/ 2147483647 h 547"/>
                <a:gd name="T16" fmla="*/ 2147483647 w 348"/>
                <a:gd name="T17" fmla="*/ 2147483647 h 547"/>
                <a:gd name="T18" fmla="*/ 2147483647 w 348"/>
                <a:gd name="T19" fmla="*/ 2147483647 h 547"/>
                <a:gd name="T20" fmla="*/ 2147483647 w 348"/>
                <a:gd name="T21" fmla="*/ 2147483647 h 547"/>
                <a:gd name="T22" fmla="*/ 2147483647 w 348"/>
                <a:gd name="T23" fmla="*/ 2147483647 h 547"/>
                <a:gd name="T24" fmla="*/ 0 w 348"/>
                <a:gd name="T25" fmla="*/ 2147483647 h 547"/>
                <a:gd name="T26" fmla="*/ 2147483647 w 348"/>
                <a:gd name="T27" fmla="*/ 2147483647 h 547"/>
                <a:gd name="T28" fmla="*/ 2147483647 w 348"/>
                <a:gd name="T29" fmla="*/ 2147483647 h 547"/>
                <a:gd name="T30" fmla="*/ 2147483647 w 348"/>
                <a:gd name="T31" fmla="*/ 2147483647 h 547"/>
                <a:gd name="T32" fmla="*/ 2147483647 w 348"/>
                <a:gd name="T33" fmla="*/ 2147483647 h 547"/>
                <a:gd name="T34" fmla="*/ 2147483647 w 348"/>
                <a:gd name="T35" fmla="*/ 2147483647 h 547"/>
                <a:gd name="T36" fmla="*/ 2147483647 w 348"/>
                <a:gd name="T37" fmla="*/ 2147483647 h 547"/>
                <a:gd name="T38" fmla="*/ 2147483647 w 348"/>
                <a:gd name="T39" fmla="*/ 2147483647 h 547"/>
                <a:gd name="T40" fmla="*/ 2147483647 w 348"/>
                <a:gd name="T41" fmla="*/ 2147483647 h 547"/>
                <a:gd name="T42" fmla="*/ 2147483647 w 348"/>
                <a:gd name="T43" fmla="*/ 2147483647 h 547"/>
                <a:gd name="T44" fmla="*/ 2147483647 w 348"/>
                <a:gd name="T45" fmla="*/ 2147483647 h 547"/>
                <a:gd name="T46" fmla="*/ 2147483647 w 348"/>
                <a:gd name="T47" fmla="*/ 2147483647 h 547"/>
                <a:gd name="T48" fmla="*/ 2147483647 w 348"/>
                <a:gd name="T49" fmla="*/ 2147483647 h 547"/>
                <a:gd name="T50" fmla="*/ 2147483647 w 348"/>
                <a:gd name="T51" fmla="*/ 2147483647 h 547"/>
                <a:gd name="T52" fmla="*/ 2147483647 w 348"/>
                <a:gd name="T53" fmla="*/ 2147483647 h 547"/>
                <a:gd name="T54" fmla="*/ 2147483647 w 348"/>
                <a:gd name="T55" fmla="*/ 2147483647 h 547"/>
                <a:gd name="T56" fmla="*/ 2147483647 w 348"/>
                <a:gd name="T57" fmla="*/ 2147483647 h 547"/>
                <a:gd name="T58" fmla="*/ 2147483647 w 348"/>
                <a:gd name="T59" fmla="*/ 2147483647 h 547"/>
                <a:gd name="T60" fmla="*/ 2147483647 w 348"/>
                <a:gd name="T61" fmla="*/ 2147483647 h 547"/>
                <a:gd name="T62" fmla="*/ 2147483647 w 348"/>
                <a:gd name="T63" fmla="*/ 2147483647 h 547"/>
                <a:gd name="T64" fmla="*/ 2147483647 w 348"/>
                <a:gd name="T65" fmla="*/ 2147483647 h 547"/>
                <a:gd name="T66" fmla="*/ 2147483647 w 348"/>
                <a:gd name="T67" fmla="*/ 2147483647 h 547"/>
                <a:gd name="T68" fmla="*/ 2147483647 w 348"/>
                <a:gd name="T69" fmla="*/ 2147483647 h 547"/>
                <a:gd name="T70" fmla="*/ 2147483647 w 348"/>
                <a:gd name="T71" fmla="*/ 2147483647 h 547"/>
                <a:gd name="T72" fmla="*/ 2147483647 w 348"/>
                <a:gd name="T73" fmla="*/ 2147483647 h 547"/>
                <a:gd name="T74" fmla="*/ 2147483647 w 348"/>
                <a:gd name="T75" fmla="*/ 2147483647 h 547"/>
                <a:gd name="T76" fmla="*/ 2147483647 w 348"/>
                <a:gd name="T77" fmla="*/ 2147483647 h 547"/>
                <a:gd name="T78" fmla="*/ 2147483647 w 348"/>
                <a:gd name="T79" fmla="*/ 2147483647 h 547"/>
                <a:gd name="T80" fmla="*/ 2147483647 w 348"/>
                <a:gd name="T81" fmla="*/ 2147483647 h 547"/>
                <a:gd name="T82" fmla="*/ 2147483647 w 348"/>
                <a:gd name="T83" fmla="*/ 2147483647 h 547"/>
                <a:gd name="T84" fmla="*/ 2147483647 w 348"/>
                <a:gd name="T85" fmla="*/ 2147483647 h 547"/>
                <a:gd name="T86" fmla="*/ 2147483647 w 348"/>
                <a:gd name="T87" fmla="*/ 2147483647 h 547"/>
                <a:gd name="T88" fmla="*/ 2147483647 w 348"/>
                <a:gd name="T89" fmla="*/ 2147483647 h 5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48"/>
                <a:gd name="T136" fmla="*/ 0 h 547"/>
                <a:gd name="T137" fmla="*/ 348 w 348"/>
                <a:gd name="T138" fmla="*/ 547 h 5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48" h="547">
                  <a:moveTo>
                    <a:pt x="348" y="75"/>
                  </a:moveTo>
                  <a:lnTo>
                    <a:pt x="302" y="0"/>
                  </a:lnTo>
                  <a:lnTo>
                    <a:pt x="288" y="1"/>
                  </a:lnTo>
                  <a:lnTo>
                    <a:pt x="274" y="3"/>
                  </a:lnTo>
                  <a:lnTo>
                    <a:pt x="261" y="5"/>
                  </a:lnTo>
                  <a:lnTo>
                    <a:pt x="247" y="8"/>
                  </a:lnTo>
                  <a:lnTo>
                    <a:pt x="234" y="12"/>
                  </a:lnTo>
                  <a:lnTo>
                    <a:pt x="221" y="17"/>
                  </a:lnTo>
                  <a:lnTo>
                    <a:pt x="208" y="22"/>
                  </a:lnTo>
                  <a:lnTo>
                    <a:pt x="196" y="28"/>
                  </a:lnTo>
                  <a:lnTo>
                    <a:pt x="183" y="34"/>
                  </a:lnTo>
                  <a:lnTo>
                    <a:pt x="172" y="41"/>
                  </a:lnTo>
                  <a:lnTo>
                    <a:pt x="160" y="48"/>
                  </a:lnTo>
                  <a:lnTo>
                    <a:pt x="148" y="56"/>
                  </a:lnTo>
                  <a:lnTo>
                    <a:pt x="137" y="64"/>
                  </a:lnTo>
                  <a:lnTo>
                    <a:pt x="127" y="73"/>
                  </a:lnTo>
                  <a:lnTo>
                    <a:pt x="116" y="83"/>
                  </a:lnTo>
                  <a:lnTo>
                    <a:pt x="106" y="92"/>
                  </a:lnTo>
                  <a:lnTo>
                    <a:pt x="97" y="103"/>
                  </a:lnTo>
                  <a:lnTo>
                    <a:pt x="87" y="113"/>
                  </a:lnTo>
                  <a:lnTo>
                    <a:pt x="79" y="124"/>
                  </a:lnTo>
                  <a:lnTo>
                    <a:pt x="70" y="135"/>
                  </a:lnTo>
                  <a:lnTo>
                    <a:pt x="62" y="146"/>
                  </a:lnTo>
                  <a:lnTo>
                    <a:pt x="55" y="158"/>
                  </a:lnTo>
                  <a:lnTo>
                    <a:pt x="47" y="170"/>
                  </a:lnTo>
                  <a:lnTo>
                    <a:pt x="41" y="182"/>
                  </a:lnTo>
                  <a:lnTo>
                    <a:pt x="34" y="195"/>
                  </a:lnTo>
                  <a:lnTo>
                    <a:pt x="29" y="207"/>
                  </a:lnTo>
                  <a:lnTo>
                    <a:pt x="23" y="220"/>
                  </a:lnTo>
                  <a:lnTo>
                    <a:pt x="18" y="232"/>
                  </a:lnTo>
                  <a:lnTo>
                    <a:pt x="14" y="245"/>
                  </a:lnTo>
                  <a:lnTo>
                    <a:pt x="11" y="258"/>
                  </a:lnTo>
                  <a:lnTo>
                    <a:pt x="7" y="271"/>
                  </a:lnTo>
                  <a:lnTo>
                    <a:pt x="5" y="284"/>
                  </a:lnTo>
                  <a:lnTo>
                    <a:pt x="3" y="297"/>
                  </a:lnTo>
                  <a:lnTo>
                    <a:pt x="1" y="310"/>
                  </a:lnTo>
                  <a:lnTo>
                    <a:pt x="0" y="323"/>
                  </a:lnTo>
                  <a:lnTo>
                    <a:pt x="0" y="336"/>
                  </a:lnTo>
                  <a:lnTo>
                    <a:pt x="0" y="348"/>
                  </a:lnTo>
                  <a:lnTo>
                    <a:pt x="1" y="361"/>
                  </a:lnTo>
                  <a:lnTo>
                    <a:pt x="2" y="373"/>
                  </a:lnTo>
                  <a:lnTo>
                    <a:pt x="4" y="385"/>
                  </a:lnTo>
                  <a:lnTo>
                    <a:pt x="7" y="398"/>
                  </a:lnTo>
                  <a:lnTo>
                    <a:pt x="11" y="409"/>
                  </a:lnTo>
                  <a:lnTo>
                    <a:pt x="15" y="421"/>
                  </a:lnTo>
                  <a:lnTo>
                    <a:pt x="20" y="432"/>
                  </a:lnTo>
                  <a:lnTo>
                    <a:pt x="25" y="443"/>
                  </a:lnTo>
                  <a:lnTo>
                    <a:pt x="31" y="453"/>
                  </a:lnTo>
                  <a:lnTo>
                    <a:pt x="39" y="464"/>
                  </a:lnTo>
                  <a:lnTo>
                    <a:pt x="46" y="474"/>
                  </a:lnTo>
                  <a:lnTo>
                    <a:pt x="55" y="483"/>
                  </a:lnTo>
                  <a:lnTo>
                    <a:pt x="64" y="492"/>
                  </a:lnTo>
                  <a:lnTo>
                    <a:pt x="74" y="501"/>
                  </a:lnTo>
                  <a:lnTo>
                    <a:pt x="85" y="509"/>
                  </a:lnTo>
                  <a:lnTo>
                    <a:pt x="97" y="516"/>
                  </a:lnTo>
                  <a:lnTo>
                    <a:pt x="109" y="523"/>
                  </a:lnTo>
                  <a:lnTo>
                    <a:pt x="122" y="530"/>
                  </a:lnTo>
                  <a:lnTo>
                    <a:pt x="136" y="536"/>
                  </a:lnTo>
                  <a:lnTo>
                    <a:pt x="151" y="541"/>
                  </a:lnTo>
                  <a:lnTo>
                    <a:pt x="162" y="544"/>
                  </a:lnTo>
                  <a:lnTo>
                    <a:pt x="172" y="546"/>
                  </a:lnTo>
                  <a:lnTo>
                    <a:pt x="181" y="547"/>
                  </a:lnTo>
                  <a:lnTo>
                    <a:pt x="191" y="547"/>
                  </a:lnTo>
                  <a:lnTo>
                    <a:pt x="200" y="547"/>
                  </a:lnTo>
                  <a:lnTo>
                    <a:pt x="208" y="546"/>
                  </a:lnTo>
                  <a:lnTo>
                    <a:pt x="217" y="544"/>
                  </a:lnTo>
                  <a:lnTo>
                    <a:pt x="225" y="542"/>
                  </a:lnTo>
                  <a:lnTo>
                    <a:pt x="232" y="539"/>
                  </a:lnTo>
                  <a:lnTo>
                    <a:pt x="240" y="536"/>
                  </a:lnTo>
                  <a:lnTo>
                    <a:pt x="247" y="531"/>
                  </a:lnTo>
                  <a:lnTo>
                    <a:pt x="253" y="527"/>
                  </a:lnTo>
                  <a:lnTo>
                    <a:pt x="259" y="522"/>
                  </a:lnTo>
                  <a:lnTo>
                    <a:pt x="265" y="516"/>
                  </a:lnTo>
                  <a:lnTo>
                    <a:pt x="271" y="510"/>
                  </a:lnTo>
                  <a:lnTo>
                    <a:pt x="276" y="504"/>
                  </a:lnTo>
                  <a:lnTo>
                    <a:pt x="280" y="497"/>
                  </a:lnTo>
                  <a:lnTo>
                    <a:pt x="285" y="490"/>
                  </a:lnTo>
                  <a:lnTo>
                    <a:pt x="289" y="483"/>
                  </a:lnTo>
                  <a:lnTo>
                    <a:pt x="292" y="475"/>
                  </a:lnTo>
                  <a:lnTo>
                    <a:pt x="295" y="467"/>
                  </a:lnTo>
                  <a:lnTo>
                    <a:pt x="297" y="459"/>
                  </a:lnTo>
                  <a:lnTo>
                    <a:pt x="300" y="451"/>
                  </a:lnTo>
                  <a:lnTo>
                    <a:pt x="301" y="443"/>
                  </a:lnTo>
                  <a:lnTo>
                    <a:pt x="303" y="435"/>
                  </a:lnTo>
                  <a:lnTo>
                    <a:pt x="303" y="426"/>
                  </a:lnTo>
                  <a:lnTo>
                    <a:pt x="303" y="418"/>
                  </a:lnTo>
                  <a:lnTo>
                    <a:pt x="303" y="409"/>
                  </a:lnTo>
                  <a:lnTo>
                    <a:pt x="303" y="401"/>
                  </a:lnTo>
                  <a:lnTo>
                    <a:pt x="301" y="392"/>
                  </a:lnTo>
                  <a:lnTo>
                    <a:pt x="300" y="384"/>
                  </a:lnTo>
                  <a:lnTo>
                    <a:pt x="298" y="376"/>
                  </a:lnTo>
                  <a:lnTo>
                    <a:pt x="295" y="368"/>
                  </a:lnTo>
                  <a:lnTo>
                    <a:pt x="292" y="360"/>
                  </a:lnTo>
                  <a:lnTo>
                    <a:pt x="288" y="353"/>
                  </a:lnTo>
                  <a:lnTo>
                    <a:pt x="284" y="345"/>
                  </a:lnTo>
                  <a:lnTo>
                    <a:pt x="279" y="338"/>
                  </a:lnTo>
                  <a:lnTo>
                    <a:pt x="274" y="332"/>
                  </a:lnTo>
                  <a:lnTo>
                    <a:pt x="268" y="325"/>
                  </a:lnTo>
                  <a:lnTo>
                    <a:pt x="262" y="319"/>
                  </a:lnTo>
                  <a:lnTo>
                    <a:pt x="255" y="314"/>
                  </a:lnTo>
                  <a:lnTo>
                    <a:pt x="247" y="309"/>
                  </a:lnTo>
                  <a:lnTo>
                    <a:pt x="239" y="304"/>
                  </a:lnTo>
                  <a:lnTo>
                    <a:pt x="230" y="300"/>
                  </a:lnTo>
                  <a:lnTo>
                    <a:pt x="221" y="297"/>
                  </a:lnTo>
                  <a:lnTo>
                    <a:pt x="211" y="293"/>
                  </a:lnTo>
                  <a:lnTo>
                    <a:pt x="200" y="291"/>
                  </a:lnTo>
                  <a:lnTo>
                    <a:pt x="189" y="289"/>
                  </a:lnTo>
                  <a:lnTo>
                    <a:pt x="178" y="288"/>
                  </a:lnTo>
                  <a:lnTo>
                    <a:pt x="165" y="288"/>
                  </a:lnTo>
                  <a:lnTo>
                    <a:pt x="152" y="288"/>
                  </a:lnTo>
                  <a:lnTo>
                    <a:pt x="139" y="290"/>
                  </a:lnTo>
                  <a:lnTo>
                    <a:pt x="124" y="292"/>
                  </a:lnTo>
                  <a:lnTo>
                    <a:pt x="125" y="277"/>
                  </a:lnTo>
                  <a:lnTo>
                    <a:pt x="126" y="263"/>
                  </a:lnTo>
                  <a:lnTo>
                    <a:pt x="129" y="249"/>
                  </a:lnTo>
                  <a:lnTo>
                    <a:pt x="131" y="236"/>
                  </a:lnTo>
                  <a:lnTo>
                    <a:pt x="135" y="224"/>
                  </a:lnTo>
                  <a:lnTo>
                    <a:pt x="140" y="212"/>
                  </a:lnTo>
                  <a:lnTo>
                    <a:pt x="145" y="201"/>
                  </a:lnTo>
                  <a:lnTo>
                    <a:pt x="151" y="190"/>
                  </a:lnTo>
                  <a:lnTo>
                    <a:pt x="157" y="180"/>
                  </a:lnTo>
                  <a:lnTo>
                    <a:pt x="165" y="170"/>
                  </a:lnTo>
                  <a:lnTo>
                    <a:pt x="173" y="161"/>
                  </a:lnTo>
                  <a:lnTo>
                    <a:pt x="181" y="152"/>
                  </a:lnTo>
                  <a:lnTo>
                    <a:pt x="191" y="143"/>
                  </a:lnTo>
                  <a:lnTo>
                    <a:pt x="201" y="135"/>
                  </a:lnTo>
                  <a:lnTo>
                    <a:pt x="211" y="128"/>
                  </a:lnTo>
                  <a:lnTo>
                    <a:pt x="222" y="121"/>
                  </a:lnTo>
                  <a:lnTo>
                    <a:pt x="234" y="114"/>
                  </a:lnTo>
                  <a:lnTo>
                    <a:pt x="246" y="108"/>
                  </a:lnTo>
                  <a:lnTo>
                    <a:pt x="259" y="102"/>
                  </a:lnTo>
                  <a:lnTo>
                    <a:pt x="273" y="97"/>
                  </a:lnTo>
                  <a:lnTo>
                    <a:pt x="287" y="92"/>
                  </a:lnTo>
                  <a:lnTo>
                    <a:pt x="301" y="87"/>
                  </a:lnTo>
                  <a:lnTo>
                    <a:pt x="316" y="83"/>
                  </a:lnTo>
                  <a:lnTo>
                    <a:pt x="332" y="79"/>
                  </a:lnTo>
                  <a:lnTo>
                    <a:pt x="348" y="75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03" name="Freeform 21"/>
            <p:cNvSpPr>
              <a:spLocks/>
            </p:cNvSpPr>
            <p:nvPr/>
          </p:nvSpPr>
          <p:spPr bwMode="auto">
            <a:xfrm flipH="1" flipV="1">
              <a:off x="1133477" y="2805073"/>
              <a:ext cx="552450" cy="868362"/>
            </a:xfrm>
            <a:custGeom>
              <a:avLst/>
              <a:gdLst>
                <a:gd name="T0" fmla="*/ 2147483647 w 348"/>
                <a:gd name="T1" fmla="*/ 2147483647 h 547"/>
                <a:gd name="T2" fmla="*/ 2147483647 w 348"/>
                <a:gd name="T3" fmla="*/ 2147483647 h 547"/>
                <a:gd name="T4" fmla="*/ 2147483647 w 348"/>
                <a:gd name="T5" fmla="*/ 2147483647 h 547"/>
                <a:gd name="T6" fmla="*/ 2147483647 w 348"/>
                <a:gd name="T7" fmla="*/ 2147483647 h 547"/>
                <a:gd name="T8" fmla="*/ 2147483647 w 348"/>
                <a:gd name="T9" fmla="*/ 2147483647 h 547"/>
                <a:gd name="T10" fmla="*/ 2147483647 w 348"/>
                <a:gd name="T11" fmla="*/ 2147483647 h 547"/>
                <a:gd name="T12" fmla="*/ 2147483647 w 348"/>
                <a:gd name="T13" fmla="*/ 2147483647 h 547"/>
                <a:gd name="T14" fmla="*/ 2147483647 w 348"/>
                <a:gd name="T15" fmla="*/ 2147483647 h 547"/>
                <a:gd name="T16" fmla="*/ 2147483647 w 348"/>
                <a:gd name="T17" fmla="*/ 2147483647 h 547"/>
                <a:gd name="T18" fmla="*/ 2147483647 w 348"/>
                <a:gd name="T19" fmla="*/ 2147483647 h 547"/>
                <a:gd name="T20" fmla="*/ 2147483647 w 348"/>
                <a:gd name="T21" fmla="*/ 2147483647 h 547"/>
                <a:gd name="T22" fmla="*/ 2147483647 w 348"/>
                <a:gd name="T23" fmla="*/ 2147483647 h 547"/>
                <a:gd name="T24" fmla="*/ 0 w 348"/>
                <a:gd name="T25" fmla="*/ 2147483647 h 547"/>
                <a:gd name="T26" fmla="*/ 2147483647 w 348"/>
                <a:gd name="T27" fmla="*/ 2147483647 h 547"/>
                <a:gd name="T28" fmla="*/ 2147483647 w 348"/>
                <a:gd name="T29" fmla="*/ 2147483647 h 547"/>
                <a:gd name="T30" fmla="*/ 2147483647 w 348"/>
                <a:gd name="T31" fmla="*/ 2147483647 h 547"/>
                <a:gd name="T32" fmla="*/ 2147483647 w 348"/>
                <a:gd name="T33" fmla="*/ 2147483647 h 547"/>
                <a:gd name="T34" fmla="*/ 2147483647 w 348"/>
                <a:gd name="T35" fmla="*/ 2147483647 h 547"/>
                <a:gd name="T36" fmla="*/ 2147483647 w 348"/>
                <a:gd name="T37" fmla="*/ 2147483647 h 547"/>
                <a:gd name="T38" fmla="*/ 2147483647 w 348"/>
                <a:gd name="T39" fmla="*/ 2147483647 h 547"/>
                <a:gd name="T40" fmla="*/ 2147483647 w 348"/>
                <a:gd name="T41" fmla="*/ 2147483647 h 547"/>
                <a:gd name="T42" fmla="*/ 2147483647 w 348"/>
                <a:gd name="T43" fmla="*/ 2147483647 h 547"/>
                <a:gd name="T44" fmla="*/ 2147483647 w 348"/>
                <a:gd name="T45" fmla="*/ 2147483647 h 547"/>
                <a:gd name="T46" fmla="*/ 2147483647 w 348"/>
                <a:gd name="T47" fmla="*/ 2147483647 h 547"/>
                <a:gd name="T48" fmla="*/ 2147483647 w 348"/>
                <a:gd name="T49" fmla="*/ 2147483647 h 547"/>
                <a:gd name="T50" fmla="*/ 2147483647 w 348"/>
                <a:gd name="T51" fmla="*/ 2147483647 h 547"/>
                <a:gd name="T52" fmla="*/ 2147483647 w 348"/>
                <a:gd name="T53" fmla="*/ 2147483647 h 547"/>
                <a:gd name="T54" fmla="*/ 2147483647 w 348"/>
                <a:gd name="T55" fmla="*/ 2147483647 h 547"/>
                <a:gd name="T56" fmla="*/ 2147483647 w 348"/>
                <a:gd name="T57" fmla="*/ 2147483647 h 547"/>
                <a:gd name="T58" fmla="*/ 2147483647 w 348"/>
                <a:gd name="T59" fmla="*/ 2147483647 h 547"/>
                <a:gd name="T60" fmla="*/ 2147483647 w 348"/>
                <a:gd name="T61" fmla="*/ 2147483647 h 547"/>
                <a:gd name="T62" fmla="*/ 2147483647 w 348"/>
                <a:gd name="T63" fmla="*/ 2147483647 h 547"/>
                <a:gd name="T64" fmla="*/ 2147483647 w 348"/>
                <a:gd name="T65" fmla="*/ 2147483647 h 547"/>
                <a:gd name="T66" fmla="*/ 2147483647 w 348"/>
                <a:gd name="T67" fmla="*/ 2147483647 h 547"/>
                <a:gd name="T68" fmla="*/ 2147483647 w 348"/>
                <a:gd name="T69" fmla="*/ 2147483647 h 547"/>
                <a:gd name="T70" fmla="*/ 2147483647 w 348"/>
                <a:gd name="T71" fmla="*/ 2147483647 h 547"/>
                <a:gd name="T72" fmla="*/ 2147483647 w 348"/>
                <a:gd name="T73" fmla="*/ 2147483647 h 547"/>
                <a:gd name="T74" fmla="*/ 2147483647 w 348"/>
                <a:gd name="T75" fmla="*/ 2147483647 h 547"/>
                <a:gd name="T76" fmla="*/ 2147483647 w 348"/>
                <a:gd name="T77" fmla="*/ 2147483647 h 547"/>
                <a:gd name="T78" fmla="*/ 2147483647 w 348"/>
                <a:gd name="T79" fmla="*/ 2147483647 h 547"/>
                <a:gd name="T80" fmla="*/ 2147483647 w 348"/>
                <a:gd name="T81" fmla="*/ 2147483647 h 547"/>
                <a:gd name="T82" fmla="*/ 2147483647 w 348"/>
                <a:gd name="T83" fmla="*/ 2147483647 h 547"/>
                <a:gd name="T84" fmla="*/ 2147483647 w 348"/>
                <a:gd name="T85" fmla="*/ 2147483647 h 547"/>
                <a:gd name="T86" fmla="*/ 2147483647 w 348"/>
                <a:gd name="T87" fmla="*/ 2147483647 h 547"/>
                <a:gd name="T88" fmla="*/ 2147483647 w 348"/>
                <a:gd name="T89" fmla="*/ 2147483647 h 5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48"/>
                <a:gd name="T136" fmla="*/ 0 h 547"/>
                <a:gd name="T137" fmla="*/ 348 w 348"/>
                <a:gd name="T138" fmla="*/ 547 h 5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48" h="547">
                  <a:moveTo>
                    <a:pt x="348" y="75"/>
                  </a:moveTo>
                  <a:lnTo>
                    <a:pt x="302" y="0"/>
                  </a:lnTo>
                  <a:lnTo>
                    <a:pt x="288" y="1"/>
                  </a:lnTo>
                  <a:lnTo>
                    <a:pt x="274" y="3"/>
                  </a:lnTo>
                  <a:lnTo>
                    <a:pt x="261" y="5"/>
                  </a:lnTo>
                  <a:lnTo>
                    <a:pt x="247" y="8"/>
                  </a:lnTo>
                  <a:lnTo>
                    <a:pt x="234" y="12"/>
                  </a:lnTo>
                  <a:lnTo>
                    <a:pt x="221" y="17"/>
                  </a:lnTo>
                  <a:lnTo>
                    <a:pt x="208" y="22"/>
                  </a:lnTo>
                  <a:lnTo>
                    <a:pt x="196" y="28"/>
                  </a:lnTo>
                  <a:lnTo>
                    <a:pt x="183" y="34"/>
                  </a:lnTo>
                  <a:lnTo>
                    <a:pt x="172" y="41"/>
                  </a:lnTo>
                  <a:lnTo>
                    <a:pt x="160" y="48"/>
                  </a:lnTo>
                  <a:lnTo>
                    <a:pt x="148" y="56"/>
                  </a:lnTo>
                  <a:lnTo>
                    <a:pt x="137" y="64"/>
                  </a:lnTo>
                  <a:lnTo>
                    <a:pt x="127" y="73"/>
                  </a:lnTo>
                  <a:lnTo>
                    <a:pt x="116" y="83"/>
                  </a:lnTo>
                  <a:lnTo>
                    <a:pt x="106" y="92"/>
                  </a:lnTo>
                  <a:lnTo>
                    <a:pt x="97" y="103"/>
                  </a:lnTo>
                  <a:lnTo>
                    <a:pt x="87" y="113"/>
                  </a:lnTo>
                  <a:lnTo>
                    <a:pt x="79" y="124"/>
                  </a:lnTo>
                  <a:lnTo>
                    <a:pt x="70" y="135"/>
                  </a:lnTo>
                  <a:lnTo>
                    <a:pt x="62" y="146"/>
                  </a:lnTo>
                  <a:lnTo>
                    <a:pt x="55" y="158"/>
                  </a:lnTo>
                  <a:lnTo>
                    <a:pt x="47" y="170"/>
                  </a:lnTo>
                  <a:lnTo>
                    <a:pt x="41" y="182"/>
                  </a:lnTo>
                  <a:lnTo>
                    <a:pt x="34" y="195"/>
                  </a:lnTo>
                  <a:lnTo>
                    <a:pt x="29" y="207"/>
                  </a:lnTo>
                  <a:lnTo>
                    <a:pt x="23" y="220"/>
                  </a:lnTo>
                  <a:lnTo>
                    <a:pt x="18" y="232"/>
                  </a:lnTo>
                  <a:lnTo>
                    <a:pt x="14" y="245"/>
                  </a:lnTo>
                  <a:lnTo>
                    <a:pt x="11" y="258"/>
                  </a:lnTo>
                  <a:lnTo>
                    <a:pt x="7" y="271"/>
                  </a:lnTo>
                  <a:lnTo>
                    <a:pt x="5" y="284"/>
                  </a:lnTo>
                  <a:lnTo>
                    <a:pt x="3" y="297"/>
                  </a:lnTo>
                  <a:lnTo>
                    <a:pt x="1" y="310"/>
                  </a:lnTo>
                  <a:lnTo>
                    <a:pt x="0" y="323"/>
                  </a:lnTo>
                  <a:lnTo>
                    <a:pt x="0" y="336"/>
                  </a:lnTo>
                  <a:lnTo>
                    <a:pt x="0" y="348"/>
                  </a:lnTo>
                  <a:lnTo>
                    <a:pt x="1" y="361"/>
                  </a:lnTo>
                  <a:lnTo>
                    <a:pt x="2" y="373"/>
                  </a:lnTo>
                  <a:lnTo>
                    <a:pt x="4" y="385"/>
                  </a:lnTo>
                  <a:lnTo>
                    <a:pt x="7" y="398"/>
                  </a:lnTo>
                  <a:lnTo>
                    <a:pt x="11" y="409"/>
                  </a:lnTo>
                  <a:lnTo>
                    <a:pt x="15" y="421"/>
                  </a:lnTo>
                  <a:lnTo>
                    <a:pt x="20" y="432"/>
                  </a:lnTo>
                  <a:lnTo>
                    <a:pt x="25" y="443"/>
                  </a:lnTo>
                  <a:lnTo>
                    <a:pt x="31" y="453"/>
                  </a:lnTo>
                  <a:lnTo>
                    <a:pt x="39" y="464"/>
                  </a:lnTo>
                  <a:lnTo>
                    <a:pt x="46" y="474"/>
                  </a:lnTo>
                  <a:lnTo>
                    <a:pt x="55" y="483"/>
                  </a:lnTo>
                  <a:lnTo>
                    <a:pt x="64" y="492"/>
                  </a:lnTo>
                  <a:lnTo>
                    <a:pt x="74" y="501"/>
                  </a:lnTo>
                  <a:lnTo>
                    <a:pt x="85" y="509"/>
                  </a:lnTo>
                  <a:lnTo>
                    <a:pt x="97" y="516"/>
                  </a:lnTo>
                  <a:lnTo>
                    <a:pt x="109" y="523"/>
                  </a:lnTo>
                  <a:lnTo>
                    <a:pt x="122" y="530"/>
                  </a:lnTo>
                  <a:lnTo>
                    <a:pt x="136" y="536"/>
                  </a:lnTo>
                  <a:lnTo>
                    <a:pt x="151" y="541"/>
                  </a:lnTo>
                  <a:lnTo>
                    <a:pt x="162" y="544"/>
                  </a:lnTo>
                  <a:lnTo>
                    <a:pt x="172" y="546"/>
                  </a:lnTo>
                  <a:lnTo>
                    <a:pt x="181" y="547"/>
                  </a:lnTo>
                  <a:lnTo>
                    <a:pt x="191" y="547"/>
                  </a:lnTo>
                  <a:lnTo>
                    <a:pt x="200" y="547"/>
                  </a:lnTo>
                  <a:lnTo>
                    <a:pt x="208" y="546"/>
                  </a:lnTo>
                  <a:lnTo>
                    <a:pt x="217" y="544"/>
                  </a:lnTo>
                  <a:lnTo>
                    <a:pt x="225" y="542"/>
                  </a:lnTo>
                  <a:lnTo>
                    <a:pt x="232" y="539"/>
                  </a:lnTo>
                  <a:lnTo>
                    <a:pt x="240" y="536"/>
                  </a:lnTo>
                  <a:lnTo>
                    <a:pt x="247" y="531"/>
                  </a:lnTo>
                  <a:lnTo>
                    <a:pt x="253" y="527"/>
                  </a:lnTo>
                  <a:lnTo>
                    <a:pt x="259" y="522"/>
                  </a:lnTo>
                  <a:lnTo>
                    <a:pt x="265" y="516"/>
                  </a:lnTo>
                  <a:lnTo>
                    <a:pt x="271" y="510"/>
                  </a:lnTo>
                  <a:lnTo>
                    <a:pt x="276" y="504"/>
                  </a:lnTo>
                  <a:lnTo>
                    <a:pt x="280" y="497"/>
                  </a:lnTo>
                  <a:lnTo>
                    <a:pt x="285" y="490"/>
                  </a:lnTo>
                  <a:lnTo>
                    <a:pt x="289" y="483"/>
                  </a:lnTo>
                  <a:lnTo>
                    <a:pt x="292" y="475"/>
                  </a:lnTo>
                  <a:lnTo>
                    <a:pt x="295" y="467"/>
                  </a:lnTo>
                  <a:lnTo>
                    <a:pt x="297" y="459"/>
                  </a:lnTo>
                  <a:lnTo>
                    <a:pt x="300" y="451"/>
                  </a:lnTo>
                  <a:lnTo>
                    <a:pt x="301" y="443"/>
                  </a:lnTo>
                  <a:lnTo>
                    <a:pt x="303" y="435"/>
                  </a:lnTo>
                  <a:lnTo>
                    <a:pt x="303" y="426"/>
                  </a:lnTo>
                  <a:lnTo>
                    <a:pt x="303" y="418"/>
                  </a:lnTo>
                  <a:lnTo>
                    <a:pt x="303" y="409"/>
                  </a:lnTo>
                  <a:lnTo>
                    <a:pt x="303" y="401"/>
                  </a:lnTo>
                  <a:lnTo>
                    <a:pt x="301" y="392"/>
                  </a:lnTo>
                  <a:lnTo>
                    <a:pt x="300" y="384"/>
                  </a:lnTo>
                  <a:lnTo>
                    <a:pt x="298" y="376"/>
                  </a:lnTo>
                  <a:lnTo>
                    <a:pt x="295" y="368"/>
                  </a:lnTo>
                  <a:lnTo>
                    <a:pt x="292" y="360"/>
                  </a:lnTo>
                  <a:lnTo>
                    <a:pt x="288" y="353"/>
                  </a:lnTo>
                  <a:lnTo>
                    <a:pt x="284" y="345"/>
                  </a:lnTo>
                  <a:lnTo>
                    <a:pt x="279" y="338"/>
                  </a:lnTo>
                  <a:lnTo>
                    <a:pt x="274" y="332"/>
                  </a:lnTo>
                  <a:lnTo>
                    <a:pt x="268" y="325"/>
                  </a:lnTo>
                  <a:lnTo>
                    <a:pt x="262" y="319"/>
                  </a:lnTo>
                  <a:lnTo>
                    <a:pt x="255" y="314"/>
                  </a:lnTo>
                  <a:lnTo>
                    <a:pt x="247" y="309"/>
                  </a:lnTo>
                  <a:lnTo>
                    <a:pt x="239" y="304"/>
                  </a:lnTo>
                  <a:lnTo>
                    <a:pt x="230" y="300"/>
                  </a:lnTo>
                  <a:lnTo>
                    <a:pt x="221" y="297"/>
                  </a:lnTo>
                  <a:lnTo>
                    <a:pt x="211" y="293"/>
                  </a:lnTo>
                  <a:lnTo>
                    <a:pt x="200" y="291"/>
                  </a:lnTo>
                  <a:lnTo>
                    <a:pt x="189" y="289"/>
                  </a:lnTo>
                  <a:lnTo>
                    <a:pt x="178" y="288"/>
                  </a:lnTo>
                  <a:lnTo>
                    <a:pt x="165" y="288"/>
                  </a:lnTo>
                  <a:lnTo>
                    <a:pt x="152" y="288"/>
                  </a:lnTo>
                  <a:lnTo>
                    <a:pt x="139" y="290"/>
                  </a:lnTo>
                  <a:lnTo>
                    <a:pt x="124" y="292"/>
                  </a:lnTo>
                  <a:lnTo>
                    <a:pt x="125" y="277"/>
                  </a:lnTo>
                  <a:lnTo>
                    <a:pt x="126" y="263"/>
                  </a:lnTo>
                  <a:lnTo>
                    <a:pt x="129" y="249"/>
                  </a:lnTo>
                  <a:lnTo>
                    <a:pt x="131" y="236"/>
                  </a:lnTo>
                  <a:lnTo>
                    <a:pt x="135" y="224"/>
                  </a:lnTo>
                  <a:lnTo>
                    <a:pt x="140" y="212"/>
                  </a:lnTo>
                  <a:lnTo>
                    <a:pt x="145" y="201"/>
                  </a:lnTo>
                  <a:lnTo>
                    <a:pt x="151" y="190"/>
                  </a:lnTo>
                  <a:lnTo>
                    <a:pt x="157" y="180"/>
                  </a:lnTo>
                  <a:lnTo>
                    <a:pt x="165" y="170"/>
                  </a:lnTo>
                  <a:lnTo>
                    <a:pt x="173" y="161"/>
                  </a:lnTo>
                  <a:lnTo>
                    <a:pt x="181" y="152"/>
                  </a:lnTo>
                  <a:lnTo>
                    <a:pt x="191" y="143"/>
                  </a:lnTo>
                  <a:lnTo>
                    <a:pt x="201" y="135"/>
                  </a:lnTo>
                  <a:lnTo>
                    <a:pt x="211" y="128"/>
                  </a:lnTo>
                  <a:lnTo>
                    <a:pt x="222" y="121"/>
                  </a:lnTo>
                  <a:lnTo>
                    <a:pt x="234" y="114"/>
                  </a:lnTo>
                  <a:lnTo>
                    <a:pt x="246" y="108"/>
                  </a:lnTo>
                  <a:lnTo>
                    <a:pt x="259" y="102"/>
                  </a:lnTo>
                  <a:lnTo>
                    <a:pt x="273" y="97"/>
                  </a:lnTo>
                  <a:lnTo>
                    <a:pt x="287" y="92"/>
                  </a:lnTo>
                  <a:lnTo>
                    <a:pt x="301" y="87"/>
                  </a:lnTo>
                  <a:lnTo>
                    <a:pt x="316" y="83"/>
                  </a:lnTo>
                  <a:lnTo>
                    <a:pt x="332" y="79"/>
                  </a:lnTo>
                  <a:lnTo>
                    <a:pt x="348" y="75"/>
                  </a:lnTo>
                  <a:close/>
                </a:path>
              </a:pathLst>
            </a:custGeom>
            <a:solidFill>
              <a:srgbClr val="FFFFFF">
                <a:alpha val="50980"/>
              </a:srgbClr>
            </a:solidFill>
            <a:ln w="0">
              <a:noFill/>
              <a:round/>
              <a:headEnd/>
              <a:tailEnd/>
            </a:ln>
          </p:spPr>
          <p:txBody>
            <a:bodyPr rot="10800000"/>
            <a:lstStyle/>
            <a:p>
              <a:endParaRPr lang="sv-SE"/>
            </a:p>
          </p:txBody>
        </p:sp>
        <p:sp>
          <p:nvSpPr>
            <p:cNvPr id="8204" name="Freeform 21"/>
            <p:cNvSpPr>
              <a:spLocks/>
            </p:cNvSpPr>
            <p:nvPr/>
          </p:nvSpPr>
          <p:spPr bwMode="auto">
            <a:xfrm>
              <a:off x="1523928" y="2481269"/>
              <a:ext cx="552450" cy="868362"/>
            </a:xfrm>
            <a:custGeom>
              <a:avLst/>
              <a:gdLst>
                <a:gd name="T0" fmla="*/ 2147483647 w 348"/>
                <a:gd name="T1" fmla="*/ 2147483647 h 547"/>
                <a:gd name="T2" fmla="*/ 2147483647 w 348"/>
                <a:gd name="T3" fmla="*/ 2147483647 h 547"/>
                <a:gd name="T4" fmla="*/ 2147483647 w 348"/>
                <a:gd name="T5" fmla="*/ 2147483647 h 547"/>
                <a:gd name="T6" fmla="*/ 2147483647 w 348"/>
                <a:gd name="T7" fmla="*/ 2147483647 h 547"/>
                <a:gd name="T8" fmla="*/ 2147483647 w 348"/>
                <a:gd name="T9" fmla="*/ 2147483647 h 547"/>
                <a:gd name="T10" fmla="*/ 2147483647 w 348"/>
                <a:gd name="T11" fmla="*/ 2147483647 h 547"/>
                <a:gd name="T12" fmla="*/ 2147483647 w 348"/>
                <a:gd name="T13" fmla="*/ 2147483647 h 547"/>
                <a:gd name="T14" fmla="*/ 2147483647 w 348"/>
                <a:gd name="T15" fmla="*/ 2147483647 h 547"/>
                <a:gd name="T16" fmla="*/ 2147483647 w 348"/>
                <a:gd name="T17" fmla="*/ 2147483647 h 547"/>
                <a:gd name="T18" fmla="*/ 2147483647 w 348"/>
                <a:gd name="T19" fmla="*/ 2147483647 h 547"/>
                <a:gd name="T20" fmla="*/ 2147483647 w 348"/>
                <a:gd name="T21" fmla="*/ 2147483647 h 547"/>
                <a:gd name="T22" fmla="*/ 2147483647 w 348"/>
                <a:gd name="T23" fmla="*/ 2147483647 h 547"/>
                <a:gd name="T24" fmla="*/ 0 w 348"/>
                <a:gd name="T25" fmla="*/ 2147483647 h 547"/>
                <a:gd name="T26" fmla="*/ 2147483647 w 348"/>
                <a:gd name="T27" fmla="*/ 2147483647 h 547"/>
                <a:gd name="T28" fmla="*/ 2147483647 w 348"/>
                <a:gd name="T29" fmla="*/ 2147483647 h 547"/>
                <a:gd name="T30" fmla="*/ 2147483647 w 348"/>
                <a:gd name="T31" fmla="*/ 2147483647 h 547"/>
                <a:gd name="T32" fmla="*/ 2147483647 w 348"/>
                <a:gd name="T33" fmla="*/ 2147483647 h 547"/>
                <a:gd name="T34" fmla="*/ 2147483647 w 348"/>
                <a:gd name="T35" fmla="*/ 2147483647 h 547"/>
                <a:gd name="T36" fmla="*/ 2147483647 w 348"/>
                <a:gd name="T37" fmla="*/ 2147483647 h 547"/>
                <a:gd name="T38" fmla="*/ 2147483647 w 348"/>
                <a:gd name="T39" fmla="*/ 2147483647 h 547"/>
                <a:gd name="T40" fmla="*/ 2147483647 w 348"/>
                <a:gd name="T41" fmla="*/ 2147483647 h 547"/>
                <a:gd name="T42" fmla="*/ 2147483647 w 348"/>
                <a:gd name="T43" fmla="*/ 2147483647 h 547"/>
                <a:gd name="T44" fmla="*/ 2147483647 w 348"/>
                <a:gd name="T45" fmla="*/ 2147483647 h 547"/>
                <a:gd name="T46" fmla="*/ 2147483647 w 348"/>
                <a:gd name="T47" fmla="*/ 2147483647 h 547"/>
                <a:gd name="T48" fmla="*/ 2147483647 w 348"/>
                <a:gd name="T49" fmla="*/ 2147483647 h 547"/>
                <a:gd name="T50" fmla="*/ 2147483647 w 348"/>
                <a:gd name="T51" fmla="*/ 2147483647 h 547"/>
                <a:gd name="T52" fmla="*/ 2147483647 w 348"/>
                <a:gd name="T53" fmla="*/ 2147483647 h 547"/>
                <a:gd name="T54" fmla="*/ 2147483647 w 348"/>
                <a:gd name="T55" fmla="*/ 2147483647 h 547"/>
                <a:gd name="T56" fmla="*/ 2147483647 w 348"/>
                <a:gd name="T57" fmla="*/ 2147483647 h 547"/>
                <a:gd name="T58" fmla="*/ 2147483647 w 348"/>
                <a:gd name="T59" fmla="*/ 2147483647 h 547"/>
                <a:gd name="T60" fmla="*/ 2147483647 w 348"/>
                <a:gd name="T61" fmla="*/ 2147483647 h 547"/>
                <a:gd name="T62" fmla="*/ 2147483647 w 348"/>
                <a:gd name="T63" fmla="*/ 2147483647 h 547"/>
                <a:gd name="T64" fmla="*/ 2147483647 w 348"/>
                <a:gd name="T65" fmla="*/ 2147483647 h 547"/>
                <a:gd name="T66" fmla="*/ 2147483647 w 348"/>
                <a:gd name="T67" fmla="*/ 2147483647 h 547"/>
                <a:gd name="T68" fmla="*/ 2147483647 w 348"/>
                <a:gd name="T69" fmla="*/ 2147483647 h 547"/>
                <a:gd name="T70" fmla="*/ 2147483647 w 348"/>
                <a:gd name="T71" fmla="*/ 2147483647 h 547"/>
                <a:gd name="T72" fmla="*/ 2147483647 w 348"/>
                <a:gd name="T73" fmla="*/ 2147483647 h 547"/>
                <a:gd name="T74" fmla="*/ 2147483647 w 348"/>
                <a:gd name="T75" fmla="*/ 2147483647 h 547"/>
                <a:gd name="T76" fmla="*/ 2147483647 w 348"/>
                <a:gd name="T77" fmla="*/ 2147483647 h 547"/>
                <a:gd name="T78" fmla="*/ 2147483647 w 348"/>
                <a:gd name="T79" fmla="*/ 2147483647 h 547"/>
                <a:gd name="T80" fmla="*/ 2147483647 w 348"/>
                <a:gd name="T81" fmla="*/ 2147483647 h 547"/>
                <a:gd name="T82" fmla="*/ 2147483647 w 348"/>
                <a:gd name="T83" fmla="*/ 2147483647 h 547"/>
                <a:gd name="T84" fmla="*/ 2147483647 w 348"/>
                <a:gd name="T85" fmla="*/ 2147483647 h 547"/>
                <a:gd name="T86" fmla="*/ 2147483647 w 348"/>
                <a:gd name="T87" fmla="*/ 2147483647 h 547"/>
                <a:gd name="T88" fmla="*/ 2147483647 w 348"/>
                <a:gd name="T89" fmla="*/ 2147483647 h 5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48"/>
                <a:gd name="T136" fmla="*/ 0 h 547"/>
                <a:gd name="T137" fmla="*/ 348 w 348"/>
                <a:gd name="T138" fmla="*/ 547 h 5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48" h="547">
                  <a:moveTo>
                    <a:pt x="348" y="75"/>
                  </a:moveTo>
                  <a:lnTo>
                    <a:pt x="302" y="0"/>
                  </a:lnTo>
                  <a:lnTo>
                    <a:pt x="288" y="1"/>
                  </a:lnTo>
                  <a:lnTo>
                    <a:pt x="274" y="3"/>
                  </a:lnTo>
                  <a:lnTo>
                    <a:pt x="261" y="5"/>
                  </a:lnTo>
                  <a:lnTo>
                    <a:pt x="247" y="8"/>
                  </a:lnTo>
                  <a:lnTo>
                    <a:pt x="234" y="12"/>
                  </a:lnTo>
                  <a:lnTo>
                    <a:pt x="221" y="17"/>
                  </a:lnTo>
                  <a:lnTo>
                    <a:pt x="208" y="22"/>
                  </a:lnTo>
                  <a:lnTo>
                    <a:pt x="196" y="28"/>
                  </a:lnTo>
                  <a:lnTo>
                    <a:pt x="183" y="34"/>
                  </a:lnTo>
                  <a:lnTo>
                    <a:pt x="172" y="41"/>
                  </a:lnTo>
                  <a:lnTo>
                    <a:pt x="160" y="48"/>
                  </a:lnTo>
                  <a:lnTo>
                    <a:pt x="148" y="56"/>
                  </a:lnTo>
                  <a:lnTo>
                    <a:pt x="137" y="64"/>
                  </a:lnTo>
                  <a:lnTo>
                    <a:pt x="127" y="73"/>
                  </a:lnTo>
                  <a:lnTo>
                    <a:pt x="116" y="83"/>
                  </a:lnTo>
                  <a:lnTo>
                    <a:pt x="106" y="92"/>
                  </a:lnTo>
                  <a:lnTo>
                    <a:pt x="97" y="103"/>
                  </a:lnTo>
                  <a:lnTo>
                    <a:pt x="87" y="113"/>
                  </a:lnTo>
                  <a:lnTo>
                    <a:pt x="79" y="124"/>
                  </a:lnTo>
                  <a:lnTo>
                    <a:pt x="70" y="135"/>
                  </a:lnTo>
                  <a:lnTo>
                    <a:pt x="62" y="146"/>
                  </a:lnTo>
                  <a:lnTo>
                    <a:pt x="55" y="158"/>
                  </a:lnTo>
                  <a:lnTo>
                    <a:pt x="47" y="170"/>
                  </a:lnTo>
                  <a:lnTo>
                    <a:pt x="41" y="182"/>
                  </a:lnTo>
                  <a:lnTo>
                    <a:pt x="34" y="195"/>
                  </a:lnTo>
                  <a:lnTo>
                    <a:pt x="29" y="207"/>
                  </a:lnTo>
                  <a:lnTo>
                    <a:pt x="23" y="220"/>
                  </a:lnTo>
                  <a:lnTo>
                    <a:pt x="18" y="232"/>
                  </a:lnTo>
                  <a:lnTo>
                    <a:pt x="14" y="245"/>
                  </a:lnTo>
                  <a:lnTo>
                    <a:pt x="11" y="258"/>
                  </a:lnTo>
                  <a:lnTo>
                    <a:pt x="7" y="271"/>
                  </a:lnTo>
                  <a:lnTo>
                    <a:pt x="5" y="284"/>
                  </a:lnTo>
                  <a:lnTo>
                    <a:pt x="3" y="297"/>
                  </a:lnTo>
                  <a:lnTo>
                    <a:pt x="1" y="310"/>
                  </a:lnTo>
                  <a:lnTo>
                    <a:pt x="0" y="323"/>
                  </a:lnTo>
                  <a:lnTo>
                    <a:pt x="0" y="336"/>
                  </a:lnTo>
                  <a:lnTo>
                    <a:pt x="0" y="348"/>
                  </a:lnTo>
                  <a:lnTo>
                    <a:pt x="1" y="361"/>
                  </a:lnTo>
                  <a:lnTo>
                    <a:pt x="2" y="373"/>
                  </a:lnTo>
                  <a:lnTo>
                    <a:pt x="4" y="385"/>
                  </a:lnTo>
                  <a:lnTo>
                    <a:pt x="7" y="398"/>
                  </a:lnTo>
                  <a:lnTo>
                    <a:pt x="11" y="409"/>
                  </a:lnTo>
                  <a:lnTo>
                    <a:pt x="15" y="421"/>
                  </a:lnTo>
                  <a:lnTo>
                    <a:pt x="20" y="432"/>
                  </a:lnTo>
                  <a:lnTo>
                    <a:pt x="25" y="443"/>
                  </a:lnTo>
                  <a:lnTo>
                    <a:pt x="31" y="453"/>
                  </a:lnTo>
                  <a:lnTo>
                    <a:pt x="39" y="464"/>
                  </a:lnTo>
                  <a:lnTo>
                    <a:pt x="46" y="474"/>
                  </a:lnTo>
                  <a:lnTo>
                    <a:pt x="55" y="483"/>
                  </a:lnTo>
                  <a:lnTo>
                    <a:pt x="64" y="492"/>
                  </a:lnTo>
                  <a:lnTo>
                    <a:pt x="74" y="501"/>
                  </a:lnTo>
                  <a:lnTo>
                    <a:pt x="85" y="509"/>
                  </a:lnTo>
                  <a:lnTo>
                    <a:pt x="97" y="516"/>
                  </a:lnTo>
                  <a:lnTo>
                    <a:pt x="109" y="523"/>
                  </a:lnTo>
                  <a:lnTo>
                    <a:pt x="122" y="530"/>
                  </a:lnTo>
                  <a:lnTo>
                    <a:pt x="136" y="536"/>
                  </a:lnTo>
                  <a:lnTo>
                    <a:pt x="151" y="541"/>
                  </a:lnTo>
                  <a:lnTo>
                    <a:pt x="162" y="544"/>
                  </a:lnTo>
                  <a:lnTo>
                    <a:pt x="172" y="546"/>
                  </a:lnTo>
                  <a:lnTo>
                    <a:pt x="181" y="547"/>
                  </a:lnTo>
                  <a:lnTo>
                    <a:pt x="191" y="547"/>
                  </a:lnTo>
                  <a:lnTo>
                    <a:pt x="200" y="547"/>
                  </a:lnTo>
                  <a:lnTo>
                    <a:pt x="208" y="546"/>
                  </a:lnTo>
                  <a:lnTo>
                    <a:pt x="217" y="544"/>
                  </a:lnTo>
                  <a:lnTo>
                    <a:pt x="225" y="542"/>
                  </a:lnTo>
                  <a:lnTo>
                    <a:pt x="232" y="539"/>
                  </a:lnTo>
                  <a:lnTo>
                    <a:pt x="240" y="536"/>
                  </a:lnTo>
                  <a:lnTo>
                    <a:pt x="247" y="531"/>
                  </a:lnTo>
                  <a:lnTo>
                    <a:pt x="253" y="527"/>
                  </a:lnTo>
                  <a:lnTo>
                    <a:pt x="259" y="522"/>
                  </a:lnTo>
                  <a:lnTo>
                    <a:pt x="265" y="516"/>
                  </a:lnTo>
                  <a:lnTo>
                    <a:pt x="271" y="510"/>
                  </a:lnTo>
                  <a:lnTo>
                    <a:pt x="276" y="504"/>
                  </a:lnTo>
                  <a:lnTo>
                    <a:pt x="280" y="497"/>
                  </a:lnTo>
                  <a:lnTo>
                    <a:pt x="285" y="490"/>
                  </a:lnTo>
                  <a:lnTo>
                    <a:pt x="289" y="483"/>
                  </a:lnTo>
                  <a:lnTo>
                    <a:pt x="292" y="475"/>
                  </a:lnTo>
                  <a:lnTo>
                    <a:pt x="295" y="467"/>
                  </a:lnTo>
                  <a:lnTo>
                    <a:pt x="297" y="459"/>
                  </a:lnTo>
                  <a:lnTo>
                    <a:pt x="300" y="451"/>
                  </a:lnTo>
                  <a:lnTo>
                    <a:pt x="301" y="443"/>
                  </a:lnTo>
                  <a:lnTo>
                    <a:pt x="303" y="435"/>
                  </a:lnTo>
                  <a:lnTo>
                    <a:pt x="303" y="426"/>
                  </a:lnTo>
                  <a:lnTo>
                    <a:pt x="303" y="418"/>
                  </a:lnTo>
                  <a:lnTo>
                    <a:pt x="303" y="409"/>
                  </a:lnTo>
                  <a:lnTo>
                    <a:pt x="303" y="401"/>
                  </a:lnTo>
                  <a:lnTo>
                    <a:pt x="301" y="392"/>
                  </a:lnTo>
                  <a:lnTo>
                    <a:pt x="300" y="384"/>
                  </a:lnTo>
                  <a:lnTo>
                    <a:pt x="298" y="376"/>
                  </a:lnTo>
                  <a:lnTo>
                    <a:pt x="295" y="368"/>
                  </a:lnTo>
                  <a:lnTo>
                    <a:pt x="292" y="360"/>
                  </a:lnTo>
                  <a:lnTo>
                    <a:pt x="288" y="353"/>
                  </a:lnTo>
                  <a:lnTo>
                    <a:pt x="284" y="345"/>
                  </a:lnTo>
                  <a:lnTo>
                    <a:pt x="279" y="338"/>
                  </a:lnTo>
                  <a:lnTo>
                    <a:pt x="274" y="332"/>
                  </a:lnTo>
                  <a:lnTo>
                    <a:pt x="268" y="325"/>
                  </a:lnTo>
                  <a:lnTo>
                    <a:pt x="262" y="319"/>
                  </a:lnTo>
                  <a:lnTo>
                    <a:pt x="255" y="314"/>
                  </a:lnTo>
                  <a:lnTo>
                    <a:pt x="247" y="309"/>
                  </a:lnTo>
                  <a:lnTo>
                    <a:pt x="239" y="304"/>
                  </a:lnTo>
                  <a:lnTo>
                    <a:pt x="230" y="300"/>
                  </a:lnTo>
                  <a:lnTo>
                    <a:pt x="221" y="297"/>
                  </a:lnTo>
                  <a:lnTo>
                    <a:pt x="211" y="293"/>
                  </a:lnTo>
                  <a:lnTo>
                    <a:pt x="200" y="291"/>
                  </a:lnTo>
                  <a:lnTo>
                    <a:pt x="189" y="289"/>
                  </a:lnTo>
                  <a:lnTo>
                    <a:pt x="178" y="288"/>
                  </a:lnTo>
                  <a:lnTo>
                    <a:pt x="165" y="288"/>
                  </a:lnTo>
                  <a:lnTo>
                    <a:pt x="152" y="288"/>
                  </a:lnTo>
                  <a:lnTo>
                    <a:pt x="139" y="290"/>
                  </a:lnTo>
                  <a:lnTo>
                    <a:pt x="124" y="292"/>
                  </a:lnTo>
                  <a:lnTo>
                    <a:pt x="125" y="277"/>
                  </a:lnTo>
                  <a:lnTo>
                    <a:pt x="126" y="263"/>
                  </a:lnTo>
                  <a:lnTo>
                    <a:pt x="129" y="249"/>
                  </a:lnTo>
                  <a:lnTo>
                    <a:pt x="131" y="236"/>
                  </a:lnTo>
                  <a:lnTo>
                    <a:pt x="135" y="224"/>
                  </a:lnTo>
                  <a:lnTo>
                    <a:pt x="140" y="212"/>
                  </a:lnTo>
                  <a:lnTo>
                    <a:pt x="145" y="201"/>
                  </a:lnTo>
                  <a:lnTo>
                    <a:pt x="151" y="190"/>
                  </a:lnTo>
                  <a:lnTo>
                    <a:pt x="157" y="180"/>
                  </a:lnTo>
                  <a:lnTo>
                    <a:pt x="165" y="170"/>
                  </a:lnTo>
                  <a:lnTo>
                    <a:pt x="173" y="161"/>
                  </a:lnTo>
                  <a:lnTo>
                    <a:pt x="181" y="152"/>
                  </a:lnTo>
                  <a:lnTo>
                    <a:pt x="191" y="143"/>
                  </a:lnTo>
                  <a:lnTo>
                    <a:pt x="201" y="135"/>
                  </a:lnTo>
                  <a:lnTo>
                    <a:pt x="211" y="128"/>
                  </a:lnTo>
                  <a:lnTo>
                    <a:pt x="222" y="121"/>
                  </a:lnTo>
                  <a:lnTo>
                    <a:pt x="234" y="114"/>
                  </a:lnTo>
                  <a:lnTo>
                    <a:pt x="246" y="108"/>
                  </a:lnTo>
                  <a:lnTo>
                    <a:pt x="259" y="102"/>
                  </a:lnTo>
                  <a:lnTo>
                    <a:pt x="273" y="97"/>
                  </a:lnTo>
                  <a:lnTo>
                    <a:pt x="287" y="92"/>
                  </a:lnTo>
                  <a:lnTo>
                    <a:pt x="301" y="87"/>
                  </a:lnTo>
                  <a:lnTo>
                    <a:pt x="316" y="83"/>
                  </a:lnTo>
                  <a:lnTo>
                    <a:pt x="332" y="79"/>
                  </a:lnTo>
                  <a:lnTo>
                    <a:pt x="348" y="75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8205" name="Freeform 21"/>
            <p:cNvSpPr>
              <a:spLocks/>
            </p:cNvSpPr>
            <p:nvPr/>
          </p:nvSpPr>
          <p:spPr bwMode="auto">
            <a:xfrm flipH="1" flipV="1">
              <a:off x="1733534" y="2786024"/>
              <a:ext cx="552450" cy="868362"/>
            </a:xfrm>
            <a:custGeom>
              <a:avLst/>
              <a:gdLst>
                <a:gd name="T0" fmla="*/ 2147483647 w 348"/>
                <a:gd name="T1" fmla="*/ 2147483647 h 547"/>
                <a:gd name="T2" fmla="*/ 2147483647 w 348"/>
                <a:gd name="T3" fmla="*/ 2147483647 h 547"/>
                <a:gd name="T4" fmla="*/ 2147483647 w 348"/>
                <a:gd name="T5" fmla="*/ 2147483647 h 547"/>
                <a:gd name="T6" fmla="*/ 2147483647 w 348"/>
                <a:gd name="T7" fmla="*/ 2147483647 h 547"/>
                <a:gd name="T8" fmla="*/ 2147483647 w 348"/>
                <a:gd name="T9" fmla="*/ 2147483647 h 547"/>
                <a:gd name="T10" fmla="*/ 2147483647 w 348"/>
                <a:gd name="T11" fmla="*/ 2147483647 h 547"/>
                <a:gd name="T12" fmla="*/ 2147483647 w 348"/>
                <a:gd name="T13" fmla="*/ 2147483647 h 547"/>
                <a:gd name="T14" fmla="*/ 2147483647 w 348"/>
                <a:gd name="T15" fmla="*/ 2147483647 h 547"/>
                <a:gd name="T16" fmla="*/ 2147483647 w 348"/>
                <a:gd name="T17" fmla="*/ 2147483647 h 547"/>
                <a:gd name="T18" fmla="*/ 2147483647 w 348"/>
                <a:gd name="T19" fmla="*/ 2147483647 h 547"/>
                <a:gd name="T20" fmla="*/ 2147483647 w 348"/>
                <a:gd name="T21" fmla="*/ 2147483647 h 547"/>
                <a:gd name="T22" fmla="*/ 2147483647 w 348"/>
                <a:gd name="T23" fmla="*/ 2147483647 h 547"/>
                <a:gd name="T24" fmla="*/ 0 w 348"/>
                <a:gd name="T25" fmla="*/ 2147483647 h 547"/>
                <a:gd name="T26" fmla="*/ 2147483647 w 348"/>
                <a:gd name="T27" fmla="*/ 2147483647 h 547"/>
                <a:gd name="T28" fmla="*/ 2147483647 w 348"/>
                <a:gd name="T29" fmla="*/ 2147483647 h 547"/>
                <a:gd name="T30" fmla="*/ 2147483647 w 348"/>
                <a:gd name="T31" fmla="*/ 2147483647 h 547"/>
                <a:gd name="T32" fmla="*/ 2147483647 w 348"/>
                <a:gd name="T33" fmla="*/ 2147483647 h 547"/>
                <a:gd name="T34" fmla="*/ 2147483647 w 348"/>
                <a:gd name="T35" fmla="*/ 2147483647 h 547"/>
                <a:gd name="T36" fmla="*/ 2147483647 w 348"/>
                <a:gd name="T37" fmla="*/ 2147483647 h 547"/>
                <a:gd name="T38" fmla="*/ 2147483647 w 348"/>
                <a:gd name="T39" fmla="*/ 2147483647 h 547"/>
                <a:gd name="T40" fmla="*/ 2147483647 w 348"/>
                <a:gd name="T41" fmla="*/ 2147483647 h 547"/>
                <a:gd name="T42" fmla="*/ 2147483647 w 348"/>
                <a:gd name="T43" fmla="*/ 2147483647 h 547"/>
                <a:gd name="T44" fmla="*/ 2147483647 w 348"/>
                <a:gd name="T45" fmla="*/ 2147483647 h 547"/>
                <a:gd name="T46" fmla="*/ 2147483647 w 348"/>
                <a:gd name="T47" fmla="*/ 2147483647 h 547"/>
                <a:gd name="T48" fmla="*/ 2147483647 w 348"/>
                <a:gd name="T49" fmla="*/ 2147483647 h 547"/>
                <a:gd name="T50" fmla="*/ 2147483647 w 348"/>
                <a:gd name="T51" fmla="*/ 2147483647 h 547"/>
                <a:gd name="T52" fmla="*/ 2147483647 w 348"/>
                <a:gd name="T53" fmla="*/ 2147483647 h 547"/>
                <a:gd name="T54" fmla="*/ 2147483647 w 348"/>
                <a:gd name="T55" fmla="*/ 2147483647 h 547"/>
                <a:gd name="T56" fmla="*/ 2147483647 w 348"/>
                <a:gd name="T57" fmla="*/ 2147483647 h 547"/>
                <a:gd name="T58" fmla="*/ 2147483647 w 348"/>
                <a:gd name="T59" fmla="*/ 2147483647 h 547"/>
                <a:gd name="T60" fmla="*/ 2147483647 w 348"/>
                <a:gd name="T61" fmla="*/ 2147483647 h 547"/>
                <a:gd name="T62" fmla="*/ 2147483647 w 348"/>
                <a:gd name="T63" fmla="*/ 2147483647 h 547"/>
                <a:gd name="T64" fmla="*/ 2147483647 w 348"/>
                <a:gd name="T65" fmla="*/ 2147483647 h 547"/>
                <a:gd name="T66" fmla="*/ 2147483647 w 348"/>
                <a:gd name="T67" fmla="*/ 2147483647 h 547"/>
                <a:gd name="T68" fmla="*/ 2147483647 w 348"/>
                <a:gd name="T69" fmla="*/ 2147483647 h 547"/>
                <a:gd name="T70" fmla="*/ 2147483647 w 348"/>
                <a:gd name="T71" fmla="*/ 2147483647 h 547"/>
                <a:gd name="T72" fmla="*/ 2147483647 w 348"/>
                <a:gd name="T73" fmla="*/ 2147483647 h 547"/>
                <a:gd name="T74" fmla="*/ 2147483647 w 348"/>
                <a:gd name="T75" fmla="*/ 2147483647 h 547"/>
                <a:gd name="T76" fmla="*/ 2147483647 w 348"/>
                <a:gd name="T77" fmla="*/ 2147483647 h 547"/>
                <a:gd name="T78" fmla="*/ 2147483647 w 348"/>
                <a:gd name="T79" fmla="*/ 2147483647 h 547"/>
                <a:gd name="T80" fmla="*/ 2147483647 w 348"/>
                <a:gd name="T81" fmla="*/ 2147483647 h 547"/>
                <a:gd name="T82" fmla="*/ 2147483647 w 348"/>
                <a:gd name="T83" fmla="*/ 2147483647 h 547"/>
                <a:gd name="T84" fmla="*/ 2147483647 w 348"/>
                <a:gd name="T85" fmla="*/ 2147483647 h 547"/>
                <a:gd name="T86" fmla="*/ 2147483647 w 348"/>
                <a:gd name="T87" fmla="*/ 2147483647 h 547"/>
                <a:gd name="T88" fmla="*/ 2147483647 w 348"/>
                <a:gd name="T89" fmla="*/ 2147483647 h 54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48"/>
                <a:gd name="T136" fmla="*/ 0 h 547"/>
                <a:gd name="T137" fmla="*/ 348 w 348"/>
                <a:gd name="T138" fmla="*/ 547 h 54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48" h="547">
                  <a:moveTo>
                    <a:pt x="348" y="75"/>
                  </a:moveTo>
                  <a:lnTo>
                    <a:pt x="302" y="0"/>
                  </a:lnTo>
                  <a:lnTo>
                    <a:pt x="288" y="1"/>
                  </a:lnTo>
                  <a:lnTo>
                    <a:pt x="274" y="3"/>
                  </a:lnTo>
                  <a:lnTo>
                    <a:pt x="261" y="5"/>
                  </a:lnTo>
                  <a:lnTo>
                    <a:pt x="247" y="8"/>
                  </a:lnTo>
                  <a:lnTo>
                    <a:pt x="234" y="12"/>
                  </a:lnTo>
                  <a:lnTo>
                    <a:pt x="221" y="17"/>
                  </a:lnTo>
                  <a:lnTo>
                    <a:pt x="208" y="22"/>
                  </a:lnTo>
                  <a:lnTo>
                    <a:pt x="196" y="28"/>
                  </a:lnTo>
                  <a:lnTo>
                    <a:pt x="183" y="34"/>
                  </a:lnTo>
                  <a:lnTo>
                    <a:pt x="172" y="41"/>
                  </a:lnTo>
                  <a:lnTo>
                    <a:pt x="160" y="48"/>
                  </a:lnTo>
                  <a:lnTo>
                    <a:pt x="148" y="56"/>
                  </a:lnTo>
                  <a:lnTo>
                    <a:pt x="137" y="64"/>
                  </a:lnTo>
                  <a:lnTo>
                    <a:pt x="127" y="73"/>
                  </a:lnTo>
                  <a:lnTo>
                    <a:pt x="116" y="83"/>
                  </a:lnTo>
                  <a:lnTo>
                    <a:pt x="106" y="92"/>
                  </a:lnTo>
                  <a:lnTo>
                    <a:pt x="97" y="103"/>
                  </a:lnTo>
                  <a:lnTo>
                    <a:pt x="87" y="113"/>
                  </a:lnTo>
                  <a:lnTo>
                    <a:pt x="79" y="124"/>
                  </a:lnTo>
                  <a:lnTo>
                    <a:pt x="70" y="135"/>
                  </a:lnTo>
                  <a:lnTo>
                    <a:pt x="62" y="146"/>
                  </a:lnTo>
                  <a:lnTo>
                    <a:pt x="55" y="158"/>
                  </a:lnTo>
                  <a:lnTo>
                    <a:pt x="47" y="170"/>
                  </a:lnTo>
                  <a:lnTo>
                    <a:pt x="41" y="182"/>
                  </a:lnTo>
                  <a:lnTo>
                    <a:pt x="34" y="195"/>
                  </a:lnTo>
                  <a:lnTo>
                    <a:pt x="29" y="207"/>
                  </a:lnTo>
                  <a:lnTo>
                    <a:pt x="23" y="220"/>
                  </a:lnTo>
                  <a:lnTo>
                    <a:pt x="18" y="232"/>
                  </a:lnTo>
                  <a:lnTo>
                    <a:pt x="14" y="245"/>
                  </a:lnTo>
                  <a:lnTo>
                    <a:pt x="11" y="258"/>
                  </a:lnTo>
                  <a:lnTo>
                    <a:pt x="7" y="271"/>
                  </a:lnTo>
                  <a:lnTo>
                    <a:pt x="5" y="284"/>
                  </a:lnTo>
                  <a:lnTo>
                    <a:pt x="3" y="297"/>
                  </a:lnTo>
                  <a:lnTo>
                    <a:pt x="1" y="310"/>
                  </a:lnTo>
                  <a:lnTo>
                    <a:pt x="0" y="323"/>
                  </a:lnTo>
                  <a:lnTo>
                    <a:pt x="0" y="336"/>
                  </a:lnTo>
                  <a:lnTo>
                    <a:pt x="0" y="348"/>
                  </a:lnTo>
                  <a:lnTo>
                    <a:pt x="1" y="361"/>
                  </a:lnTo>
                  <a:lnTo>
                    <a:pt x="2" y="373"/>
                  </a:lnTo>
                  <a:lnTo>
                    <a:pt x="4" y="385"/>
                  </a:lnTo>
                  <a:lnTo>
                    <a:pt x="7" y="398"/>
                  </a:lnTo>
                  <a:lnTo>
                    <a:pt x="11" y="409"/>
                  </a:lnTo>
                  <a:lnTo>
                    <a:pt x="15" y="421"/>
                  </a:lnTo>
                  <a:lnTo>
                    <a:pt x="20" y="432"/>
                  </a:lnTo>
                  <a:lnTo>
                    <a:pt x="25" y="443"/>
                  </a:lnTo>
                  <a:lnTo>
                    <a:pt x="31" y="453"/>
                  </a:lnTo>
                  <a:lnTo>
                    <a:pt x="39" y="464"/>
                  </a:lnTo>
                  <a:lnTo>
                    <a:pt x="46" y="474"/>
                  </a:lnTo>
                  <a:lnTo>
                    <a:pt x="55" y="483"/>
                  </a:lnTo>
                  <a:lnTo>
                    <a:pt x="64" y="492"/>
                  </a:lnTo>
                  <a:lnTo>
                    <a:pt x="74" y="501"/>
                  </a:lnTo>
                  <a:lnTo>
                    <a:pt x="85" y="509"/>
                  </a:lnTo>
                  <a:lnTo>
                    <a:pt x="97" y="516"/>
                  </a:lnTo>
                  <a:lnTo>
                    <a:pt x="109" y="523"/>
                  </a:lnTo>
                  <a:lnTo>
                    <a:pt x="122" y="530"/>
                  </a:lnTo>
                  <a:lnTo>
                    <a:pt x="136" y="536"/>
                  </a:lnTo>
                  <a:lnTo>
                    <a:pt x="151" y="541"/>
                  </a:lnTo>
                  <a:lnTo>
                    <a:pt x="162" y="544"/>
                  </a:lnTo>
                  <a:lnTo>
                    <a:pt x="172" y="546"/>
                  </a:lnTo>
                  <a:lnTo>
                    <a:pt x="181" y="547"/>
                  </a:lnTo>
                  <a:lnTo>
                    <a:pt x="191" y="547"/>
                  </a:lnTo>
                  <a:lnTo>
                    <a:pt x="200" y="547"/>
                  </a:lnTo>
                  <a:lnTo>
                    <a:pt x="208" y="546"/>
                  </a:lnTo>
                  <a:lnTo>
                    <a:pt x="217" y="544"/>
                  </a:lnTo>
                  <a:lnTo>
                    <a:pt x="225" y="542"/>
                  </a:lnTo>
                  <a:lnTo>
                    <a:pt x="232" y="539"/>
                  </a:lnTo>
                  <a:lnTo>
                    <a:pt x="240" y="536"/>
                  </a:lnTo>
                  <a:lnTo>
                    <a:pt x="247" y="531"/>
                  </a:lnTo>
                  <a:lnTo>
                    <a:pt x="253" y="527"/>
                  </a:lnTo>
                  <a:lnTo>
                    <a:pt x="259" y="522"/>
                  </a:lnTo>
                  <a:lnTo>
                    <a:pt x="265" y="516"/>
                  </a:lnTo>
                  <a:lnTo>
                    <a:pt x="271" y="510"/>
                  </a:lnTo>
                  <a:lnTo>
                    <a:pt x="276" y="504"/>
                  </a:lnTo>
                  <a:lnTo>
                    <a:pt x="280" y="497"/>
                  </a:lnTo>
                  <a:lnTo>
                    <a:pt x="285" y="490"/>
                  </a:lnTo>
                  <a:lnTo>
                    <a:pt x="289" y="483"/>
                  </a:lnTo>
                  <a:lnTo>
                    <a:pt x="292" y="475"/>
                  </a:lnTo>
                  <a:lnTo>
                    <a:pt x="295" y="467"/>
                  </a:lnTo>
                  <a:lnTo>
                    <a:pt x="297" y="459"/>
                  </a:lnTo>
                  <a:lnTo>
                    <a:pt x="300" y="451"/>
                  </a:lnTo>
                  <a:lnTo>
                    <a:pt x="301" y="443"/>
                  </a:lnTo>
                  <a:lnTo>
                    <a:pt x="303" y="435"/>
                  </a:lnTo>
                  <a:lnTo>
                    <a:pt x="303" y="426"/>
                  </a:lnTo>
                  <a:lnTo>
                    <a:pt x="303" y="418"/>
                  </a:lnTo>
                  <a:lnTo>
                    <a:pt x="303" y="409"/>
                  </a:lnTo>
                  <a:lnTo>
                    <a:pt x="303" y="401"/>
                  </a:lnTo>
                  <a:lnTo>
                    <a:pt x="301" y="392"/>
                  </a:lnTo>
                  <a:lnTo>
                    <a:pt x="300" y="384"/>
                  </a:lnTo>
                  <a:lnTo>
                    <a:pt x="298" y="376"/>
                  </a:lnTo>
                  <a:lnTo>
                    <a:pt x="295" y="368"/>
                  </a:lnTo>
                  <a:lnTo>
                    <a:pt x="292" y="360"/>
                  </a:lnTo>
                  <a:lnTo>
                    <a:pt x="288" y="353"/>
                  </a:lnTo>
                  <a:lnTo>
                    <a:pt x="284" y="345"/>
                  </a:lnTo>
                  <a:lnTo>
                    <a:pt x="279" y="338"/>
                  </a:lnTo>
                  <a:lnTo>
                    <a:pt x="274" y="332"/>
                  </a:lnTo>
                  <a:lnTo>
                    <a:pt x="268" y="325"/>
                  </a:lnTo>
                  <a:lnTo>
                    <a:pt x="262" y="319"/>
                  </a:lnTo>
                  <a:lnTo>
                    <a:pt x="255" y="314"/>
                  </a:lnTo>
                  <a:lnTo>
                    <a:pt x="247" y="309"/>
                  </a:lnTo>
                  <a:lnTo>
                    <a:pt x="239" y="304"/>
                  </a:lnTo>
                  <a:lnTo>
                    <a:pt x="230" y="300"/>
                  </a:lnTo>
                  <a:lnTo>
                    <a:pt x="221" y="297"/>
                  </a:lnTo>
                  <a:lnTo>
                    <a:pt x="211" y="293"/>
                  </a:lnTo>
                  <a:lnTo>
                    <a:pt x="200" y="291"/>
                  </a:lnTo>
                  <a:lnTo>
                    <a:pt x="189" y="289"/>
                  </a:lnTo>
                  <a:lnTo>
                    <a:pt x="178" y="288"/>
                  </a:lnTo>
                  <a:lnTo>
                    <a:pt x="165" y="288"/>
                  </a:lnTo>
                  <a:lnTo>
                    <a:pt x="152" y="288"/>
                  </a:lnTo>
                  <a:lnTo>
                    <a:pt x="139" y="290"/>
                  </a:lnTo>
                  <a:lnTo>
                    <a:pt x="124" y="292"/>
                  </a:lnTo>
                  <a:lnTo>
                    <a:pt x="125" y="277"/>
                  </a:lnTo>
                  <a:lnTo>
                    <a:pt x="126" y="263"/>
                  </a:lnTo>
                  <a:lnTo>
                    <a:pt x="129" y="249"/>
                  </a:lnTo>
                  <a:lnTo>
                    <a:pt x="131" y="236"/>
                  </a:lnTo>
                  <a:lnTo>
                    <a:pt x="135" y="224"/>
                  </a:lnTo>
                  <a:lnTo>
                    <a:pt x="140" y="212"/>
                  </a:lnTo>
                  <a:lnTo>
                    <a:pt x="145" y="201"/>
                  </a:lnTo>
                  <a:lnTo>
                    <a:pt x="151" y="190"/>
                  </a:lnTo>
                  <a:lnTo>
                    <a:pt x="157" y="180"/>
                  </a:lnTo>
                  <a:lnTo>
                    <a:pt x="165" y="170"/>
                  </a:lnTo>
                  <a:lnTo>
                    <a:pt x="173" y="161"/>
                  </a:lnTo>
                  <a:lnTo>
                    <a:pt x="181" y="152"/>
                  </a:lnTo>
                  <a:lnTo>
                    <a:pt x="191" y="143"/>
                  </a:lnTo>
                  <a:lnTo>
                    <a:pt x="201" y="135"/>
                  </a:lnTo>
                  <a:lnTo>
                    <a:pt x="211" y="128"/>
                  </a:lnTo>
                  <a:lnTo>
                    <a:pt x="222" y="121"/>
                  </a:lnTo>
                  <a:lnTo>
                    <a:pt x="234" y="114"/>
                  </a:lnTo>
                  <a:lnTo>
                    <a:pt x="246" y="108"/>
                  </a:lnTo>
                  <a:lnTo>
                    <a:pt x="259" y="102"/>
                  </a:lnTo>
                  <a:lnTo>
                    <a:pt x="273" y="97"/>
                  </a:lnTo>
                  <a:lnTo>
                    <a:pt x="287" y="92"/>
                  </a:lnTo>
                  <a:lnTo>
                    <a:pt x="301" y="87"/>
                  </a:lnTo>
                  <a:lnTo>
                    <a:pt x="316" y="83"/>
                  </a:lnTo>
                  <a:lnTo>
                    <a:pt x="332" y="79"/>
                  </a:lnTo>
                  <a:lnTo>
                    <a:pt x="348" y="75"/>
                  </a:lnTo>
                  <a:close/>
                </a:path>
              </a:pathLst>
            </a:custGeom>
            <a:solidFill>
              <a:srgbClr val="FFFFFF">
                <a:alpha val="50980"/>
              </a:srgbClr>
            </a:solidFill>
            <a:ln w="0">
              <a:noFill/>
              <a:round/>
              <a:headEnd/>
              <a:tailEnd/>
            </a:ln>
          </p:spPr>
          <p:txBody>
            <a:bodyPr rot="10800000"/>
            <a:lstStyle/>
            <a:p>
              <a:endParaRPr lang="sv-SE"/>
            </a:p>
          </p:txBody>
        </p:sp>
      </p:grpSp>
      <p:sp>
        <p:nvSpPr>
          <p:cNvPr id="8197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graphicFrame>
        <p:nvGraphicFramePr>
          <p:cNvPr id="8198" name="FR7"/>
          <p:cNvGraphicFramePr>
            <a:graphicFrameLocks noChangeAspect="1"/>
          </p:cNvGraphicFramePr>
          <p:nvPr/>
        </p:nvGraphicFramePr>
        <p:xfrm>
          <a:off x="2486025" y="4489450"/>
          <a:ext cx="4725988" cy="1995488"/>
        </p:xfrm>
        <a:graphic>
          <a:graphicData uri="http://schemas.openxmlformats.org/presentationml/2006/ole">
            <p:oleObj spid="_x0000_s8198" name="Diagram" r:id="rId4" imgW="4733979" imgH="2009938" progId="MSGraph.Chart.8">
              <p:embed followColorScheme="full"/>
            </p:oleObj>
          </a:graphicData>
        </a:graphic>
      </p:graphicFrame>
      <p:sp>
        <p:nvSpPr>
          <p:cNvPr id="8199" name="ANTINT"/>
          <p:cNvSpPr txBox="1">
            <a:spLocks noChangeArrowheads="1"/>
          </p:cNvSpPr>
          <p:nvPr/>
        </p:nvSpPr>
        <p:spPr bwMode="auto">
          <a:xfrm>
            <a:off x="3582988" y="3019425"/>
            <a:ext cx="12176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1800"/>
              <a:t>252</a:t>
            </a:r>
          </a:p>
        </p:txBody>
      </p:sp>
      <p:sp>
        <p:nvSpPr>
          <p:cNvPr id="8200" name="Svarsfrekvens"/>
          <p:cNvSpPr txBox="1">
            <a:spLocks noChangeArrowheads="1"/>
          </p:cNvSpPr>
          <p:nvPr/>
        </p:nvSpPr>
        <p:spPr bwMode="auto">
          <a:xfrm>
            <a:off x="7240588" y="3021013"/>
            <a:ext cx="930275" cy="35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95000"/>
              </a:lnSpc>
            </a:pPr>
            <a:r>
              <a:rPr lang="sv-SE" sz="1800"/>
              <a:t>56%</a:t>
            </a:r>
          </a:p>
        </p:txBody>
      </p:sp>
      <p:sp>
        <p:nvSpPr>
          <p:cNvPr id="8201" name="textruta 12"/>
          <p:cNvSpPr txBox="1">
            <a:spLocks noChangeArrowheads="1"/>
          </p:cNvSpPr>
          <p:nvPr/>
        </p:nvSpPr>
        <p:spPr bwMode="auto">
          <a:xfrm>
            <a:off x="3657600" y="4279900"/>
            <a:ext cx="411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600" b="1"/>
              <a:t>Vem har svarat på detta boende?</a:t>
            </a:r>
            <a:endParaRPr lang="en-GB" sz="1600" b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92100" y="1652588"/>
            <a:ext cx="7772400" cy="492125"/>
          </a:xfrm>
        </p:spPr>
        <p:txBody>
          <a:bodyPr/>
          <a:lstStyle/>
          <a:p>
            <a:pPr eaLnBrk="1" hangingPunct="1"/>
            <a:r>
              <a:rPr lang="sv-SE"/>
              <a:t>Resultat per fråga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Fr1c"/>
          <p:cNvGraphicFramePr>
            <a:graphicFrameLocks noChangeAspect="1"/>
          </p:cNvGraphicFramePr>
          <p:nvPr/>
        </p:nvGraphicFramePr>
        <p:xfrm>
          <a:off x="2332038" y="2774950"/>
          <a:ext cx="6080125" cy="4060825"/>
        </p:xfrm>
        <a:graphic>
          <a:graphicData uri="http://schemas.openxmlformats.org/presentationml/2006/ole">
            <p:oleObj spid="_x0000_s10242" name="Diagram" r:id="rId4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0243" name="Fr1d"/>
          <p:cNvGraphicFramePr>
            <a:graphicFrameLocks noChangeAspect="1"/>
          </p:cNvGraphicFramePr>
          <p:nvPr/>
        </p:nvGraphicFramePr>
        <p:xfrm>
          <a:off x="2339975" y="3568700"/>
          <a:ext cx="6080125" cy="4060825"/>
        </p:xfrm>
        <a:graphic>
          <a:graphicData uri="http://schemas.openxmlformats.org/presentationml/2006/ole">
            <p:oleObj spid="_x0000_s10243" name="Diagram" r:id="rId5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0244" name="Fr1b"/>
          <p:cNvGraphicFramePr>
            <a:graphicFrameLocks noChangeAspect="1"/>
          </p:cNvGraphicFramePr>
          <p:nvPr/>
        </p:nvGraphicFramePr>
        <p:xfrm>
          <a:off x="2338388" y="1981200"/>
          <a:ext cx="6080125" cy="4060825"/>
        </p:xfrm>
        <a:graphic>
          <a:graphicData uri="http://schemas.openxmlformats.org/presentationml/2006/ole">
            <p:oleObj spid="_x0000_s10244" name="Diagram" r:id="rId6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0245" name="Fr1a"/>
          <p:cNvGraphicFramePr>
            <a:graphicFrameLocks noChangeAspect="1"/>
          </p:cNvGraphicFramePr>
          <p:nvPr/>
        </p:nvGraphicFramePr>
        <p:xfrm>
          <a:off x="2330450" y="1173163"/>
          <a:ext cx="6080125" cy="4060825"/>
        </p:xfrm>
        <a:graphic>
          <a:graphicData uri="http://schemas.openxmlformats.org/presentationml/2006/ole">
            <p:oleObj spid="_x0000_s10245" name="Diagram" r:id="rId7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0246" name="Fr1e"/>
          <p:cNvGraphicFramePr>
            <a:graphicFrameLocks noChangeAspect="1"/>
          </p:cNvGraphicFramePr>
          <p:nvPr/>
        </p:nvGraphicFramePr>
        <p:xfrm>
          <a:off x="2333625" y="4362450"/>
          <a:ext cx="6080125" cy="4060825"/>
        </p:xfrm>
        <a:graphic>
          <a:graphicData uri="http://schemas.openxmlformats.org/presentationml/2006/ole">
            <p:oleObj spid="_x0000_s10246" name="Diagram" r:id="rId8" imgW="6096000" imgH="4067251" progId="MSGraph.Chart.8">
              <p:embed followColorScheme="full"/>
            </p:oleObj>
          </a:graphicData>
        </a:graphic>
      </p:graphicFrame>
      <p:sp>
        <p:nvSpPr>
          <p:cNvPr id="10247" name="Text Box 203"/>
          <p:cNvSpPr txBox="1">
            <a:spLocks noChangeArrowheads="1"/>
          </p:cNvSpPr>
          <p:nvPr/>
        </p:nvSpPr>
        <p:spPr bwMode="auto">
          <a:xfrm>
            <a:off x="41275" y="5059363"/>
            <a:ext cx="41513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har själv haft möjlighet att välja vilket boende jag ska bo på</a:t>
            </a:r>
          </a:p>
        </p:txBody>
      </p:sp>
      <p:graphicFrame>
        <p:nvGraphicFramePr>
          <p:cNvPr id="10248" name="Fr1f"/>
          <p:cNvGraphicFramePr>
            <a:graphicFrameLocks noChangeAspect="1"/>
          </p:cNvGraphicFramePr>
          <p:nvPr/>
        </p:nvGraphicFramePr>
        <p:xfrm>
          <a:off x="2341563" y="5141913"/>
          <a:ext cx="6080125" cy="4060825"/>
        </p:xfrm>
        <a:graphic>
          <a:graphicData uri="http://schemas.openxmlformats.org/presentationml/2006/ole">
            <p:oleObj spid="_x0000_s10248" name="Diagram" r:id="rId9" imgW="6096000" imgH="4067251" progId="MSGraph.Chart.8">
              <p:embed followColorScheme="full"/>
            </p:oleObj>
          </a:graphicData>
        </a:graphic>
      </p:graphicFrame>
      <p:sp>
        <p:nvSpPr>
          <p:cNvPr id="10249" name="Line 225"/>
          <p:cNvSpPr>
            <a:spLocks noChangeShapeType="1"/>
          </p:cNvSpPr>
          <p:nvPr/>
        </p:nvSpPr>
        <p:spPr bwMode="auto">
          <a:xfrm>
            <a:off x="4191000" y="5791200"/>
            <a:ext cx="0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250" name="Line 226"/>
          <p:cNvSpPr>
            <a:spLocks noChangeShapeType="1"/>
          </p:cNvSpPr>
          <p:nvPr/>
        </p:nvSpPr>
        <p:spPr bwMode="auto">
          <a:xfrm>
            <a:off x="8366125" y="5789613"/>
            <a:ext cx="0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251" name="Text Box 45"/>
          <p:cNvSpPr txBox="1">
            <a:spLocks noChangeArrowheads="1"/>
          </p:cNvSpPr>
          <p:nvPr/>
        </p:nvSpPr>
        <p:spPr bwMode="auto">
          <a:xfrm>
            <a:off x="2141538" y="5345113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0252" name="Text Box 224"/>
          <p:cNvSpPr txBox="1">
            <a:spLocks noChangeArrowheads="1"/>
          </p:cNvSpPr>
          <p:nvPr/>
        </p:nvSpPr>
        <p:spPr bwMode="auto">
          <a:xfrm>
            <a:off x="4027488" y="5856288"/>
            <a:ext cx="542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100"/>
              <a:t>0%</a:t>
            </a:r>
          </a:p>
        </p:txBody>
      </p:sp>
      <p:sp>
        <p:nvSpPr>
          <p:cNvPr id="10253" name="Text Box 223"/>
          <p:cNvSpPr txBox="1">
            <a:spLocks noChangeArrowheads="1"/>
          </p:cNvSpPr>
          <p:nvPr/>
        </p:nvSpPr>
        <p:spPr bwMode="auto">
          <a:xfrm>
            <a:off x="8153400" y="5857875"/>
            <a:ext cx="542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100"/>
              <a:t>100%</a:t>
            </a:r>
          </a:p>
        </p:txBody>
      </p:sp>
      <p:sp>
        <p:nvSpPr>
          <p:cNvPr id="10254" name="Rubrik 1"/>
          <p:cNvSpPr>
            <a:spLocks noGrp="1"/>
          </p:cNvSpPr>
          <p:nvPr>
            <p:ph type="title"/>
          </p:nvPr>
        </p:nvSpPr>
        <p:spPr>
          <a:xfrm>
            <a:off x="303213" y="115888"/>
            <a:ext cx="8461375" cy="430212"/>
          </a:xfrm>
        </p:spPr>
        <p:txBody>
          <a:bodyPr/>
          <a:lstStyle/>
          <a:p>
            <a:pPr eaLnBrk="1" hangingPunct="1"/>
            <a:r>
              <a:rPr lang="sv-SE" smtClean="0"/>
              <a:t>Resultat</a:t>
            </a:r>
            <a:endParaRPr lang="en-US" smtClean="0"/>
          </a:p>
        </p:txBody>
      </p:sp>
      <p:graphicFrame>
        <p:nvGraphicFramePr>
          <p:cNvPr id="5167" name="Group 47"/>
          <p:cNvGraphicFramePr>
            <a:graphicFrameLocks noGrp="1"/>
          </p:cNvGraphicFramePr>
          <p:nvPr/>
        </p:nvGraphicFramePr>
        <p:xfrm>
          <a:off x="8428038" y="931863"/>
          <a:ext cx="646112" cy="344487"/>
        </p:xfrm>
        <a:graphic>
          <a:graphicData uri="http://schemas.openxmlformats.org/drawingml/2006/table">
            <a:tbl>
              <a:tblPr/>
              <a:tblGrid>
                <a:gridCol w="646112"/>
              </a:tblGrid>
              <a:tr h="344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Vet ej / Ej svar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9" name="Text Box 40"/>
          <p:cNvSpPr txBox="1">
            <a:spLocks noChangeArrowheads="1"/>
          </p:cNvSpPr>
          <p:nvPr/>
        </p:nvSpPr>
        <p:spPr bwMode="auto">
          <a:xfrm>
            <a:off x="2144713" y="1363663"/>
            <a:ext cx="20478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0260" name="Text Box 41"/>
          <p:cNvSpPr txBox="1">
            <a:spLocks noChangeArrowheads="1"/>
          </p:cNvSpPr>
          <p:nvPr/>
        </p:nvSpPr>
        <p:spPr bwMode="auto">
          <a:xfrm>
            <a:off x="2152650" y="2182813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0261" name="Text Box 42"/>
          <p:cNvSpPr txBox="1">
            <a:spLocks noChangeArrowheads="1"/>
          </p:cNvSpPr>
          <p:nvPr/>
        </p:nvSpPr>
        <p:spPr bwMode="auto">
          <a:xfrm>
            <a:off x="2146300" y="2952750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0262" name="Text Box 43"/>
          <p:cNvSpPr txBox="1">
            <a:spLocks noChangeArrowheads="1"/>
          </p:cNvSpPr>
          <p:nvPr/>
        </p:nvSpPr>
        <p:spPr bwMode="auto">
          <a:xfrm>
            <a:off x="2139950" y="3757613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0263" name="Text Box 44"/>
          <p:cNvSpPr txBox="1">
            <a:spLocks noChangeArrowheads="1"/>
          </p:cNvSpPr>
          <p:nvPr/>
        </p:nvSpPr>
        <p:spPr bwMode="auto">
          <a:xfrm>
            <a:off x="2147888" y="4549775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0264" name="Text Box 197"/>
          <p:cNvSpPr txBox="1">
            <a:spLocks noChangeArrowheads="1"/>
          </p:cNvSpPr>
          <p:nvPr/>
        </p:nvSpPr>
        <p:spPr bwMode="auto">
          <a:xfrm>
            <a:off x="1343025" y="1085850"/>
            <a:ext cx="28479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Personalen bemöter mig på ett bra sätt</a:t>
            </a:r>
          </a:p>
        </p:txBody>
      </p:sp>
      <p:sp>
        <p:nvSpPr>
          <p:cNvPr id="10265" name="Text Box 199"/>
          <p:cNvSpPr txBox="1">
            <a:spLocks noChangeArrowheads="1"/>
          </p:cNvSpPr>
          <p:nvPr/>
        </p:nvSpPr>
        <p:spPr bwMode="auto">
          <a:xfrm>
            <a:off x="-57150" y="1893888"/>
            <a:ext cx="42465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Personalen är lyhörd och frågar hur jag vill att hjälpen ska utföras</a:t>
            </a:r>
          </a:p>
        </p:txBody>
      </p:sp>
      <p:sp>
        <p:nvSpPr>
          <p:cNvPr id="10266" name="Text Box 200"/>
          <p:cNvSpPr txBox="1">
            <a:spLocks noChangeArrowheads="1"/>
          </p:cNvSpPr>
          <p:nvPr/>
        </p:nvSpPr>
        <p:spPr bwMode="auto">
          <a:xfrm>
            <a:off x="36513" y="2711450"/>
            <a:ext cx="41513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har möjlighet att påverka min vardag</a:t>
            </a:r>
          </a:p>
        </p:txBody>
      </p:sp>
      <p:sp>
        <p:nvSpPr>
          <p:cNvPr id="10267" name="Text Box 201"/>
          <p:cNvSpPr txBox="1">
            <a:spLocks noChangeArrowheads="1"/>
          </p:cNvSpPr>
          <p:nvPr/>
        </p:nvSpPr>
        <p:spPr bwMode="auto">
          <a:xfrm>
            <a:off x="34925" y="3490913"/>
            <a:ext cx="41513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kommer ut i friska luften när jag vill</a:t>
            </a:r>
          </a:p>
        </p:txBody>
      </p:sp>
      <p:sp>
        <p:nvSpPr>
          <p:cNvPr id="10268" name="Text Box 202"/>
          <p:cNvSpPr txBox="1">
            <a:spLocks noChangeArrowheads="1"/>
          </p:cNvSpPr>
          <p:nvPr/>
        </p:nvSpPr>
        <p:spPr bwMode="auto">
          <a:xfrm>
            <a:off x="42863" y="4270375"/>
            <a:ext cx="41513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är nöjd med de aktiviteter som erbjuds på mitt boende</a:t>
            </a:r>
          </a:p>
        </p:txBody>
      </p:sp>
      <p:grpSp>
        <p:nvGrpSpPr>
          <p:cNvPr id="10269" name="Group 238"/>
          <p:cNvGrpSpPr>
            <a:grpSpLocks/>
          </p:cNvGrpSpPr>
          <p:nvPr/>
        </p:nvGrpSpPr>
        <p:grpSpPr bwMode="auto">
          <a:xfrm>
            <a:off x="1676400" y="6013450"/>
            <a:ext cx="7177088" cy="252413"/>
            <a:chOff x="558" y="3810"/>
            <a:chExt cx="4521" cy="159"/>
          </a:xfrm>
        </p:grpSpPr>
        <p:sp>
          <p:nvSpPr>
            <p:cNvPr id="10306" name="Text Box 235"/>
            <p:cNvSpPr txBox="1">
              <a:spLocks noChangeArrowheads="1"/>
            </p:cNvSpPr>
            <p:nvPr/>
          </p:nvSpPr>
          <p:spPr bwMode="auto">
            <a:xfrm>
              <a:off x="3220" y="3814"/>
              <a:ext cx="12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ganska bra</a:t>
              </a:r>
            </a:p>
          </p:txBody>
        </p:sp>
        <p:sp>
          <p:nvSpPr>
            <p:cNvPr id="10307" name="Text Box 234"/>
            <p:cNvSpPr txBox="1">
              <a:spLocks noChangeArrowheads="1"/>
            </p:cNvSpPr>
            <p:nvPr/>
          </p:nvSpPr>
          <p:spPr bwMode="auto">
            <a:xfrm>
              <a:off x="2560" y="3814"/>
              <a:ext cx="95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Varken eller</a:t>
              </a:r>
            </a:p>
          </p:txBody>
        </p:sp>
        <p:sp>
          <p:nvSpPr>
            <p:cNvPr id="10308" name="Text Box 233"/>
            <p:cNvSpPr txBox="1">
              <a:spLocks noChangeArrowheads="1"/>
            </p:cNvSpPr>
            <p:nvPr/>
          </p:nvSpPr>
          <p:spPr bwMode="auto">
            <a:xfrm>
              <a:off x="1463" y="3815"/>
              <a:ext cx="12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ganska dåligt</a:t>
              </a:r>
            </a:p>
          </p:txBody>
        </p:sp>
        <p:sp>
          <p:nvSpPr>
            <p:cNvPr id="10309" name="Text Box 232"/>
            <p:cNvSpPr txBox="1">
              <a:spLocks noChangeArrowheads="1"/>
            </p:cNvSpPr>
            <p:nvPr/>
          </p:nvSpPr>
          <p:spPr bwMode="auto">
            <a:xfrm>
              <a:off x="594" y="3810"/>
              <a:ext cx="96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inte alls</a:t>
              </a:r>
            </a:p>
          </p:txBody>
        </p:sp>
        <p:sp>
          <p:nvSpPr>
            <p:cNvPr id="10310" name="Rectangle 227"/>
            <p:cNvSpPr>
              <a:spLocks noChangeArrowheads="1"/>
            </p:cNvSpPr>
            <p:nvPr/>
          </p:nvSpPr>
          <p:spPr bwMode="auto">
            <a:xfrm>
              <a:off x="558" y="3870"/>
              <a:ext cx="72" cy="6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11" name="Rectangle 228"/>
            <p:cNvSpPr>
              <a:spLocks noChangeArrowheads="1"/>
            </p:cNvSpPr>
            <p:nvPr/>
          </p:nvSpPr>
          <p:spPr bwMode="auto">
            <a:xfrm>
              <a:off x="1421" y="3869"/>
              <a:ext cx="72" cy="60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12" name="Rectangle 229"/>
            <p:cNvSpPr>
              <a:spLocks noChangeArrowheads="1"/>
            </p:cNvSpPr>
            <p:nvPr/>
          </p:nvSpPr>
          <p:spPr bwMode="auto">
            <a:xfrm>
              <a:off x="2512" y="3868"/>
              <a:ext cx="72" cy="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13" name="Rectangle 230"/>
            <p:cNvSpPr>
              <a:spLocks noChangeArrowheads="1"/>
            </p:cNvSpPr>
            <p:nvPr/>
          </p:nvSpPr>
          <p:spPr bwMode="auto">
            <a:xfrm>
              <a:off x="3171" y="3867"/>
              <a:ext cx="72" cy="60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14" name="Rectangle 231"/>
            <p:cNvSpPr>
              <a:spLocks noChangeArrowheads="1"/>
            </p:cNvSpPr>
            <p:nvPr/>
          </p:nvSpPr>
          <p:spPr bwMode="auto">
            <a:xfrm>
              <a:off x="4220" y="3872"/>
              <a:ext cx="72" cy="60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15" name="Text Box 236"/>
            <p:cNvSpPr txBox="1">
              <a:spLocks noChangeArrowheads="1"/>
            </p:cNvSpPr>
            <p:nvPr/>
          </p:nvSpPr>
          <p:spPr bwMode="auto">
            <a:xfrm>
              <a:off x="4257" y="3813"/>
              <a:ext cx="82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helt</a:t>
              </a:r>
            </a:p>
          </p:txBody>
        </p:sp>
      </p:grpSp>
      <p:sp>
        <p:nvSpPr>
          <p:cNvPr id="10270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pic>
        <p:nvPicPr>
          <p:cNvPr id="10271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57413" y="6240463"/>
            <a:ext cx="266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2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89350" y="6240463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3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143500" y="6230938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4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32563" y="624046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5" name="Picture 1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67650" y="622141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6" name="RubrikFot"/>
          <p:cNvSpPr txBox="1">
            <a:spLocks noChangeArrowheads="1"/>
          </p:cNvSpPr>
          <p:nvPr/>
        </p:nvSpPr>
        <p:spPr bwMode="auto">
          <a:xfrm>
            <a:off x="127000" y="45624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0277" name="RubrikFot"/>
          <p:cNvSpPr txBox="1">
            <a:spLocks noChangeArrowheads="1"/>
          </p:cNvSpPr>
          <p:nvPr/>
        </p:nvSpPr>
        <p:spPr bwMode="auto">
          <a:xfrm>
            <a:off x="127000" y="37750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0278" name="RubrikFot"/>
          <p:cNvSpPr txBox="1">
            <a:spLocks noChangeArrowheads="1"/>
          </p:cNvSpPr>
          <p:nvPr/>
        </p:nvSpPr>
        <p:spPr bwMode="auto">
          <a:xfrm>
            <a:off x="127000" y="29622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0279" name="RubrikFot"/>
          <p:cNvSpPr txBox="1">
            <a:spLocks noChangeArrowheads="1"/>
          </p:cNvSpPr>
          <p:nvPr/>
        </p:nvSpPr>
        <p:spPr bwMode="auto">
          <a:xfrm>
            <a:off x="127000" y="22002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0280" name="RubrikFot"/>
          <p:cNvSpPr txBox="1">
            <a:spLocks noChangeArrowheads="1"/>
          </p:cNvSpPr>
          <p:nvPr/>
        </p:nvSpPr>
        <p:spPr bwMode="auto">
          <a:xfrm>
            <a:off x="127000" y="13747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0281" name="RubrikFot"/>
          <p:cNvSpPr txBox="1">
            <a:spLocks noChangeArrowheads="1"/>
          </p:cNvSpPr>
          <p:nvPr/>
        </p:nvSpPr>
        <p:spPr bwMode="auto">
          <a:xfrm>
            <a:off x="114300" y="53625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graphicFrame>
        <p:nvGraphicFramePr>
          <p:cNvPr id="60" name="Fr1fTABELL"/>
          <p:cNvGraphicFramePr>
            <a:graphicFrameLocks noGrp="1"/>
          </p:cNvGraphicFramePr>
          <p:nvPr/>
        </p:nvGraphicFramePr>
        <p:xfrm>
          <a:off x="8566150" y="5254625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" name="Fr1eTABELL"/>
          <p:cNvGraphicFramePr>
            <a:graphicFrameLocks noGrp="1"/>
          </p:cNvGraphicFramePr>
          <p:nvPr/>
        </p:nvGraphicFramePr>
        <p:xfrm>
          <a:off x="8540750" y="4479925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2" name="Fr1bTABELL"/>
          <p:cNvGraphicFramePr>
            <a:graphicFrameLocks noGrp="1"/>
          </p:cNvGraphicFramePr>
          <p:nvPr/>
        </p:nvGraphicFramePr>
        <p:xfrm>
          <a:off x="8540750" y="2101850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" name="Fr1cTABELL"/>
          <p:cNvGraphicFramePr>
            <a:graphicFrameLocks noGrp="1"/>
          </p:cNvGraphicFramePr>
          <p:nvPr/>
        </p:nvGraphicFramePr>
        <p:xfrm>
          <a:off x="8540750" y="2901950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4" name="Fr1dTABELL"/>
          <p:cNvGraphicFramePr>
            <a:graphicFrameLocks noGrp="1"/>
          </p:cNvGraphicFramePr>
          <p:nvPr/>
        </p:nvGraphicFramePr>
        <p:xfrm>
          <a:off x="8540750" y="3678238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5" name="Fr1aTABELL"/>
          <p:cNvGraphicFramePr>
            <a:graphicFrameLocks noGrp="1"/>
          </p:cNvGraphicFramePr>
          <p:nvPr/>
        </p:nvGraphicFramePr>
        <p:xfrm>
          <a:off x="8540750" y="1287463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Fr1g"/>
          <p:cNvGraphicFramePr>
            <a:graphicFrameLocks noChangeAspect="1"/>
          </p:cNvGraphicFramePr>
          <p:nvPr/>
        </p:nvGraphicFramePr>
        <p:xfrm>
          <a:off x="2330450" y="1173163"/>
          <a:ext cx="6080125" cy="4060825"/>
        </p:xfrm>
        <a:graphic>
          <a:graphicData uri="http://schemas.openxmlformats.org/presentationml/2006/ole">
            <p:oleObj spid="_x0000_s11266" name="Diagram" r:id="rId4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1267" name="Fr1i"/>
          <p:cNvGraphicFramePr>
            <a:graphicFrameLocks noChangeAspect="1"/>
          </p:cNvGraphicFramePr>
          <p:nvPr/>
        </p:nvGraphicFramePr>
        <p:xfrm>
          <a:off x="2332038" y="2774950"/>
          <a:ext cx="6080125" cy="4060825"/>
        </p:xfrm>
        <a:graphic>
          <a:graphicData uri="http://schemas.openxmlformats.org/presentationml/2006/ole">
            <p:oleObj spid="_x0000_s11267" name="Diagram" r:id="rId5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1268" name="Fr1h"/>
          <p:cNvGraphicFramePr>
            <a:graphicFrameLocks noChangeAspect="1"/>
          </p:cNvGraphicFramePr>
          <p:nvPr/>
        </p:nvGraphicFramePr>
        <p:xfrm>
          <a:off x="2338388" y="1981200"/>
          <a:ext cx="6080125" cy="4060825"/>
        </p:xfrm>
        <a:graphic>
          <a:graphicData uri="http://schemas.openxmlformats.org/presentationml/2006/ole">
            <p:oleObj spid="_x0000_s11268" name="Diagram" r:id="rId6" imgW="6096000" imgH="4067251" progId="MSGraph.Chart.8">
              <p:embed followColorScheme="full"/>
            </p:oleObj>
          </a:graphicData>
        </a:graphic>
      </p:graphicFrame>
      <p:sp>
        <p:nvSpPr>
          <p:cNvPr id="11269" name="Line 11"/>
          <p:cNvSpPr>
            <a:spLocks noChangeShapeType="1"/>
          </p:cNvSpPr>
          <p:nvPr/>
        </p:nvSpPr>
        <p:spPr bwMode="auto">
          <a:xfrm>
            <a:off x="8356600" y="5018088"/>
            <a:ext cx="0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1270" name="Text Box 2"/>
          <p:cNvSpPr txBox="1">
            <a:spLocks noChangeArrowheads="1"/>
          </p:cNvSpPr>
          <p:nvPr/>
        </p:nvSpPr>
        <p:spPr bwMode="auto">
          <a:xfrm>
            <a:off x="8153400" y="5105400"/>
            <a:ext cx="542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100"/>
              <a:t>100%</a:t>
            </a:r>
          </a:p>
        </p:txBody>
      </p:sp>
      <p:sp>
        <p:nvSpPr>
          <p:cNvPr id="11271" name="Line 4"/>
          <p:cNvSpPr>
            <a:spLocks noChangeShapeType="1"/>
          </p:cNvSpPr>
          <p:nvPr/>
        </p:nvSpPr>
        <p:spPr bwMode="auto">
          <a:xfrm>
            <a:off x="4181475" y="5019675"/>
            <a:ext cx="0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aphicFrame>
        <p:nvGraphicFramePr>
          <p:cNvPr id="11272" name="Fr1j"/>
          <p:cNvGraphicFramePr>
            <a:graphicFrameLocks noChangeAspect="1"/>
          </p:cNvGraphicFramePr>
          <p:nvPr/>
        </p:nvGraphicFramePr>
        <p:xfrm>
          <a:off x="2339975" y="3568700"/>
          <a:ext cx="6080125" cy="4060825"/>
        </p:xfrm>
        <a:graphic>
          <a:graphicData uri="http://schemas.openxmlformats.org/presentationml/2006/ole">
            <p:oleObj spid="_x0000_s11272" name="Diagram" r:id="rId7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1273" name="Fr1k"/>
          <p:cNvGraphicFramePr>
            <a:graphicFrameLocks noChangeAspect="1"/>
          </p:cNvGraphicFramePr>
          <p:nvPr/>
        </p:nvGraphicFramePr>
        <p:xfrm>
          <a:off x="2333625" y="4362450"/>
          <a:ext cx="6080125" cy="4060825"/>
        </p:xfrm>
        <a:graphic>
          <a:graphicData uri="http://schemas.openxmlformats.org/presentationml/2006/ole">
            <p:oleObj spid="_x0000_s11273" name="Diagram" r:id="rId8" imgW="6096000" imgH="4067251" progId="MSGraph.Chart.8">
              <p:embed followColorScheme="full"/>
            </p:oleObj>
          </a:graphicData>
        </a:graphic>
      </p:graphicFrame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4027488" y="5103813"/>
            <a:ext cx="542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100"/>
              <a:t>0%</a:t>
            </a:r>
          </a:p>
        </p:txBody>
      </p:sp>
      <p:sp>
        <p:nvSpPr>
          <p:cNvPr id="11275" name="Rubrik 1"/>
          <p:cNvSpPr>
            <a:spLocks noGrp="1"/>
          </p:cNvSpPr>
          <p:nvPr>
            <p:ph type="title" idx="4294967295"/>
          </p:nvPr>
        </p:nvSpPr>
        <p:spPr>
          <a:xfrm>
            <a:off x="303213" y="115888"/>
            <a:ext cx="8461375" cy="430212"/>
          </a:xfrm>
        </p:spPr>
        <p:txBody>
          <a:bodyPr/>
          <a:lstStyle/>
          <a:p>
            <a:pPr eaLnBrk="1" hangingPunct="1"/>
            <a:r>
              <a:rPr lang="sv-SE" smtClean="0"/>
              <a:t>Resultat</a:t>
            </a:r>
            <a:endParaRPr lang="en-US" smtClean="0"/>
          </a:p>
        </p:txBody>
      </p:sp>
      <p:graphicFrame>
        <p:nvGraphicFramePr>
          <p:cNvPr id="26637" name="Group 13"/>
          <p:cNvGraphicFramePr>
            <a:graphicFrameLocks noGrp="1"/>
          </p:cNvGraphicFramePr>
          <p:nvPr/>
        </p:nvGraphicFramePr>
        <p:xfrm>
          <a:off x="8428038" y="941388"/>
          <a:ext cx="646112" cy="344487"/>
        </p:xfrm>
        <a:graphic>
          <a:graphicData uri="http://schemas.openxmlformats.org/drawingml/2006/table">
            <a:tbl>
              <a:tblPr/>
              <a:tblGrid>
                <a:gridCol w="646112"/>
              </a:tblGrid>
              <a:tr h="344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Vet ej / Ej svar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0" name="Text Box 131"/>
          <p:cNvSpPr txBox="1">
            <a:spLocks noChangeArrowheads="1"/>
          </p:cNvSpPr>
          <p:nvPr/>
        </p:nvSpPr>
        <p:spPr bwMode="auto">
          <a:xfrm>
            <a:off x="1343025" y="1085850"/>
            <a:ext cx="28479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Maten smakar bra</a:t>
            </a:r>
          </a:p>
        </p:txBody>
      </p:sp>
      <p:sp>
        <p:nvSpPr>
          <p:cNvPr id="11281" name="Text Box 132"/>
          <p:cNvSpPr txBox="1">
            <a:spLocks noChangeArrowheads="1"/>
          </p:cNvSpPr>
          <p:nvPr/>
        </p:nvSpPr>
        <p:spPr bwMode="auto">
          <a:xfrm>
            <a:off x="-57150" y="1893888"/>
            <a:ext cx="42465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Måltiderna är en trevlig stund på dagen</a:t>
            </a:r>
          </a:p>
        </p:txBody>
      </p:sp>
      <p:sp>
        <p:nvSpPr>
          <p:cNvPr id="11282" name="Text Box 133"/>
          <p:cNvSpPr txBox="1">
            <a:spLocks noChangeArrowheads="1"/>
          </p:cNvSpPr>
          <p:nvPr/>
        </p:nvSpPr>
        <p:spPr bwMode="auto">
          <a:xfrm>
            <a:off x="36513" y="2711450"/>
            <a:ext cx="41513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är nöjd med mitt boende</a:t>
            </a:r>
          </a:p>
        </p:txBody>
      </p:sp>
      <p:sp>
        <p:nvSpPr>
          <p:cNvPr id="11283" name="Text Box 134"/>
          <p:cNvSpPr txBox="1">
            <a:spLocks noChangeArrowheads="1"/>
          </p:cNvSpPr>
          <p:nvPr/>
        </p:nvSpPr>
        <p:spPr bwMode="auto">
          <a:xfrm>
            <a:off x="34925" y="3490913"/>
            <a:ext cx="41513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Boendet uppfyller mina förväntningar</a:t>
            </a:r>
          </a:p>
        </p:txBody>
      </p:sp>
      <p:sp>
        <p:nvSpPr>
          <p:cNvPr id="11284" name="Text Box 135"/>
          <p:cNvSpPr txBox="1">
            <a:spLocks noChangeArrowheads="1"/>
          </p:cNvSpPr>
          <p:nvPr/>
        </p:nvSpPr>
        <p:spPr bwMode="auto">
          <a:xfrm>
            <a:off x="42863" y="4270375"/>
            <a:ext cx="41513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känner mig trygg på mitt boende</a:t>
            </a:r>
          </a:p>
        </p:txBody>
      </p:sp>
      <p:grpSp>
        <p:nvGrpSpPr>
          <p:cNvPr id="11285" name="Group 155"/>
          <p:cNvGrpSpPr>
            <a:grpSpLocks/>
          </p:cNvGrpSpPr>
          <p:nvPr/>
        </p:nvGrpSpPr>
        <p:grpSpPr bwMode="auto">
          <a:xfrm>
            <a:off x="1676400" y="5676900"/>
            <a:ext cx="7177088" cy="252413"/>
            <a:chOff x="558" y="3810"/>
            <a:chExt cx="4521" cy="159"/>
          </a:xfrm>
        </p:grpSpPr>
        <p:sp>
          <p:nvSpPr>
            <p:cNvPr id="11322" name="Text Box 156"/>
            <p:cNvSpPr txBox="1">
              <a:spLocks noChangeArrowheads="1"/>
            </p:cNvSpPr>
            <p:nvPr/>
          </p:nvSpPr>
          <p:spPr bwMode="auto">
            <a:xfrm>
              <a:off x="3220" y="3814"/>
              <a:ext cx="12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ganska bra</a:t>
              </a:r>
            </a:p>
          </p:txBody>
        </p:sp>
        <p:sp>
          <p:nvSpPr>
            <p:cNvPr id="11323" name="Text Box 157"/>
            <p:cNvSpPr txBox="1">
              <a:spLocks noChangeArrowheads="1"/>
            </p:cNvSpPr>
            <p:nvPr/>
          </p:nvSpPr>
          <p:spPr bwMode="auto">
            <a:xfrm>
              <a:off x="2560" y="3814"/>
              <a:ext cx="95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Varken eller</a:t>
              </a:r>
            </a:p>
          </p:txBody>
        </p:sp>
        <p:sp>
          <p:nvSpPr>
            <p:cNvPr id="11324" name="Text Box 158"/>
            <p:cNvSpPr txBox="1">
              <a:spLocks noChangeArrowheads="1"/>
            </p:cNvSpPr>
            <p:nvPr/>
          </p:nvSpPr>
          <p:spPr bwMode="auto">
            <a:xfrm>
              <a:off x="1463" y="3815"/>
              <a:ext cx="12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ganska dåligt</a:t>
              </a:r>
            </a:p>
          </p:txBody>
        </p:sp>
        <p:sp>
          <p:nvSpPr>
            <p:cNvPr id="11325" name="Text Box 159"/>
            <p:cNvSpPr txBox="1">
              <a:spLocks noChangeArrowheads="1"/>
            </p:cNvSpPr>
            <p:nvPr/>
          </p:nvSpPr>
          <p:spPr bwMode="auto">
            <a:xfrm>
              <a:off x="594" y="3810"/>
              <a:ext cx="96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inte alls</a:t>
              </a:r>
            </a:p>
          </p:txBody>
        </p:sp>
        <p:sp>
          <p:nvSpPr>
            <p:cNvPr id="11326" name="Rectangle 160"/>
            <p:cNvSpPr>
              <a:spLocks noChangeArrowheads="1"/>
            </p:cNvSpPr>
            <p:nvPr/>
          </p:nvSpPr>
          <p:spPr bwMode="auto">
            <a:xfrm>
              <a:off x="558" y="3870"/>
              <a:ext cx="72" cy="6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27" name="Rectangle 161"/>
            <p:cNvSpPr>
              <a:spLocks noChangeArrowheads="1"/>
            </p:cNvSpPr>
            <p:nvPr/>
          </p:nvSpPr>
          <p:spPr bwMode="auto">
            <a:xfrm>
              <a:off x="1421" y="3869"/>
              <a:ext cx="72" cy="60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28" name="Rectangle 162"/>
            <p:cNvSpPr>
              <a:spLocks noChangeArrowheads="1"/>
            </p:cNvSpPr>
            <p:nvPr/>
          </p:nvSpPr>
          <p:spPr bwMode="auto">
            <a:xfrm>
              <a:off x="2512" y="3868"/>
              <a:ext cx="72" cy="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29" name="Rectangle 163"/>
            <p:cNvSpPr>
              <a:spLocks noChangeArrowheads="1"/>
            </p:cNvSpPr>
            <p:nvPr/>
          </p:nvSpPr>
          <p:spPr bwMode="auto">
            <a:xfrm>
              <a:off x="3171" y="3867"/>
              <a:ext cx="72" cy="60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30" name="Rectangle 164"/>
            <p:cNvSpPr>
              <a:spLocks noChangeArrowheads="1"/>
            </p:cNvSpPr>
            <p:nvPr/>
          </p:nvSpPr>
          <p:spPr bwMode="auto">
            <a:xfrm>
              <a:off x="4220" y="3872"/>
              <a:ext cx="72" cy="60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31" name="Text Box 165"/>
            <p:cNvSpPr txBox="1">
              <a:spLocks noChangeArrowheads="1"/>
            </p:cNvSpPr>
            <p:nvPr/>
          </p:nvSpPr>
          <p:spPr bwMode="auto">
            <a:xfrm>
              <a:off x="4257" y="3813"/>
              <a:ext cx="82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helt</a:t>
              </a:r>
            </a:p>
          </p:txBody>
        </p:sp>
      </p:grpSp>
      <p:sp>
        <p:nvSpPr>
          <p:cNvPr id="11286" name="Text Box 310"/>
          <p:cNvSpPr txBox="1">
            <a:spLocks noChangeArrowheads="1"/>
          </p:cNvSpPr>
          <p:nvPr/>
        </p:nvSpPr>
        <p:spPr bwMode="auto">
          <a:xfrm>
            <a:off x="2144713" y="1363663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1287" name="Text Box 311"/>
          <p:cNvSpPr txBox="1">
            <a:spLocks noChangeArrowheads="1"/>
          </p:cNvSpPr>
          <p:nvPr/>
        </p:nvSpPr>
        <p:spPr bwMode="auto">
          <a:xfrm>
            <a:off x="2152650" y="2182813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1288" name="Text Box 312"/>
          <p:cNvSpPr txBox="1">
            <a:spLocks noChangeArrowheads="1"/>
          </p:cNvSpPr>
          <p:nvPr/>
        </p:nvSpPr>
        <p:spPr bwMode="auto">
          <a:xfrm>
            <a:off x="2146300" y="2952750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1289" name="Text Box 313"/>
          <p:cNvSpPr txBox="1">
            <a:spLocks noChangeArrowheads="1"/>
          </p:cNvSpPr>
          <p:nvPr/>
        </p:nvSpPr>
        <p:spPr bwMode="auto">
          <a:xfrm>
            <a:off x="2139950" y="3757613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1290" name="Text Box 314"/>
          <p:cNvSpPr txBox="1">
            <a:spLocks noChangeArrowheads="1"/>
          </p:cNvSpPr>
          <p:nvPr/>
        </p:nvSpPr>
        <p:spPr bwMode="auto">
          <a:xfrm>
            <a:off x="2147888" y="4549775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1291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pic>
        <p:nvPicPr>
          <p:cNvPr id="11292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57413" y="5986463"/>
            <a:ext cx="266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3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89350" y="5986463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4" name="Picture 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43500" y="5976938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5" name="Picture 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32563" y="598646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6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67650" y="596741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7" name="RubrikFot"/>
          <p:cNvSpPr txBox="1">
            <a:spLocks noChangeArrowheads="1"/>
          </p:cNvSpPr>
          <p:nvPr/>
        </p:nvSpPr>
        <p:spPr bwMode="auto">
          <a:xfrm>
            <a:off x="114300" y="45624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1298" name="RubrikFot"/>
          <p:cNvSpPr txBox="1">
            <a:spLocks noChangeArrowheads="1"/>
          </p:cNvSpPr>
          <p:nvPr/>
        </p:nvSpPr>
        <p:spPr bwMode="auto">
          <a:xfrm>
            <a:off x="114300" y="37750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1299" name="RubrikFot"/>
          <p:cNvSpPr txBox="1">
            <a:spLocks noChangeArrowheads="1"/>
          </p:cNvSpPr>
          <p:nvPr/>
        </p:nvSpPr>
        <p:spPr bwMode="auto">
          <a:xfrm>
            <a:off x="114300" y="29622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1300" name="RubrikFot"/>
          <p:cNvSpPr txBox="1">
            <a:spLocks noChangeArrowheads="1"/>
          </p:cNvSpPr>
          <p:nvPr/>
        </p:nvSpPr>
        <p:spPr bwMode="auto">
          <a:xfrm>
            <a:off x="114300" y="22002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1301" name="RubrikFot"/>
          <p:cNvSpPr txBox="1">
            <a:spLocks noChangeArrowheads="1"/>
          </p:cNvSpPr>
          <p:nvPr/>
        </p:nvSpPr>
        <p:spPr bwMode="auto">
          <a:xfrm>
            <a:off x="114300" y="13747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graphicFrame>
        <p:nvGraphicFramePr>
          <p:cNvPr id="50" name="Fr1kTABELL"/>
          <p:cNvGraphicFramePr>
            <a:graphicFrameLocks noGrp="1"/>
          </p:cNvGraphicFramePr>
          <p:nvPr/>
        </p:nvGraphicFramePr>
        <p:xfrm>
          <a:off x="8540750" y="4479925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" name="Fr1hTABELL"/>
          <p:cNvGraphicFramePr>
            <a:graphicFrameLocks noGrp="1"/>
          </p:cNvGraphicFramePr>
          <p:nvPr/>
        </p:nvGraphicFramePr>
        <p:xfrm>
          <a:off x="8540750" y="2101850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" name="Fr1iTABELL"/>
          <p:cNvGraphicFramePr>
            <a:graphicFrameLocks noGrp="1"/>
          </p:cNvGraphicFramePr>
          <p:nvPr/>
        </p:nvGraphicFramePr>
        <p:xfrm>
          <a:off x="8540750" y="2901950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" name="Fr1jTABELL"/>
          <p:cNvGraphicFramePr>
            <a:graphicFrameLocks noGrp="1"/>
          </p:cNvGraphicFramePr>
          <p:nvPr/>
        </p:nvGraphicFramePr>
        <p:xfrm>
          <a:off x="8540750" y="3678238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4" name="Fr1gTABELL"/>
          <p:cNvGraphicFramePr>
            <a:graphicFrameLocks noGrp="1"/>
          </p:cNvGraphicFramePr>
          <p:nvPr/>
        </p:nvGraphicFramePr>
        <p:xfrm>
          <a:off x="8540750" y="1287463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Fr2"/>
          <p:cNvGraphicFramePr>
            <a:graphicFrameLocks noChangeAspect="1"/>
          </p:cNvGraphicFramePr>
          <p:nvPr/>
        </p:nvGraphicFramePr>
        <p:xfrm>
          <a:off x="2255838" y="1797050"/>
          <a:ext cx="5808662" cy="4060825"/>
        </p:xfrm>
        <a:graphic>
          <a:graphicData uri="http://schemas.openxmlformats.org/presentationml/2006/ole">
            <p:oleObj spid="_x0000_s12290" name="Diagram" r:id="rId4" imgW="6096000" imgH="4067251" progId="MSGraph.Chart.8">
              <p:embed followColorScheme="full"/>
            </p:oleObj>
          </a:graphicData>
        </a:graphic>
      </p:graphicFrame>
      <p:sp>
        <p:nvSpPr>
          <p:cNvPr id="12291" name="Rubrik 1"/>
          <p:cNvSpPr>
            <a:spLocks noGrp="1"/>
          </p:cNvSpPr>
          <p:nvPr>
            <p:ph type="title" idx="4294967295"/>
          </p:nvPr>
        </p:nvSpPr>
        <p:spPr>
          <a:xfrm>
            <a:off x="303213" y="115888"/>
            <a:ext cx="8461375" cy="430212"/>
          </a:xfrm>
        </p:spPr>
        <p:txBody>
          <a:bodyPr/>
          <a:lstStyle/>
          <a:p>
            <a:pPr eaLnBrk="1" hangingPunct="1"/>
            <a:r>
              <a:rPr lang="sv-SE" smtClean="0"/>
              <a:t>Resultat</a:t>
            </a:r>
            <a:endParaRPr lang="en-US" smtClean="0"/>
          </a:p>
        </p:txBody>
      </p:sp>
      <p:sp>
        <p:nvSpPr>
          <p:cNvPr id="12292" name="Text Box 133"/>
          <p:cNvSpPr txBox="1">
            <a:spLocks noChangeArrowheads="1"/>
          </p:cNvSpPr>
          <p:nvPr/>
        </p:nvSpPr>
        <p:spPr bwMode="auto">
          <a:xfrm>
            <a:off x="596900" y="2355850"/>
            <a:ext cx="27432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Känner du till att du har möjlighet att välja vård- och  omsorgsboende och att du kan byta boende om du skulle vilja?</a:t>
            </a:r>
          </a:p>
        </p:txBody>
      </p:sp>
      <p:sp>
        <p:nvSpPr>
          <p:cNvPr id="12293" name="Text Box 135"/>
          <p:cNvSpPr txBox="1">
            <a:spLocks noChangeArrowheads="1"/>
          </p:cNvSpPr>
          <p:nvPr/>
        </p:nvSpPr>
        <p:spPr bwMode="auto">
          <a:xfrm>
            <a:off x="182563" y="4079875"/>
            <a:ext cx="32464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Gjorde du själv  ett aktivt val när du flyttade til det vård- och omsorgsboenden som du bor på idag?</a:t>
            </a:r>
          </a:p>
        </p:txBody>
      </p:sp>
      <p:sp>
        <p:nvSpPr>
          <p:cNvPr id="12294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graphicFrame>
        <p:nvGraphicFramePr>
          <p:cNvPr id="12295" name="Fr3"/>
          <p:cNvGraphicFramePr>
            <a:graphicFrameLocks noChangeAspect="1"/>
          </p:cNvGraphicFramePr>
          <p:nvPr/>
        </p:nvGraphicFramePr>
        <p:xfrm>
          <a:off x="1800225" y="3475038"/>
          <a:ext cx="6080125" cy="4060825"/>
        </p:xfrm>
        <a:graphic>
          <a:graphicData uri="http://schemas.openxmlformats.org/presentationml/2006/ole">
            <p:oleObj spid="_x0000_s12295" name="Diagram" r:id="rId5" imgW="6096000" imgH="4067251" progId="MSGraph.Chart.8">
              <p:embed followColorScheme="full"/>
            </p:oleObj>
          </a:graphicData>
        </a:graphic>
      </p:graphicFrame>
      <p:sp>
        <p:nvSpPr>
          <p:cNvPr id="12296" name="textruta 47"/>
          <p:cNvSpPr txBox="1">
            <a:spLocks noChangeArrowheads="1"/>
          </p:cNvSpPr>
          <p:nvPr/>
        </p:nvSpPr>
        <p:spPr bwMode="auto">
          <a:xfrm>
            <a:off x="7505700" y="5130800"/>
            <a:ext cx="800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%</a:t>
            </a:r>
            <a:endParaRPr lang="en-GB"/>
          </a:p>
        </p:txBody>
      </p:sp>
      <p:cxnSp>
        <p:nvCxnSpPr>
          <p:cNvPr id="12297" name="Rak 58"/>
          <p:cNvCxnSpPr>
            <a:cxnSpLocks noChangeShapeType="1"/>
          </p:cNvCxnSpPr>
          <p:nvPr/>
        </p:nvCxnSpPr>
        <p:spPr bwMode="auto">
          <a:xfrm>
            <a:off x="3479800" y="1638300"/>
            <a:ext cx="0" cy="3429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2298" name="Rectangle 160"/>
          <p:cNvSpPr>
            <a:spLocks noChangeArrowheads="1"/>
          </p:cNvSpPr>
          <p:nvPr/>
        </p:nvSpPr>
        <p:spPr bwMode="auto">
          <a:xfrm>
            <a:off x="7988300" y="3363913"/>
            <a:ext cx="177800" cy="15398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299" name="Rectangle 160"/>
          <p:cNvSpPr>
            <a:spLocks noChangeArrowheads="1"/>
          </p:cNvSpPr>
          <p:nvPr/>
        </p:nvSpPr>
        <p:spPr bwMode="auto">
          <a:xfrm>
            <a:off x="7988300" y="3516313"/>
            <a:ext cx="177800" cy="153987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00" name="textruta 63"/>
          <p:cNvSpPr txBox="1">
            <a:spLocks noChangeArrowheads="1"/>
          </p:cNvSpPr>
          <p:nvPr/>
        </p:nvSpPr>
        <p:spPr bwMode="auto">
          <a:xfrm>
            <a:off x="8115300" y="3302000"/>
            <a:ext cx="812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100"/>
              <a:t>Ja</a:t>
            </a:r>
          </a:p>
          <a:p>
            <a:r>
              <a:rPr lang="sv-SE" sz="1100"/>
              <a:t>Nej</a:t>
            </a:r>
            <a:endParaRPr lang="en-GB" sz="110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Fr4c"/>
          <p:cNvGraphicFramePr>
            <a:graphicFrameLocks noChangeAspect="1"/>
          </p:cNvGraphicFramePr>
          <p:nvPr/>
        </p:nvGraphicFramePr>
        <p:xfrm>
          <a:off x="2332038" y="4451350"/>
          <a:ext cx="6080125" cy="4060825"/>
        </p:xfrm>
        <a:graphic>
          <a:graphicData uri="http://schemas.openxmlformats.org/presentationml/2006/ole">
            <p:oleObj spid="_x0000_s13314" name="Diagram" r:id="rId4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3315" name="Fr4b"/>
          <p:cNvGraphicFramePr>
            <a:graphicFrameLocks noChangeAspect="1"/>
          </p:cNvGraphicFramePr>
          <p:nvPr/>
        </p:nvGraphicFramePr>
        <p:xfrm>
          <a:off x="2382838" y="2886075"/>
          <a:ext cx="6080125" cy="4060825"/>
        </p:xfrm>
        <a:graphic>
          <a:graphicData uri="http://schemas.openxmlformats.org/presentationml/2006/ole">
            <p:oleObj spid="_x0000_s13315" name="Diagram" r:id="rId5" imgW="6096000" imgH="4067251" progId="MSGraph.Chart.8">
              <p:embed followColorScheme="full"/>
            </p:oleObj>
          </a:graphicData>
        </a:graphic>
      </p:graphicFrame>
      <p:graphicFrame>
        <p:nvGraphicFramePr>
          <p:cNvPr id="13316" name="Fr4a"/>
          <p:cNvGraphicFramePr>
            <a:graphicFrameLocks noChangeAspect="1"/>
          </p:cNvGraphicFramePr>
          <p:nvPr/>
        </p:nvGraphicFramePr>
        <p:xfrm>
          <a:off x="2330450" y="1376363"/>
          <a:ext cx="6080125" cy="4060825"/>
        </p:xfrm>
        <a:graphic>
          <a:graphicData uri="http://schemas.openxmlformats.org/presentationml/2006/ole">
            <p:oleObj spid="_x0000_s13316" name="Diagram" r:id="rId6" imgW="6096000" imgH="4067251" progId="MSGraph.Chart.8">
              <p:embed followColorScheme="full"/>
            </p:oleObj>
          </a:graphicData>
        </a:graphic>
      </p:graphicFrame>
      <p:sp>
        <p:nvSpPr>
          <p:cNvPr id="13317" name="Rubrik 1"/>
          <p:cNvSpPr>
            <a:spLocks noGrp="1"/>
          </p:cNvSpPr>
          <p:nvPr>
            <p:ph type="title" idx="4294967295"/>
          </p:nvPr>
        </p:nvSpPr>
        <p:spPr>
          <a:xfrm>
            <a:off x="303213" y="115888"/>
            <a:ext cx="8461375" cy="430212"/>
          </a:xfrm>
        </p:spPr>
        <p:txBody>
          <a:bodyPr/>
          <a:lstStyle/>
          <a:p>
            <a:pPr eaLnBrk="1" hangingPunct="1"/>
            <a:r>
              <a:rPr lang="sv-SE" smtClean="0"/>
              <a:t>Resultat</a:t>
            </a:r>
            <a:endParaRPr lang="en-US" smtClean="0"/>
          </a:p>
        </p:txBody>
      </p:sp>
      <p:graphicFrame>
        <p:nvGraphicFramePr>
          <p:cNvPr id="26637" name="Group 13"/>
          <p:cNvGraphicFramePr>
            <a:graphicFrameLocks noGrp="1"/>
          </p:cNvGraphicFramePr>
          <p:nvPr/>
        </p:nvGraphicFramePr>
        <p:xfrm>
          <a:off x="8428038" y="1042988"/>
          <a:ext cx="646112" cy="344487"/>
        </p:xfrm>
        <a:graphic>
          <a:graphicData uri="http://schemas.openxmlformats.org/drawingml/2006/table">
            <a:tbl>
              <a:tblPr/>
              <a:tblGrid>
                <a:gridCol w="646112"/>
              </a:tblGrid>
              <a:tr h="344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Vet ej / Ej svar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2" name="Text Box 131"/>
          <p:cNvSpPr txBox="1">
            <a:spLocks noChangeArrowheads="1"/>
          </p:cNvSpPr>
          <p:nvPr/>
        </p:nvSpPr>
        <p:spPr bwMode="auto">
          <a:xfrm>
            <a:off x="822325" y="1009650"/>
            <a:ext cx="36480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Om du gör en sammantagen bedömning av kvaliteten I ditt vård- och omsorgsboende, hur nöjd är du då?</a:t>
            </a:r>
          </a:p>
        </p:txBody>
      </p:sp>
      <p:sp>
        <p:nvSpPr>
          <p:cNvPr id="13323" name="Text Box 133"/>
          <p:cNvSpPr txBox="1">
            <a:spLocks noChangeArrowheads="1"/>
          </p:cNvSpPr>
          <p:nvPr/>
        </p:nvSpPr>
        <p:spPr bwMode="auto">
          <a:xfrm>
            <a:off x="1230313" y="2647950"/>
            <a:ext cx="32146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Hur väl uppfyller ditt vård- och omsorgsboende dina förväntningar?</a:t>
            </a:r>
          </a:p>
        </p:txBody>
      </p:sp>
      <p:sp>
        <p:nvSpPr>
          <p:cNvPr id="13324" name="Text Box 135"/>
          <p:cNvSpPr txBox="1">
            <a:spLocks noChangeArrowheads="1"/>
          </p:cNvSpPr>
          <p:nvPr/>
        </p:nvSpPr>
        <p:spPr bwMode="auto">
          <a:xfrm>
            <a:off x="55563" y="4206875"/>
            <a:ext cx="44910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Tänk dig ett i alla avseenden perfekt vård- och omsorgsboende. Hur nära eller långt ifrån ett sådant vård- och omsorgsboende är ditt…</a:t>
            </a:r>
          </a:p>
        </p:txBody>
      </p:sp>
      <p:sp>
        <p:nvSpPr>
          <p:cNvPr id="13325" name="Text Box 310"/>
          <p:cNvSpPr txBox="1">
            <a:spLocks noChangeArrowheads="1"/>
          </p:cNvSpPr>
          <p:nvPr/>
        </p:nvSpPr>
        <p:spPr bwMode="auto">
          <a:xfrm>
            <a:off x="2424113" y="1566863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3326" name="Text Box 312"/>
          <p:cNvSpPr txBox="1">
            <a:spLocks noChangeArrowheads="1"/>
          </p:cNvSpPr>
          <p:nvPr/>
        </p:nvSpPr>
        <p:spPr bwMode="auto">
          <a:xfrm>
            <a:off x="2425700" y="3079750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3327" name="Text Box 314"/>
          <p:cNvSpPr txBox="1">
            <a:spLocks noChangeArrowheads="1"/>
          </p:cNvSpPr>
          <p:nvPr/>
        </p:nvSpPr>
        <p:spPr bwMode="auto">
          <a:xfrm>
            <a:off x="2427288" y="4664075"/>
            <a:ext cx="2047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40000"/>
              </a:spcBef>
            </a:pPr>
            <a:r>
              <a:rPr lang="en-GB" sz="1100"/>
              <a:t>2011</a:t>
            </a:r>
          </a:p>
          <a:p>
            <a:pPr algn="r">
              <a:spcBef>
                <a:spcPct val="40000"/>
              </a:spcBef>
            </a:pPr>
            <a:r>
              <a:rPr lang="en-GB" sz="1100"/>
              <a:t>2010</a:t>
            </a:r>
          </a:p>
        </p:txBody>
      </p:sp>
      <p:sp>
        <p:nvSpPr>
          <p:cNvPr id="13328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pic>
        <p:nvPicPr>
          <p:cNvPr id="13329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65513" y="5859463"/>
            <a:ext cx="266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39150" y="586581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1" name="Text Box 159"/>
          <p:cNvSpPr txBox="1">
            <a:spLocks noChangeArrowheads="1"/>
          </p:cNvSpPr>
          <p:nvPr/>
        </p:nvSpPr>
        <p:spPr bwMode="auto">
          <a:xfrm>
            <a:off x="2930525" y="5575300"/>
            <a:ext cx="1533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10 Mycket missnöjd</a:t>
            </a:r>
          </a:p>
        </p:txBody>
      </p:sp>
      <p:sp>
        <p:nvSpPr>
          <p:cNvPr id="13332" name="Rectangle 161"/>
          <p:cNvSpPr>
            <a:spLocks noChangeArrowheads="1"/>
          </p:cNvSpPr>
          <p:nvPr/>
        </p:nvSpPr>
        <p:spPr bwMode="auto">
          <a:xfrm>
            <a:off x="4778375" y="5662613"/>
            <a:ext cx="114300" cy="95250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33" name="Rectangle 161"/>
          <p:cNvSpPr>
            <a:spLocks noChangeArrowheads="1"/>
          </p:cNvSpPr>
          <p:nvPr/>
        </p:nvSpPr>
        <p:spPr bwMode="auto">
          <a:xfrm>
            <a:off x="4321175" y="5662613"/>
            <a:ext cx="114300" cy="952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34" name="Rectangle 160"/>
          <p:cNvSpPr>
            <a:spLocks noChangeArrowheads="1"/>
          </p:cNvSpPr>
          <p:nvPr/>
        </p:nvSpPr>
        <p:spPr bwMode="auto">
          <a:xfrm>
            <a:off x="2870200" y="5662613"/>
            <a:ext cx="114300" cy="952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35" name="Rectangle 162"/>
          <p:cNvSpPr>
            <a:spLocks noChangeArrowheads="1"/>
          </p:cNvSpPr>
          <p:nvPr/>
        </p:nvSpPr>
        <p:spPr bwMode="auto">
          <a:xfrm>
            <a:off x="7067550" y="5662613"/>
            <a:ext cx="114300" cy="952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36" name="Rectangle 163"/>
          <p:cNvSpPr>
            <a:spLocks noChangeArrowheads="1"/>
          </p:cNvSpPr>
          <p:nvPr/>
        </p:nvSpPr>
        <p:spPr bwMode="auto">
          <a:xfrm>
            <a:off x="7526338" y="5662613"/>
            <a:ext cx="114300" cy="952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37" name="Rectangle 164"/>
          <p:cNvSpPr>
            <a:spLocks noChangeArrowheads="1"/>
          </p:cNvSpPr>
          <p:nvPr/>
        </p:nvSpPr>
        <p:spPr bwMode="auto">
          <a:xfrm>
            <a:off x="7970838" y="5662613"/>
            <a:ext cx="114300" cy="9525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38" name="Text Box 165"/>
          <p:cNvSpPr txBox="1">
            <a:spLocks noChangeArrowheads="1"/>
          </p:cNvSpPr>
          <p:nvPr/>
        </p:nvSpPr>
        <p:spPr bwMode="auto">
          <a:xfrm>
            <a:off x="8005763" y="5575300"/>
            <a:ext cx="13049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 Mycket nöjd</a:t>
            </a:r>
          </a:p>
        </p:txBody>
      </p:sp>
      <p:sp>
        <p:nvSpPr>
          <p:cNvPr id="13339" name="Rectangle 161"/>
          <p:cNvSpPr>
            <a:spLocks noChangeArrowheads="1"/>
          </p:cNvSpPr>
          <p:nvPr/>
        </p:nvSpPr>
        <p:spPr bwMode="auto">
          <a:xfrm>
            <a:off x="5237163" y="5662613"/>
            <a:ext cx="114300" cy="9525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40" name="Rectangle 161"/>
          <p:cNvSpPr>
            <a:spLocks noChangeArrowheads="1"/>
          </p:cNvSpPr>
          <p:nvPr/>
        </p:nvSpPr>
        <p:spPr bwMode="auto">
          <a:xfrm>
            <a:off x="5694363" y="5662613"/>
            <a:ext cx="114300" cy="95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41" name="Rectangle 161"/>
          <p:cNvSpPr>
            <a:spLocks noChangeArrowheads="1"/>
          </p:cNvSpPr>
          <p:nvPr/>
        </p:nvSpPr>
        <p:spPr bwMode="auto">
          <a:xfrm>
            <a:off x="6151563" y="5662613"/>
            <a:ext cx="114300" cy="95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42" name="Text Box 159"/>
          <p:cNvSpPr txBox="1">
            <a:spLocks noChangeArrowheads="1"/>
          </p:cNvSpPr>
          <p:nvPr/>
        </p:nvSpPr>
        <p:spPr bwMode="auto">
          <a:xfrm>
            <a:off x="4381500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9</a:t>
            </a:r>
          </a:p>
        </p:txBody>
      </p:sp>
      <p:sp>
        <p:nvSpPr>
          <p:cNvPr id="13343" name="Text Box 159"/>
          <p:cNvSpPr txBox="1">
            <a:spLocks noChangeArrowheads="1"/>
          </p:cNvSpPr>
          <p:nvPr/>
        </p:nvSpPr>
        <p:spPr bwMode="auto">
          <a:xfrm>
            <a:off x="4862513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8</a:t>
            </a:r>
          </a:p>
        </p:txBody>
      </p:sp>
      <p:sp>
        <p:nvSpPr>
          <p:cNvPr id="13344" name="Text Box 159"/>
          <p:cNvSpPr txBox="1">
            <a:spLocks noChangeArrowheads="1"/>
          </p:cNvSpPr>
          <p:nvPr/>
        </p:nvSpPr>
        <p:spPr bwMode="auto">
          <a:xfrm>
            <a:off x="5294313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7</a:t>
            </a:r>
            <a:endParaRPr lang="en-GB"/>
          </a:p>
        </p:txBody>
      </p:sp>
      <p:sp>
        <p:nvSpPr>
          <p:cNvPr id="13345" name="Text Box 159"/>
          <p:cNvSpPr txBox="1">
            <a:spLocks noChangeArrowheads="1"/>
          </p:cNvSpPr>
          <p:nvPr/>
        </p:nvSpPr>
        <p:spPr bwMode="auto">
          <a:xfrm>
            <a:off x="5764213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6</a:t>
            </a:r>
            <a:endParaRPr lang="en-GB"/>
          </a:p>
        </p:txBody>
      </p:sp>
      <p:sp>
        <p:nvSpPr>
          <p:cNvPr id="13346" name="Text Box 159"/>
          <p:cNvSpPr txBox="1">
            <a:spLocks noChangeArrowheads="1"/>
          </p:cNvSpPr>
          <p:nvPr/>
        </p:nvSpPr>
        <p:spPr bwMode="auto">
          <a:xfrm>
            <a:off x="6216650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5</a:t>
            </a:r>
            <a:endParaRPr lang="en-GB"/>
          </a:p>
        </p:txBody>
      </p:sp>
      <p:sp>
        <p:nvSpPr>
          <p:cNvPr id="13347" name="Text Box 159"/>
          <p:cNvSpPr txBox="1">
            <a:spLocks noChangeArrowheads="1"/>
          </p:cNvSpPr>
          <p:nvPr/>
        </p:nvSpPr>
        <p:spPr bwMode="auto">
          <a:xfrm>
            <a:off x="6673850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4</a:t>
            </a:r>
            <a:endParaRPr lang="en-GB"/>
          </a:p>
        </p:txBody>
      </p:sp>
      <p:sp>
        <p:nvSpPr>
          <p:cNvPr id="13348" name="Text Box 159"/>
          <p:cNvSpPr txBox="1">
            <a:spLocks noChangeArrowheads="1"/>
          </p:cNvSpPr>
          <p:nvPr/>
        </p:nvSpPr>
        <p:spPr bwMode="auto">
          <a:xfrm>
            <a:off x="7586663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2</a:t>
            </a:r>
            <a:endParaRPr lang="en-GB"/>
          </a:p>
        </p:txBody>
      </p:sp>
      <p:sp>
        <p:nvSpPr>
          <p:cNvPr id="13349" name="Text Box 159"/>
          <p:cNvSpPr txBox="1">
            <a:spLocks noChangeArrowheads="1"/>
          </p:cNvSpPr>
          <p:nvPr/>
        </p:nvSpPr>
        <p:spPr bwMode="auto">
          <a:xfrm>
            <a:off x="7143750" y="55753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3</a:t>
            </a:r>
            <a:endParaRPr lang="en-GB"/>
          </a:p>
        </p:txBody>
      </p:sp>
      <p:sp>
        <p:nvSpPr>
          <p:cNvPr id="13350" name="Rectangle 162"/>
          <p:cNvSpPr>
            <a:spLocks noChangeArrowheads="1"/>
          </p:cNvSpPr>
          <p:nvPr/>
        </p:nvSpPr>
        <p:spPr bwMode="auto">
          <a:xfrm>
            <a:off x="6610350" y="5662613"/>
            <a:ext cx="114300" cy="952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51" name="Text Box 159"/>
          <p:cNvSpPr txBox="1">
            <a:spLocks noChangeArrowheads="1"/>
          </p:cNvSpPr>
          <p:nvPr/>
        </p:nvSpPr>
        <p:spPr bwMode="auto">
          <a:xfrm>
            <a:off x="2803525" y="3962400"/>
            <a:ext cx="1533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10 I mycket låg grad</a:t>
            </a:r>
          </a:p>
        </p:txBody>
      </p:sp>
      <p:sp>
        <p:nvSpPr>
          <p:cNvPr id="13352" name="Rectangle 161"/>
          <p:cNvSpPr>
            <a:spLocks noChangeArrowheads="1"/>
          </p:cNvSpPr>
          <p:nvPr/>
        </p:nvSpPr>
        <p:spPr bwMode="auto">
          <a:xfrm>
            <a:off x="4651375" y="4049713"/>
            <a:ext cx="114300" cy="95250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53" name="Rectangle 161"/>
          <p:cNvSpPr>
            <a:spLocks noChangeArrowheads="1"/>
          </p:cNvSpPr>
          <p:nvPr/>
        </p:nvSpPr>
        <p:spPr bwMode="auto">
          <a:xfrm>
            <a:off x="4194175" y="4049713"/>
            <a:ext cx="114300" cy="952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54" name="Rectangle 160"/>
          <p:cNvSpPr>
            <a:spLocks noChangeArrowheads="1"/>
          </p:cNvSpPr>
          <p:nvPr/>
        </p:nvSpPr>
        <p:spPr bwMode="auto">
          <a:xfrm>
            <a:off x="2743200" y="4049713"/>
            <a:ext cx="114300" cy="952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55" name="Rectangle 162"/>
          <p:cNvSpPr>
            <a:spLocks noChangeArrowheads="1"/>
          </p:cNvSpPr>
          <p:nvPr/>
        </p:nvSpPr>
        <p:spPr bwMode="auto">
          <a:xfrm>
            <a:off x="6940550" y="4049713"/>
            <a:ext cx="114300" cy="952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56" name="Rectangle 163"/>
          <p:cNvSpPr>
            <a:spLocks noChangeArrowheads="1"/>
          </p:cNvSpPr>
          <p:nvPr/>
        </p:nvSpPr>
        <p:spPr bwMode="auto">
          <a:xfrm>
            <a:off x="7399338" y="4049713"/>
            <a:ext cx="114300" cy="952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57" name="Rectangle 164"/>
          <p:cNvSpPr>
            <a:spLocks noChangeArrowheads="1"/>
          </p:cNvSpPr>
          <p:nvPr/>
        </p:nvSpPr>
        <p:spPr bwMode="auto">
          <a:xfrm>
            <a:off x="7843838" y="4049713"/>
            <a:ext cx="114300" cy="9525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58" name="Text Box 165"/>
          <p:cNvSpPr txBox="1">
            <a:spLocks noChangeArrowheads="1"/>
          </p:cNvSpPr>
          <p:nvPr/>
        </p:nvSpPr>
        <p:spPr bwMode="auto">
          <a:xfrm>
            <a:off x="7878763" y="3962400"/>
            <a:ext cx="13049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 I mycket hög grad</a:t>
            </a:r>
          </a:p>
        </p:txBody>
      </p:sp>
      <p:sp>
        <p:nvSpPr>
          <p:cNvPr id="13359" name="Rectangle 161"/>
          <p:cNvSpPr>
            <a:spLocks noChangeArrowheads="1"/>
          </p:cNvSpPr>
          <p:nvPr/>
        </p:nvSpPr>
        <p:spPr bwMode="auto">
          <a:xfrm>
            <a:off x="5110163" y="4049713"/>
            <a:ext cx="114300" cy="9525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60" name="Rectangle 161"/>
          <p:cNvSpPr>
            <a:spLocks noChangeArrowheads="1"/>
          </p:cNvSpPr>
          <p:nvPr/>
        </p:nvSpPr>
        <p:spPr bwMode="auto">
          <a:xfrm>
            <a:off x="5567363" y="4049713"/>
            <a:ext cx="114300" cy="95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61" name="Rectangle 161"/>
          <p:cNvSpPr>
            <a:spLocks noChangeArrowheads="1"/>
          </p:cNvSpPr>
          <p:nvPr/>
        </p:nvSpPr>
        <p:spPr bwMode="auto">
          <a:xfrm>
            <a:off x="6024563" y="4049713"/>
            <a:ext cx="114300" cy="95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62" name="Text Box 159"/>
          <p:cNvSpPr txBox="1">
            <a:spLocks noChangeArrowheads="1"/>
          </p:cNvSpPr>
          <p:nvPr/>
        </p:nvSpPr>
        <p:spPr bwMode="auto">
          <a:xfrm>
            <a:off x="4254500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9</a:t>
            </a:r>
          </a:p>
        </p:txBody>
      </p:sp>
      <p:sp>
        <p:nvSpPr>
          <p:cNvPr id="13363" name="Text Box 159"/>
          <p:cNvSpPr txBox="1">
            <a:spLocks noChangeArrowheads="1"/>
          </p:cNvSpPr>
          <p:nvPr/>
        </p:nvSpPr>
        <p:spPr bwMode="auto">
          <a:xfrm>
            <a:off x="4735513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8</a:t>
            </a:r>
          </a:p>
        </p:txBody>
      </p:sp>
      <p:sp>
        <p:nvSpPr>
          <p:cNvPr id="13364" name="Text Box 159"/>
          <p:cNvSpPr txBox="1">
            <a:spLocks noChangeArrowheads="1"/>
          </p:cNvSpPr>
          <p:nvPr/>
        </p:nvSpPr>
        <p:spPr bwMode="auto">
          <a:xfrm>
            <a:off x="5167313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7</a:t>
            </a:r>
            <a:endParaRPr lang="en-GB"/>
          </a:p>
        </p:txBody>
      </p:sp>
      <p:sp>
        <p:nvSpPr>
          <p:cNvPr id="13365" name="Text Box 159"/>
          <p:cNvSpPr txBox="1">
            <a:spLocks noChangeArrowheads="1"/>
          </p:cNvSpPr>
          <p:nvPr/>
        </p:nvSpPr>
        <p:spPr bwMode="auto">
          <a:xfrm>
            <a:off x="5637213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6</a:t>
            </a:r>
            <a:endParaRPr lang="en-GB"/>
          </a:p>
        </p:txBody>
      </p:sp>
      <p:sp>
        <p:nvSpPr>
          <p:cNvPr id="13366" name="Text Box 159"/>
          <p:cNvSpPr txBox="1">
            <a:spLocks noChangeArrowheads="1"/>
          </p:cNvSpPr>
          <p:nvPr/>
        </p:nvSpPr>
        <p:spPr bwMode="auto">
          <a:xfrm>
            <a:off x="6089650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5</a:t>
            </a:r>
            <a:endParaRPr lang="en-GB"/>
          </a:p>
        </p:txBody>
      </p:sp>
      <p:sp>
        <p:nvSpPr>
          <p:cNvPr id="13367" name="Text Box 159"/>
          <p:cNvSpPr txBox="1">
            <a:spLocks noChangeArrowheads="1"/>
          </p:cNvSpPr>
          <p:nvPr/>
        </p:nvSpPr>
        <p:spPr bwMode="auto">
          <a:xfrm>
            <a:off x="6546850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4</a:t>
            </a:r>
            <a:endParaRPr lang="en-GB"/>
          </a:p>
        </p:txBody>
      </p:sp>
      <p:sp>
        <p:nvSpPr>
          <p:cNvPr id="13368" name="Text Box 159"/>
          <p:cNvSpPr txBox="1">
            <a:spLocks noChangeArrowheads="1"/>
          </p:cNvSpPr>
          <p:nvPr/>
        </p:nvSpPr>
        <p:spPr bwMode="auto">
          <a:xfrm>
            <a:off x="7459663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2</a:t>
            </a:r>
            <a:endParaRPr lang="en-GB"/>
          </a:p>
        </p:txBody>
      </p:sp>
      <p:sp>
        <p:nvSpPr>
          <p:cNvPr id="13369" name="Text Box 159"/>
          <p:cNvSpPr txBox="1">
            <a:spLocks noChangeArrowheads="1"/>
          </p:cNvSpPr>
          <p:nvPr/>
        </p:nvSpPr>
        <p:spPr bwMode="auto">
          <a:xfrm>
            <a:off x="7016750" y="39624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3</a:t>
            </a:r>
            <a:endParaRPr lang="en-GB"/>
          </a:p>
        </p:txBody>
      </p:sp>
      <p:sp>
        <p:nvSpPr>
          <p:cNvPr id="13370" name="Rectangle 162"/>
          <p:cNvSpPr>
            <a:spLocks noChangeArrowheads="1"/>
          </p:cNvSpPr>
          <p:nvPr/>
        </p:nvSpPr>
        <p:spPr bwMode="auto">
          <a:xfrm>
            <a:off x="6483350" y="4049713"/>
            <a:ext cx="114300" cy="952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71" name="Text Box 159"/>
          <p:cNvSpPr txBox="1">
            <a:spLocks noChangeArrowheads="1"/>
          </p:cNvSpPr>
          <p:nvPr/>
        </p:nvSpPr>
        <p:spPr bwMode="auto">
          <a:xfrm>
            <a:off x="2816225" y="2374900"/>
            <a:ext cx="1533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10 Mycket långt ifrån</a:t>
            </a:r>
          </a:p>
        </p:txBody>
      </p:sp>
      <p:sp>
        <p:nvSpPr>
          <p:cNvPr id="13372" name="Rectangle 161"/>
          <p:cNvSpPr>
            <a:spLocks noChangeArrowheads="1"/>
          </p:cNvSpPr>
          <p:nvPr/>
        </p:nvSpPr>
        <p:spPr bwMode="auto">
          <a:xfrm>
            <a:off x="4664075" y="2462213"/>
            <a:ext cx="114300" cy="95250"/>
          </a:xfrm>
          <a:prstGeom prst="rect">
            <a:avLst/>
          </a:prstGeom>
          <a:solidFill>
            <a:srgbClr val="FF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73" name="Rectangle 161"/>
          <p:cNvSpPr>
            <a:spLocks noChangeArrowheads="1"/>
          </p:cNvSpPr>
          <p:nvPr/>
        </p:nvSpPr>
        <p:spPr bwMode="auto">
          <a:xfrm>
            <a:off x="4206875" y="2462213"/>
            <a:ext cx="114300" cy="952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74" name="Rectangle 160"/>
          <p:cNvSpPr>
            <a:spLocks noChangeArrowheads="1"/>
          </p:cNvSpPr>
          <p:nvPr/>
        </p:nvSpPr>
        <p:spPr bwMode="auto">
          <a:xfrm>
            <a:off x="2755900" y="2462213"/>
            <a:ext cx="114300" cy="952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75" name="Rectangle 162"/>
          <p:cNvSpPr>
            <a:spLocks noChangeArrowheads="1"/>
          </p:cNvSpPr>
          <p:nvPr/>
        </p:nvSpPr>
        <p:spPr bwMode="auto">
          <a:xfrm>
            <a:off x="6953250" y="2462213"/>
            <a:ext cx="114300" cy="952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76" name="Rectangle 163"/>
          <p:cNvSpPr>
            <a:spLocks noChangeArrowheads="1"/>
          </p:cNvSpPr>
          <p:nvPr/>
        </p:nvSpPr>
        <p:spPr bwMode="auto">
          <a:xfrm>
            <a:off x="7412038" y="2462213"/>
            <a:ext cx="114300" cy="952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77" name="Rectangle 164"/>
          <p:cNvSpPr>
            <a:spLocks noChangeArrowheads="1"/>
          </p:cNvSpPr>
          <p:nvPr/>
        </p:nvSpPr>
        <p:spPr bwMode="auto">
          <a:xfrm>
            <a:off x="7856538" y="2462213"/>
            <a:ext cx="114300" cy="9525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78" name="Text Box 165"/>
          <p:cNvSpPr txBox="1">
            <a:spLocks noChangeArrowheads="1"/>
          </p:cNvSpPr>
          <p:nvPr/>
        </p:nvSpPr>
        <p:spPr bwMode="auto">
          <a:xfrm>
            <a:off x="7891463" y="2374900"/>
            <a:ext cx="13049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 Mycket nära</a:t>
            </a:r>
          </a:p>
        </p:txBody>
      </p:sp>
      <p:sp>
        <p:nvSpPr>
          <p:cNvPr id="13379" name="Rectangle 161"/>
          <p:cNvSpPr>
            <a:spLocks noChangeArrowheads="1"/>
          </p:cNvSpPr>
          <p:nvPr/>
        </p:nvSpPr>
        <p:spPr bwMode="auto">
          <a:xfrm>
            <a:off x="5122863" y="2462213"/>
            <a:ext cx="114300" cy="9525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80" name="Rectangle 161"/>
          <p:cNvSpPr>
            <a:spLocks noChangeArrowheads="1"/>
          </p:cNvSpPr>
          <p:nvPr/>
        </p:nvSpPr>
        <p:spPr bwMode="auto">
          <a:xfrm>
            <a:off x="5580063" y="2462213"/>
            <a:ext cx="114300" cy="952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81" name="Rectangle 161"/>
          <p:cNvSpPr>
            <a:spLocks noChangeArrowheads="1"/>
          </p:cNvSpPr>
          <p:nvPr/>
        </p:nvSpPr>
        <p:spPr bwMode="auto">
          <a:xfrm>
            <a:off x="6037263" y="2462213"/>
            <a:ext cx="114300" cy="95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82" name="Text Box 159"/>
          <p:cNvSpPr txBox="1">
            <a:spLocks noChangeArrowheads="1"/>
          </p:cNvSpPr>
          <p:nvPr/>
        </p:nvSpPr>
        <p:spPr bwMode="auto">
          <a:xfrm>
            <a:off x="4267200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9</a:t>
            </a:r>
          </a:p>
        </p:txBody>
      </p:sp>
      <p:sp>
        <p:nvSpPr>
          <p:cNvPr id="13383" name="Text Box 159"/>
          <p:cNvSpPr txBox="1">
            <a:spLocks noChangeArrowheads="1"/>
          </p:cNvSpPr>
          <p:nvPr/>
        </p:nvSpPr>
        <p:spPr bwMode="auto">
          <a:xfrm>
            <a:off x="4748213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8</a:t>
            </a:r>
          </a:p>
        </p:txBody>
      </p:sp>
      <p:sp>
        <p:nvSpPr>
          <p:cNvPr id="13384" name="Text Box 159"/>
          <p:cNvSpPr txBox="1">
            <a:spLocks noChangeArrowheads="1"/>
          </p:cNvSpPr>
          <p:nvPr/>
        </p:nvSpPr>
        <p:spPr bwMode="auto">
          <a:xfrm>
            <a:off x="5180013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7</a:t>
            </a:r>
            <a:endParaRPr lang="en-GB"/>
          </a:p>
        </p:txBody>
      </p:sp>
      <p:sp>
        <p:nvSpPr>
          <p:cNvPr id="13385" name="Text Box 159"/>
          <p:cNvSpPr txBox="1">
            <a:spLocks noChangeArrowheads="1"/>
          </p:cNvSpPr>
          <p:nvPr/>
        </p:nvSpPr>
        <p:spPr bwMode="auto">
          <a:xfrm>
            <a:off x="5649913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6</a:t>
            </a:r>
            <a:endParaRPr lang="en-GB"/>
          </a:p>
        </p:txBody>
      </p:sp>
      <p:sp>
        <p:nvSpPr>
          <p:cNvPr id="13386" name="Text Box 159"/>
          <p:cNvSpPr txBox="1">
            <a:spLocks noChangeArrowheads="1"/>
          </p:cNvSpPr>
          <p:nvPr/>
        </p:nvSpPr>
        <p:spPr bwMode="auto">
          <a:xfrm>
            <a:off x="6102350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5</a:t>
            </a:r>
            <a:endParaRPr lang="en-GB"/>
          </a:p>
        </p:txBody>
      </p:sp>
      <p:sp>
        <p:nvSpPr>
          <p:cNvPr id="13387" name="Text Box 159"/>
          <p:cNvSpPr txBox="1">
            <a:spLocks noChangeArrowheads="1"/>
          </p:cNvSpPr>
          <p:nvPr/>
        </p:nvSpPr>
        <p:spPr bwMode="auto">
          <a:xfrm>
            <a:off x="6559550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4</a:t>
            </a:r>
            <a:endParaRPr lang="en-GB"/>
          </a:p>
        </p:txBody>
      </p:sp>
      <p:sp>
        <p:nvSpPr>
          <p:cNvPr id="13388" name="Text Box 159"/>
          <p:cNvSpPr txBox="1">
            <a:spLocks noChangeArrowheads="1"/>
          </p:cNvSpPr>
          <p:nvPr/>
        </p:nvSpPr>
        <p:spPr bwMode="auto">
          <a:xfrm>
            <a:off x="7472363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2</a:t>
            </a:r>
            <a:endParaRPr lang="en-GB"/>
          </a:p>
        </p:txBody>
      </p:sp>
      <p:sp>
        <p:nvSpPr>
          <p:cNvPr id="13389" name="Text Box 159"/>
          <p:cNvSpPr txBox="1">
            <a:spLocks noChangeArrowheads="1"/>
          </p:cNvSpPr>
          <p:nvPr/>
        </p:nvSpPr>
        <p:spPr bwMode="auto">
          <a:xfrm>
            <a:off x="7029450" y="2374900"/>
            <a:ext cx="298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3</a:t>
            </a:r>
            <a:endParaRPr lang="en-GB"/>
          </a:p>
        </p:txBody>
      </p:sp>
      <p:sp>
        <p:nvSpPr>
          <p:cNvPr id="13390" name="Rectangle 162"/>
          <p:cNvSpPr>
            <a:spLocks noChangeArrowheads="1"/>
          </p:cNvSpPr>
          <p:nvPr/>
        </p:nvSpPr>
        <p:spPr bwMode="auto">
          <a:xfrm>
            <a:off x="6496050" y="2462213"/>
            <a:ext cx="114300" cy="952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91" name="RubrikFot"/>
          <p:cNvSpPr txBox="1">
            <a:spLocks noChangeArrowheads="1"/>
          </p:cNvSpPr>
          <p:nvPr/>
        </p:nvSpPr>
        <p:spPr bwMode="auto">
          <a:xfrm>
            <a:off x="406400" y="15652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3392" name="RubrikFot"/>
          <p:cNvSpPr txBox="1">
            <a:spLocks noChangeArrowheads="1"/>
          </p:cNvSpPr>
          <p:nvPr/>
        </p:nvSpPr>
        <p:spPr bwMode="auto">
          <a:xfrm>
            <a:off x="406400" y="30765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sp>
        <p:nvSpPr>
          <p:cNvPr id="13393" name="RubrikFot"/>
          <p:cNvSpPr txBox="1">
            <a:spLocks noChangeArrowheads="1"/>
          </p:cNvSpPr>
          <p:nvPr/>
        </p:nvSpPr>
        <p:spPr bwMode="auto">
          <a:xfrm>
            <a:off x="406400" y="4664075"/>
            <a:ext cx="3681413" cy="252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95000"/>
              </a:lnSpc>
            </a:pPr>
            <a:r>
              <a:rPr lang="sv-SE" sz="1100"/>
              <a:t>Östermalm</a:t>
            </a:r>
          </a:p>
        </p:txBody>
      </p:sp>
      <p:graphicFrame>
        <p:nvGraphicFramePr>
          <p:cNvPr id="82" name="Fr4bTABELL"/>
          <p:cNvGraphicFramePr>
            <a:graphicFrameLocks noGrp="1"/>
          </p:cNvGraphicFramePr>
          <p:nvPr/>
        </p:nvGraphicFramePr>
        <p:xfrm>
          <a:off x="8540750" y="3016250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" name="Fr4cTABELL"/>
          <p:cNvGraphicFramePr>
            <a:graphicFrameLocks noGrp="1"/>
          </p:cNvGraphicFramePr>
          <p:nvPr/>
        </p:nvGraphicFramePr>
        <p:xfrm>
          <a:off x="8540750" y="4591050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4" name="Fr4aTABELL"/>
          <p:cNvGraphicFramePr>
            <a:graphicFrameLocks noGrp="1"/>
          </p:cNvGraphicFramePr>
          <p:nvPr/>
        </p:nvGraphicFramePr>
        <p:xfrm>
          <a:off x="8540750" y="1503363"/>
          <a:ext cx="423863" cy="617538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8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GB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6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" marB="1440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8"/>
          <p:cNvSpPr>
            <a:spLocks noGrp="1" noChangeArrowheads="1"/>
          </p:cNvSpPr>
          <p:nvPr>
            <p:ph type="ctrTitle"/>
          </p:nvPr>
        </p:nvSpPr>
        <p:spPr>
          <a:xfrm>
            <a:off x="292100" y="1652588"/>
            <a:ext cx="7772400" cy="492125"/>
          </a:xfrm>
        </p:spPr>
        <p:txBody>
          <a:bodyPr/>
          <a:lstStyle/>
          <a:p>
            <a:pPr eaLnBrk="1" hangingPunct="1"/>
            <a:r>
              <a:rPr lang="sv-SE"/>
              <a:t>Resultat kommunal/privat regi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Fr1bx"/>
          <p:cNvGraphicFramePr>
            <a:graphicFrameLocks noChangeAspect="1"/>
          </p:cNvGraphicFramePr>
          <p:nvPr/>
        </p:nvGraphicFramePr>
        <p:xfrm>
          <a:off x="2338388" y="1981200"/>
          <a:ext cx="6080125" cy="4060825"/>
        </p:xfrm>
        <a:graphic>
          <a:graphicData uri="http://schemas.openxmlformats.org/presentationml/2006/ole">
            <p:oleObj spid="_x0000_s15362" name="Diagram" r:id="rId4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5363" name="Fr1ax"/>
          <p:cNvGraphicFramePr>
            <a:graphicFrameLocks noChangeAspect="1"/>
          </p:cNvGraphicFramePr>
          <p:nvPr/>
        </p:nvGraphicFramePr>
        <p:xfrm>
          <a:off x="2330450" y="1173163"/>
          <a:ext cx="6080125" cy="4060825"/>
        </p:xfrm>
        <a:graphic>
          <a:graphicData uri="http://schemas.openxmlformats.org/presentationml/2006/ole">
            <p:oleObj spid="_x0000_s15363" name="Diagram" r:id="rId5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5364" name="Fr1dx"/>
          <p:cNvGraphicFramePr>
            <a:graphicFrameLocks noChangeAspect="1"/>
          </p:cNvGraphicFramePr>
          <p:nvPr/>
        </p:nvGraphicFramePr>
        <p:xfrm>
          <a:off x="2339975" y="3568700"/>
          <a:ext cx="6080125" cy="4060825"/>
        </p:xfrm>
        <a:graphic>
          <a:graphicData uri="http://schemas.openxmlformats.org/presentationml/2006/ole">
            <p:oleObj spid="_x0000_s15364" name="Diagram" r:id="rId6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5365" name="Fr1cx"/>
          <p:cNvGraphicFramePr>
            <a:graphicFrameLocks noChangeAspect="1"/>
          </p:cNvGraphicFramePr>
          <p:nvPr/>
        </p:nvGraphicFramePr>
        <p:xfrm>
          <a:off x="2332038" y="2774950"/>
          <a:ext cx="6080125" cy="4060825"/>
        </p:xfrm>
        <a:graphic>
          <a:graphicData uri="http://schemas.openxmlformats.org/presentationml/2006/ole">
            <p:oleObj spid="_x0000_s15365" name="Diagram" r:id="rId7" imgW="6095762" imgH="4067008" progId="MSGraph.Chart.8">
              <p:embed followColorScheme="full"/>
            </p:oleObj>
          </a:graphicData>
        </a:graphic>
      </p:graphicFrame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4191000" y="5791200"/>
            <a:ext cx="0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8366125" y="5789613"/>
            <a:ext cx="0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141538" y="5294313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027488" y="5856288"/>
            <a:ext cx="542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100"/>
              <a:t>0%</a:t>
            </a:r>
          </a:p>
        </p:txBody>
      </p:sp>
      <p:graphicFrame>
        <p:nvGraphicFramePr>
          <p:cNvPr id="15370" name="Fr1ex"/>
          <p:cNvGraphicFramePr>
            <a:graphicFrameLocks noChangeAspect="1"/>
          </p:cNvGraphicFramePr>
          <p:nvPr/>
        </p:nvGraphicFramePr>
        <p:xfrm>
          <a:off x="2333625" y="4362450"/>
          <a:ext cx="6080125" cy="4060825"/>
        </p:xfrm>
        <a:graphic>
          <a:graphicData uri="http://schemas.openxmlformats.org/presentationml/2006/ole">
            <p:oleObj spid="_x0000_s15370" name="Diagram" r:id="rId8" imgW="6095762" imgH="4067008" progId="MSGraph.Chart.8">
              <p:embed followColorScheme="full"/>
            </p:oleObj>
          </a:graphicData>
        </a:graphic>
      </p:graphicFrame>
      <p:graphicFrame>
        <p:nvGraphicFramePr>
          <p:cNvPr id="15371" name="Fr1fx"/>
          <p:cNvGraphicFramePr>
            <a:graphicFrameLocks noChangeAspect="1"/>
          </p:cNvGraphicFramePr>
          <p:nvPr/>
        </p:nvGraphicFramePr>
        <p:xfrm>
          <a:off x="2341563" y="5141913"/>
          <a:ext cx="6080125" cy="4060825"/>
        </p:xfrm>
        <a:graphic>
          <a:graphicData uri="http://schemas.openxmlformats.org/presentationml/2006/ole">
            <p:oleObj spid="_x0000_s15371" name="Diagram" r:id="rId9" imgW="6095762" imgH="4067008" progId="MSGraph.Chart.8">
              <p:embed followColorScheme="full"/>
            </p:oleObj>
          </a:graphicData>
        </a:graphic>
      </p:graphicFrame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8153400" y="5857875"/>
            <a:ext cx="542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100"/>
              <a:t>100%</a:t>
            </a:r>
          </a:p>
        </p:txBody>
      </p:sp>
      <p:sp>
        <p:nvSpPr>
          <p:cNvPr id="15373" name="Rubrik 1"/>
          <p:cNvSpPr>
            <a:spLocks noGrp="1"/>
          </p:cNvSpPr>
          <p:nvPr>
            <p:ph type="title" idx="4294967295"/>
          </p:nvPr>
        </p:nvSpPr>
        <p:spPr>
          <a:xfrm>
            <a:off x="303213" y="115888"/>
            <a:ext cx="8461375" cy="430212"/>
          </a:xfrm>
        </p:spPr>
        <p:txBody>
          <a:bodyPr/>
          <a:lstStyle/>
          <a:p>
            <a:pPr eaLnBrk="1" hangingPunct="1"/>
            <a:r>
              <a:rPr lang="sv-SE" smtClean="0"/>
              <a:t>Resultat</a:t>
            </a:r>
            <a:endParaRPr lang="en-US" smtClean="0"/>
          </a:p>
        </p:txBody>
      </p:sp>
      <p:graphicFrame>
        <p:nvGraphicFramePr>
          <p:cNvPr id="28686" name="Group 14"/>
          <p:cNvGraphicFramePr>
            <a:graphicFrameLocks noGrp="1"/>
          </p:cNvGraphicFramePr>
          <p:nvPr/>
        </p:nvGraphicFramePr>
        <p:xfrm>
          <a:off x="8428038" y="931863"/>
          <a:ext cx="646112" cy="344487"/>
        </p:xfrm>
        <a:graphic>
          <a:graphicData uri="http://schemas.openxmlformats.org/drawingml/2006/table">
            <a:tbl>
              <a:tblPr/>
              <a:tblGrid>
                <a:gridCol w="646112"/>
              </a:tblGrid>
              <a:tr h="344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Vet ej / Ej svar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2144713" y="1325563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152650" y="2119313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2146300" y="2927350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2139950" y="3706813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2147888" y="4486275"/>
            <a:ext cx="204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Totalt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Kommunal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r>
              <a:rPr lang="en-GB" sz="1100"/>
              <a:t>Privat regi</a:t>
            </a:r>
          </a:p>
          <a:p>
            <a:pPr algn="r">
              <a:lnSpc>
                <a:spcPct val="70000"/>
              </a:lnSpc>
              <a:spcBef>
                <a:spcPct val="40000"/>
              </a:spcBef>
            </a:pPr>
            <a:endParaRPr lang="en-GB" sz="1100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1343025" y="1085850"/>
            <a:ext cx="28479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Personalen bemöter mig på ett bra sätt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-57150" y="1893888"/>
            <a:ext cx="42465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Personalen är lyhörd och frågar hur jag vill att hjälpen ska utföras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36513" y="2711450"/>
            <a:ext cx="41513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har möjlighet att påverka min vardag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4925" y="3490913"/>
            <a:ext cx="41513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kommer ut i friska luften när jag vill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42863" y="4270375"/>
            <a:ext cx="41513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är nöjd med de aktiviteter som erbjuds på mitt boende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41275" y="5059363"/>
            <a:ext cx="41513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100"/>
              <a:t>Jag har själv haft möjlighet att välja vilket boende jag ska bo på</a:t>
            </a:r>
          </a:p>
        </p:txBody>
      </p:sp>
      <p:grpSp>
        <p:nvGrpSpPr>
          <p:cNvPr id="15389" name="Group 47"/>
          <p:cNvGrpSpPr>
            <a:grpSpLocks/>
          </p:cNvGrpSpPr>
          <p:nvPr/>
        </p:nvGrpSpPr>
        <p:grpSpPr bwMode="auto">
          <a:xfrm>
            <a:off x="1676400" y="6115050"/>
            <a:ext cx="7177088" cy="252413"/>
            <a:chOff x="558" y="3810"/>
            <a:chExt cx="4521" cy="159"/>
          </a:xfrm>
        </p:grpSpPr>
        <p:sp>
          <p:nvSpPr>
            <p:cNvPr id="15420" name="Text Box 48"/>
            <p:cNvSpPr txBox="1">
              <a:spLocks noChangeArrowheads="1"/>
            </p:cNvSpPr>
            <p:nvPr/>
          </p:nvSpPr>
          <p:spPr bwMode="auto">
            <a:xfrm>
              <a:off x="3220" y="3814"/>
              <a:ext cx="12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ganska bra</a:t>
              </a:r>
            </a:p>
          </p:txBody>
        </p:sp>
        <p:sp>
          <p:nvSpPr>
            <p:cNvPr id="15421" name="Text Box 49"/>
            <p:cNvSpPr txBox="1">
              <a:spLocks noChangeArrowheads="1"/>
            </p:cNvSpPr>
            <p:nvPr/>
          </p:nvSpPr>
          <p:spPr bwMode="auto">
            <a:xfrm>
              <a:off x="2560" y="3814"/>
              <a:ext cx="95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Varken eller</a:t>
              </a:r>
            </a:p>
          </p:txBody>
        </p:sp>
        <p:sp>
          <p:nvSpPr>
            <p:cNvPr id="15422" name="Text Box 50"/>
            <p:cNvSpPr txBox="1">
              <a:spLocks noChangeArrowheads="1"/>
            </p:cNvSpPr>
            <p:nvPr/>
          </p:nvSpPr>
          <p:spPr bwMode="auto">
            <a:xfrm>
              <a:off x="1463" y="3815"/>
              <a:ext cx="12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ganska dåligt</a:t>
              </a:r>
            </a:p>
          </p:txBody>
        </p:sp>
        <p:sp>
          <p:nvSpPr>
            <p:cNvPr id="15423" name="Text Box 51"/>
            <p:cNvSpPr txBox="1">
              <a:spLocks noChangeArrowheads="1"/>
            </p:cNvSpPr>
            <p:nvPr/>
          </p:nvSpPr>
          <p:spPr bwMode="auto">
            <a:xfrm>
              <a:off x="594" y="3810"/>
              <a:ext cx="96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inte alls</a:t>
              </a:r>
            </a:p>
          </p:txBody>
        </p:sp>
        <p:sp>
          <p:nvSpPr>
            <p:cNvPr id="15424" name="Rectangle 52"/>
            <p:cNvSpPr>
              <a:spLocks noChangeArrowheads="1"/>
            </p:cNvSpPr>
            <p:nvPr/>
          </p:nvSpPr>
          <p:spPr bwMode="auto">
            <a:xfrm>
              <a:off x="558" y="3870"/>
              <a:ext cx="72" cy="6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25" name="Rectangle 53"/>
            <p:cNvSpPr>
              <a:spLocks noChangeArrowheads="1"/>
            </p:cNvSpPr>
            <p:nvPr/>
          </p:nvSpPr>
          <p:spPr bwMode="auto">
            <a:xfrm>
              <a:off x="1421" y="3869"/>
              <a:ext cx="72" cy="60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26" name="Rectangle 54"/>
            <p:cNvSpPr>
              <a:spLocks noChangeArrowheads="1"/>
            </p:cNvSpPr>
            <p:nvPr/>
          </p:nvSpPr>
          <p:spPr bwMode="auto">
            <a:xfrm>
              <a:off x="2512" y="3868"/>
              <a:ext cx="72" cy="6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27" name="Rectangle 55"/>
            <p:cNvSpPr>
              <a:spLocks noChangeArrowheads="1"/>
            </p:cNvSpPr>
            <p:nvPr/>
          </p:nvSpPr>
          <p:spPr bwMode="auto">
            <a:xfrm>
              <a:off x="3171" y="3867"/>
              <a:ext cx="72" cy="60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28" name="Rectangle 56"/>
            <p:cNvSpPr>
              <a:spLocks noChangeArrowheads="1"/>
            </p:cNvSpPr>
            <p:nvPr/>
          </p:nvSpPr>
          <p:spPr bwMode="auto">
            <a:xfrm>
              <a:off x="4220" y="3872"/>
              <a:ext cx="72" cy="60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429" name="Text Box 57"/>
            <p:cNvSpPr txBox="1">
              <a:spLocks noChangeArrowheads="1"/>
            </p:cNvSpPr>
            <p:nvPr/>
          </p:nvSpPr>
          <p:spPr bwMode="auto">
            <a:xfrm>
              <a:off x="4257" y="3813"/>
              <a:ext cx="82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Stämmer helt</a:t>
              </a:r>
            </a:p>
          </p:txBody>
        </p:sp>
      </p:grpSp>
      <p:graphicFrame>
        <p:nvGraphicFramePr>
          <p:cNvPr id="28730" name="Fr1axTABELL"/>
          <p:cNvGraphicFramePr>
            <a:graphicFrameLocks noGrp="1"/>
          </p:cNvGraphicFramePr>
          <p:nvPr/>
        </p:nvGraphicFramePr>
        <p:xfrm>
          <a:off x="8574088" y="1330325"/>
          <a:ext cx="423862" cy="55245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42" name="Fr1bxTABELL"/>
          <p:cNvGraphicFramePr>
            <a:graphicFrameLocks noGrp="1"/>
          </p:cNvGraphicFramePr>
          <p:nvPr/>
        </p:nvGraphicFramePr>
        <p:xfrm>
          <a:off x="8562975" y="2147888"/>
          <a:ext cx="423863" cy="552450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54" name="Fr1cxTABELL"/>
          <p:cNvGraphicFramePr>
            <a:graphicFrameLocks noGrp="1"/>
          </p:cNvGraphicFramePr>
          <p:nvPr/>
        </p:nvGraphicFramePr>
        <p:xfrm>
          <a:off x="8561388" y="2946400"/>
          <a:ext cx="423862" cy="55245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66" name="Fr1dxTABELL"/>
          <p:cNvGraphicFramePr>
            <a:graphicFrameLocks noGrp="1"/>
          </p:cNvGraphicFramePr>
          <p:nvPr/>
        </p:nvGraphicFramePr>
        <p:xfrm>
          <a:off x="8559800" y="3744913"/>
          <a:ext cx="423863" cy="552450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78" name="Fr1exTABELL"/>
          <p:cNvGraphicFramePr>
            <a:graphicFrameLocks noGrp="1"/>
          </p:cNvGraphicFramePr>
          <p:nvPr/>
        </p:nvGraphicFramePr>
        <p:xfrm>
          <a:off x="8558213" y="4524375"/>
          <a:ext cx="423862" cy="552450"/>
        </p:xfrm>
        <a:graphic>
          <a:graphicData uri="http://schemas.openxmlformats.org/drawingml/2006/table">
            <a:tbl>
              <a:tblPr/>
              <a:tblGrid>
                <a:gridCol w="423862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90" name="Fr1fxTABELL"/>
          <p:cNvGraphicFramePr>
            <a:graphicFrameLocks noGrp="1"/>
          </p:cNvGraphicFramePr>
          <p:nvPr/>
        </p:nvGraphicFramePr>
        <p:xfrm>
          <a:off x="8566150" y="5313363"/>
          <a:ext cx="423863" cy="552450"/>
        </p:xfrm>
        <a:graphic>
          <a:graphicData uri="http://schemas.openxmlformats.org/drawingml/2006/table">
            <a:tbl>
              <a:tblPr/>
              <a:tblGrid>
                <a:gridCol w="423863"/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FF008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L="0" marR="0" marT="14400" marB="144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4" name="Rectangle 28"/>
          <p:cNvSpPr>
            <a:spLocks noChangeArrowheads="1"/>
          </p:cNvSpPr>
          <p:nvPr/>
        </p:nvSpPr>
        <p:spPr bwMode="auto">
          <a:xfrm>
            <a:off x="7681913" y="6529388"/>
            <a:ext cx="839787" cy="123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800">
                <a:solidFill>
                  <a:schemeClr val="bg2"/>
                </a:solidFill>
              </a:rPr>
              <a:t>© TNS SIFO 2011</a:t>
            </a:r>
          </a:p>
        </p:txBody>
      </p:sp>
      <p:pic>
        <p:nvPicPr>
          <p:cNvPr id="15415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57413" y="6418263"/>
            <a:ext cx="266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6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689350" y="6418263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7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143500" y="6408738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8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32563" y="641826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9" name="Picture 1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67650" y="6399213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" val="CHAPTERVLAK"/>
  <p:tag name="CHAPTERVLAK" val="roz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" val="ChapterTite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" val="onderstrepi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P" val="ChapterTitel"/>
</p:tagLst>
</file>

<file path=ppt/theme/theme1.xml><?xml version="1.0" encoding="utf-8"?>
<a:theme xmlns:a="http://schemas.openxmlformats.org/drawingml/2006/main" name="J18422 Rapport Enhet X">
  <a:themeElements>
    <a:clrScheme name="_TNS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808080"/>
      </a:accent1>
      <a:accent2>
        <a:srgbClr val="FF0099"/>
      </a:accent2>
      <a:accent3>
        <a:srgbClr val="FFFFFF"/>
      </a:accent3>
      <a:accent4>
        <a:srgbClr val="000000"/>
      </a:accent4>
      <a:accent5>
        <a:srgbClr val="C0C0C0"/>
      </a:accent5>
      <a:accent6>
        <a:srgbClr val="E7008A"/>
      </a:accent6>
      <a:hlink>
        <a:srgbClr val="000000"/>
      </a:hlink>
      <a:folHlink>
        <a:srgbClr val="993366"/>
      </a:folHlink>
    </a:clrScheme>
    <a:fontScheme name="_T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_T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6633"/>
        </a:accent1>
        <a:accent2>
          <a:srgbClr val="0599CC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048AB9"/>
        </a:accent6>
        <a:hlink>
          <a:srgbClr val="FF9900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T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808080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E7008A"/>
        </a:accent6>
        <a:hlink>
          <a:srgbClr val="0000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apport_SIFO">
  <a:themeElements>
    <a:clrScheme name="_TNS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808080"/>
      </a:accent1>
      <a:accent2>
        <a:srgbClr val="FF0099"/>
      </a:accent2>
      <a:accent3>
        <a:srgbClr val="FFFFFF"/>
      </a:accent3>
      <a:accent4>
        <a:srgbClr val="000000"/>
      </a:accent4>
      <a:accent5>
        <a:srgbClr val="C0C0C0"/>
      </a:accent5>
      <a:accent6>
        <a:srgbClr val="E7008A"/>
      </a:accent6>
      <a:hlink>
        <a:srgbClr val="000000"/>
      </a:hlink>
      <a:folHlink>
        <a:srgbClr val="993366"/>
      </a:folHlink>
    </a:clrScheme>
    <a:fontScheme name="_T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_T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6633"/>
        </a:accent1>
        <a:accent2>
          <a:srgbClr val="0599CC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048AB9"/>
        </a:accent6>
        <a:hlink>
          <a:srgbClr val="FF9900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T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808080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E7008A"/>
        </a:accent6>
        <a:hlink>
          <a:srgbClr val="0000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apport_SIFO">
  <a:themeElements>
    <a:clrScheme name="_TNS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808080"/>
      </a:accent1>
      <a:accent2>
        <a:srgbClr val="FF0099"/>
      </a:accent2>
      <a:accent3>
        <a:srgbClr val="FFFFFF"/>
      </a:accent3>
      <a:accent4>
        <a:srgbClr val="000000"/>
      </a:accent4>
      <a:accent5>
        <a:srgbClr val="C0C0C0"/>
      </a:accent5>
      <a:accent6>
        <a:srgbClr val="E7008A"/>
      </a:accent6>
      <a:hlink>
        <a:srgbClr val="000000"/>
      </a:hlink>
      <a:folHlink>
        <a:srgbClr val="993366"/>
      </a:folHlink>
    </a:clrScheme>
    <a:fontScheme name="_T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_T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6633"/>
        </a:accent1>
        <a:accent2>
          <a:srgbClr val="0599CC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048AB9"/>
        </a:accent6>
        <a:hlink>
          <a:srgbClr val="FF9900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T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808080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E7008A"/>
        </a:accent6>
        <a:hlink>
          <a:srgbClr val="0000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_TNS 2">
    <a:dk1>
      <a:srgbClr val="000000"/>
    </a:dk1>
    <a:lt1>
      <a:srgbClr val="FFFFFF"/>
    </a:lt1>
    <a:dk2>
      <a:srgbClr val="000000"/>
    </a:dk2>
    <a:lt2>
      <a:srgbClr val="969696"/>
    </a:lt2>
    <a:accent1>
      <a:srgbClr val="808080"/>
    </a:accent1>
    <a:accent2>
      <a:srgbClr val="FF0099"/>
    </a:accent2>
    <a:accent3>
      <a:srgbClr val="FFFFFF"/>
    </a:accent3>
    <a:accent4>
      <a:srgbClr val="000000"/>
    </a:accent4>
    <a:accent5>
      <a:srgbClr val="C0C0C0"/>
    </a:accent5>
    <a:accent6>
      <a:srgbClr val="E7008A"/>
    </a:accent6>
    <a:hlink>
      <a:srgbClr val="000000"/>
    </a:hlink>
    <a:folHlink>
      <a:srgbClr val="99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J18422 Rapport Enhet X</Template>
  <TotalTime>0</TotalTime>
  <Words>995</Words>
  <Application>Microsoft Office PowerPoint</Application>
  <PresentationFormat>Bildspel på skärmen (4:3)</PresentationFormat>
  <Paragraphs>336</Paragraphs>
  <Slides>12</Slides>
  <Notes>10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Arial</vt:lpstr>
      <vt:lpstr>Wingdings</vt:lpstr>
      <vt:lpstr>J18422 Rapport Enhet X</vt:lpstr>
      <vt:lpstr>1_Rapport_SIFO</vt:lpstr>
      <vt:lpstr>2_Rapport_SIFO</vt:lpstr>
      <vt:lpstr>Microsoft Graph-diagram</vt:lpstr>
      <vt:lpstr>Bild 1</vt:lpstr>
      <vt:lpstr>Inledning Beskrivning av genomförandet av undersökningen</vt:lpstr>
      <vt:lpstr>Resultat per fråga</vt:lpstr>
      <vt:lpstr>Resultat</vt:lpstr>
      <vt:lpstr>Resultat</vt:lpstr>
      <vt:lpstr>Resultat</vt:lpstr>
      <vt:lpstr>Resultat</vt:lpstr>
      <vt:lpstr>Resultat kommunal/privat regi</vt:lpstr>
      <vt:lpstr>Resultat</vt:lpstr>
      <vt:lpstr>Resultat</vt:lpstr>
      <vt:lpstr>Resultat</vt:lpstr>
      <vt:lpstr>Resultat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subject>TNS SIFO Rapportmall</dc:subject>
  <dc:creator/>
  <cp:lastModifiedBy/>
  <cp:revision>85</cp:revision>
  <cp:lastPrinted>2005-05-17T14:26:30Z</cp:lastPrinted>
  <dcterms:created xsi:type="dcterms:W3CDTF">2009-11-17T14:14:11Z</dcterms:created>
  <dcterms:modified xsi:type="dcterms:W3CDTF">2011-12-23T06:50:18Z</dcterms:modified>
</cp:coreProperties>
</file>