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259" r:id="rId3"/>
    <p:sldId id="256" r:id="rId4"/>
    <p:sldId id="267" r:id="rId5"/>
    <p:sldId id="266" r:id="rId6"/>
    <p:sldId id="313" r:id="rId7"/>
    <p:sldId id="265" r:id="rId8"/>
    <p:sldId id="268" r:id="rId9"/>
    <p:sldId id="26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588" autoAdjust="0"/>
    <p:restoredTop sz="94671" autoAdjust="0"/>
  </p:normalViewPr>
  <p:slideViewPr>
    <p:cSldViewPr>
      <p:cViewPr>
        <p:scale>
          <a:sx n="70" d="100"/>
          <a:sy n="70" d="100"/>
        </p:scale>
        <p:origin x="-2970" y="-894"/>
      </p:cViewPr>
      <p:guideLst>
        <p:guide orient="horz" pos="2160"/>
        <p:guide pos="2880"/>
      </p:guideLst>
    </p:cSldViewPr>
  </p:slideViewPr>
  <p:outlineViewPr>
    <p:cViewPr>
      <p:scale>
        <a:sx n="33" d="100"/>
        <a:sy n="33" d="100"/>
      </p:scale>
      <p:origin x="0" y="393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346" cy="496412"/>
          </a:xfrm>
          <a:prstGeom prst="rect">
            <a:avLst/>
          </a:prstGeom>
        </p:spPr>
        <p:txBody>
          <a:bodyPr vert="horz" lIns="90608" tIns="45304" rIns="90608" bIns="45304" rtlCol="0"/>
          <a:lstStyle>
            <a:lvl1pPr algn="l">
              <a:defRPr sz="1200"/>
            </a:lvl1pPr>
          </a:lstStyle>
          <a:p>
            <a:endParaRPr lang="sv-SE" dirty="0"/>
          </a:p>
        </p:txBody>
      </p:sp>
      <p:sp>
        <p:nvSpPr>
          <p:cNvPr id="3" name="Platshållare för datum 2"/>
          <p:cNvSpPr>
            <a:spLocks noGrp="1"/>
          </p:cNvSpPr>
          <p:nvPr>
            <p:ph type="dt" sz="quarter" idx="1"/>
          </p:nvPr>
        </p:nvSpPr>
        <p:spPr>
          <a:xfrm>
            <a:off x="3850760" y="0"/>
            <a:ext cx="2945346" cy="496412"/>
          </a:xfrm>
          <a:prstGeom prst="rect">
            <a:avLst/>
          </a:prstGeom>
        </p:spPr>
        <p:txBody>
          <a:bodyPr vert="horz" lIns="90608" tIns="45304" rIns="90608" bIns="45304" rtlCol="0"/>
          <a:lstStyle>
            <a:lvl1pPr algn="r">
              <a:defRPr sz="1200"/>
            </a:lvl1pPr>
          </a:lstStyle>
          <a:p>
            <a:fld id="{D73B65AF-BAC5-4950-9D92-C2FCB75D6018}" type="datetimeFigureOut">
              <a:rPr lang="sv-SE" smtClean="0"/>
              <a:pPr/>
              <a:t>2013-05-30</a:t>
            </a:fld>
            <a:endParaRPr lang="sv-SE" dirty="0"/>
          </a:p>
        </p:txBody>
      </p:sp>
      <p:sp>
        <p:nvSpPr>
          <p:cNvPr id="4" name="Platshållare för sidfot 3"/>
          <p:cNvSpPr>
            <a:spLocks noGrp="1"/>
          </p:cNvSpPr>
          <p:nvPr>
            <p:ph type="ftr" sz="quarter" idx="2"/>
          </p:nvPr>
        </p:nvSpPr>
        <p:spPr>
          <a:xfrm>
            <a:off x="0" y="9430238"/>
            <a:ext cx="2945346" cy="496412"/>
          </a:xfrm>
          <a:prstGeom prst="rect">
            <a:avLst/>
          </a:prstGeom>
        </p:spPr>
        <p:txBody>
          <a:bodyPr vert="horz" lIns="90608" tIns="45304" rIns="90608" bIns="45304"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760" y="9430238"/>
            <a:ext cx="2945346" cy="496412"/>
          </a:xfrm>
          <a:prstGeom prst="rect">
            <a:avLst/>
          </a:prstGeom>
        </p:spPr>
        <p:txBody>
          <a:bodyPr vert="horz" lIns="90608" tIns="45304" rIns="90608" bIns="45304" rtlCol="0" anchor="b"/>
          <a:lstStyle>
            <a:lvl1pPr algn="r">
              <a:defRPr sz="1200"/>
            </a:lvl1pPr>
          </a:lstStyle>
          <a:p>
            <a:fld id="{A870D158-1507-4311-A4B3-3EE98F720913}" type="slidenum">
              <a:rPr lang="sv-SE" smtClean="0"/>
              <a:pPr/>
              <a:t>‹#›</a:t>
            </a:fld>
            <a:endParaRPr lang="sv-SE" dirty="0"/>
          </a:p>
        </p:txBody>
      </p:sp>
    </p:spTree>
    <p:extLst>
      <p:ext uri="{BB962C8B-B14F-4D97-AF65-F5344CB8AC3E}">
        <p14:creationId xmlns:p14="http://schemas.microsoft.com/office/powerpoint/2010/main" xmlns="" val="296378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564" tIns="47782" rIns="95564" bIns="47782" rtlCol="0"/>
          <a:lstStyle>
            <a:lvl1pPr algn="l">
              <a:defRPr sz="1300"/>
            </a:lvl1pPr>
          </a:lstStyle>
          <a:p>
            <a:endParaRPr lang="sv-SE" dirty="0"/>
          </a:p>
        </p:txBody>
      </p:sp>
      <p:sp>
        <p:nvSpPr>
          <p:cNvPr id="3" name="Date Placeholder 2"/>
          <p:cNvSpPr>
            <a:spLocks noGrp="1"/>
          </p:cNvSpPr>
          <p:nvPr>
            <p:ph type="dt" idx="1"/>
          </p:nvPr>
        </p:nvSpPr>
        <p:spPr>
          <a:xfrm>
            <a:off x="3850444" y="0"/>
            <a:ext cx="2945659" cy="496412"/>
          </a:xfrm>
          <a:prstGeom prst="rect">
            <a:avLst/>
          </a:prstGeom>
        </p:spPr>
        <p:txBody>
          <a:bodyPr vert="horz" lIns="95564" tIns="47782" rIns="95564" bIns="47782" rtlCol="0"/>
          <a:lstStyle>
            <a:lvl1pPr algn="r">
              <a:defRPr sz="1300"/>
            </a:lvl1pPr>
          </a:lstStyle>
          <a:p>
            <a:fld id="{CA58CA40-DB92-4F21-A1CA-562DD397C80F}" type="datetimeFigureOut">
              <a:rPr lang="sv-SE" smtClean="0"/>
              <a:pPr/>
              <a:t>2013-05-30</a:t>
            </a:fld>
            <a:endParaRPr lang="sv-SE"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64" tIns="47782" rIns="95564" bIns="47782" rtlCol="0" anchor="ctr"/>
          <a:lstStyle/>
          <a:p>
            <a:endParaRPr lang="sv-SE"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564" tIns="47782" rIns="95564" bIns="477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1" y="9430090"/>
            <a:ext cx="2945659" cy="496412"/>
          </a:xfrm>
          <a:prstGeom prst="rect">
            <a:avLst/>
          </a:prstGeom>
        </p:spPr>
        <p:txBody>
          <a:bodyPr vert="horz" lIns="95564" tIns="47782" rIns="95564" bIns="47782" rtlCol="0" anchor="b"/>
          <a:lstStyle>
            <a:lvl1pPr algn="l">
              <a:defRPr sz="1300"/>
            </a:lvl1pPr>
          </a:lstStyle>
          <a:p>
            <a:endParaRPr lang="sv-SE" dirty="0"/>
          </a:p>
        </p:txBody>
      </p:sp>
      <p:sp>
        <p:nvSpPr>
          <p:cNvPr id="7" name="Slide Number Placeholder 6"/>
          <p:cNvSpPr>
            <a:spLocks noGrp="1"/>
          </p:cNvSpPr>
          <p:nvPr>
            <p:ph type="sldNum" sz="quarter" idx="5"/>
          </p:nvPr>
        </p:nvSpPr>
        <p:spPr>
          <a:xfrm>
            <a:off x="3850444" y="9430090"/>
            <a:ext cx="2945659" cy="496412"/>
          </a:xfrm>
          <a:prstGeom prst="rect">
            <a:avLst/>
          </a:prstGeom>
        </p:spPr>
        <p:txBody>
          <a:bodyPr vert="horz" lIns="95564" tIns="47782" rIns="95564" bIns="47782" rtlCol="0" anchor="b"/>
          <a:lstStyle>
            <a:lvl1pPr algn="r">
              <a:defRPr sz="1300"/>
            </a:lvl1pPr>
          </a:lstStyle>
          <a:p>
            <a:fld id="{93CA2D00-D059-4CE0-B366-CD3AA344EE3C}" type="slidenum">
              <a:rPr lang="sv-SE" smtClean="0"/>
              <a:pPr/>
              <a:t>‹#›</a:t>
            </a:fld>
            <a:endParaRPr lang="sv-SE" dirty="0"/>
          </a:p>
        </p:txBody>
      </p:sp>
    </p:spTree>
    <p:extLst>
      <p:ext uri="{BB962C8B-B14F-4D97-AF65-F5344CB8AC3E}">
        <p14:creationId xmlns:p14="http://schemas.microsoft.com/office/powerpoint/2010/main" xmlns="" val="360840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sv-SE" dirty="0"/>
          </a:p>
        </p:txBody>
      </p:sp>
      <p:sp>
        <p:nvSpPr>
          <p:cNvPr id="3" name="Subtitle 2"/>
          <p:cNvSpPr>
            <a:spLocks noGrp="1"/>
          </p:cNvSpPr>
          <p:nvPr>
            <p:ph type="subTitle" idx="1"/>
          </p:nvPr>
        </p:nvSpPr>
        <p:spPr>
          <a:xfrm>
            <a:off x="1371600" y="3886200"/>
            <a:ext cx="6400800" cy="98296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datum 3"/>
          <p:cNvSpPr>
            <a:spLocks noGrp="1"/>
          </p:cNvSpPr>
          <p:nvPr>
            <p:ph type="dt" sz="half" idx="2"/>
          </p:nvPr>
        </p:nvSpPr>
        <p:spPr>
          <a:xfrm>
            <a:off x="3491880" y="5296123"/>
            <a:ext cx="2133600" cy="365125"/>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fld id="{1CF0DF49-0315-4D37-9151-BEC050249C09}" type="datetime1">
              <a:rPr lang="sv-SE" smtClean="0"/>
              <a:pPr/>
              <a:t>2013-05-30</a:t>
            </a:fld>
            <a:endParaRPr lang="sv-SE" dirty="0"/>
          </a:p>
        </p:txBody>
      </p:sp>
    </p:spTree>
    <p:extLst>
      <p:ext uri="{BB962C8B-B14F-4D97-AF65-F5344CB8AC3E}">
        <p14:creationId xmlns:p14="http://schemas.microsoft.com/office/powerpoint/2010/main" xmlns="" val="3911100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12345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80165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238878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18617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231653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175762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48492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39871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30752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idx="1"/>
          </p:nvPr>
        </p:nvSpPr>
        <p:spPr>
          <a:xfrm>
            <a:off x="467544" y="1556792"/>
            <a:ext cx="8208912" cy="45537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B2B78ABF-F9B9-49B1-A832-1BBCCB22591E}" type="datetime1">
              <a:rPr lang="sv-SE" smtClean="0"/>
              <a:pPr/>
              <a:t>2013-05-30</a:t>
            </a:fld>
            <a:endParaRPr lang="sv-SE" dirty="0"/>
          </a:p>
        </p:txBody>
      </p:sp>
      <p:sp>
        <p:nvSpPr>
          <p:cNvPr id="8"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xmlns="" val="254580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bbel punktli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0A9FE641-9104-4620-83A1-3A66EBFD70D5}" type="datetime1">
              <a:rPr lang="sv-SE" smtClean="0"/>
              <a:pPr/>
              <a:t>2013-05-30</a:t>
            </a:fld>
            <a:endParaRPr lang="sv-SE" dirty="0"/>
          </a:p>
        </p:txBody>
      </p:sp>
      <p:sp>
        <p:nvSpPr>
          <p:cNvPr id="13"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4"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xmlns="" val="257716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F8DE4E4-C976-4183-BB02-80ED07F5C186}" type="datetime1">
              <a:rPr lang="sv-SE" smtClean="0"/>
              <a:pPr/>
              <a:t>2013-05-30</a:t>
            </a:fld>
            <a:endParaRPr lang="sv-SE" dirty="0"/>
          </a:p>
        </p:txBody>
      </p:sp>
      <p:sp>
        <p:nvSpPr>
          <p:cNvPr id="15" name="Platshållare för bildnummer 5"/>
          <p:cNvSpPr>
            <a:spLocks noGrp="1"/>
          </p:cNvSpPr>
          <p:nvPr>
            <p:ph type="sldNum" sz="quarter" idx="11"/>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6" name="Platshållare för sidfot 4"/>
          <p:cNvSpPr>
            <a:spLocks noGrp="1"/>
          </p:cNvSpPr>
          <p:nvPr>
            <p:ph type="ftr" sz="quarter" idx="12"/>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xmlns="" val="2682224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10"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2789F06-6A48-421A-AE35-CEE1656406C6}" type="datetime1">
              <a:rPr lang="sv-SE" smtClean="0"/>
              <a:pPr/>
              <a:t>2013-05-30</a:t>
            </a:fld>
            <a:endParaRPr lang="sv-SE" dirty="0"/>
          </a:p>
        </p:txBody>
      </p:sp>
      <p:sp>
        <p:nvSpPr>
          <p:cNvPr id="11"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2"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xmlns="" val="2096764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0101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sv-SE" smtClean="0"/>
              <a:t>Klicka här för att ändra format</a:t>
            </a:r>
            <a:endParaRPr lang="sv-SE"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rot="5400000">
            <a:off x="-288540" y="673944"/>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AD3F82B2-7331-494E-A559-880E8C50E5D9}" type="datetime1">
              <a:rPr lang="sv-SE" smtClean="0"/>
              <a:pPr/>
              <a:t>2013-05-30</a:t>
            </a:fld>
            <a:endParaRPr lang="sv-SE" dirty="0"/>
          </a:p>
        </p:txBody>
      </p:sp>
      <p:sp>
        <p:nvSpPr>
          <p:cNvPr id="8" name="Platshållare för bildnummer 5"/>
          <p:cNvSpPr>
            <a:spLocks noGrp="1"/>
          </p:cNvSpPr>
          <p:nvPr>
            <p:ph type="sldNum" sz="quarter" idx="4"/>
          </p:nvPr>
        </p:nvSpPr>
        <p:spPr>
          <a:xfrm rot="5400000">
            <a:off x="-396171" y="541110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rot="5400000">
            <a:off x="-1124272" y="3220616"/>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xmlns="" val="346558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10060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2048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AEAEA"/>
            </a:gs>
            <a:gs pos="100000">
              <a:schemeClr val="bg1"/>
            </a:gs>
            <a:gs pos="0">
              <a:srgbClr val="E6E6E6"/>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163538" y="261288"/>
            <a:ext cx="8820000" cy="584926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259396" y="6110548"/>
            <a:ext cx="8705092" cy="659410"/>
          </a:xfrm>
          <a:prstGeom prst="rect">
            <a:avLst/>
          </a:prstGeom>
        </p:spPr>
      </p:pic>
      <p:sp>
        <p:nvSpPr>
          <p:cNvPr id="19" name="Rektangel med rundade hörn 18"/>
          <p:cNvSpPr/>
          <p:nvPr/>
        </p:nvSpPr>
        <p:spPr>
          <a:xfrm>
            <a:off x="-53764" y="-64888"/>
            <a:ext cx="9252520" cy="6984000"/>
          </a:xfrm>
          <a:prstGeom prst="roundRect">
            <a:avLst>
              <a:gd name="adj" fmla="val 5491"/>
            </a:avLst>
          </a:prstGeom>
          <a:noFill/>
          <a:ln w="311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xmlns="" val="2170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3E78C-674C-4187-BC2F-C1F67291C8AE}" type="datetimeFigureOut">
              <a:rPr lang="sv-SE" smtClean="0"/>
              <a:pPr/>
              <a:t>2013-05-30</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8B17C-E31E-45B4-8797-9D9471F87834}" type="slidenum">
              <a:rPr lang="sv-SE" smtClean="0"/>
              <a:pPr/>
              <a:t>‹#›</a:t>
            </a:fld>
            <a:endParaRPr lang="sv-SE" dirty="0"/>
          </a:p>
        </p:txBody>
      </p:sp>
    </p:spTree>
    <p:extLst>
      <p:ext uri="{BB962C8B-B14F-4D97-AF65-F5344CB8AC3E}">
        <p14:creationId xmlns:p14="http://schemas.microsoft.com/office/powerpoint/2010/main" xmlns="" val="170134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endParaRPr lang="sv-SE" dirty="0" smtClean="0"/>
          </a:p>
        </p:txBody>
      </p:sp>
      <p:sp>
        <p:nvSpPr>
          <p:cNvPr id="17411" name="Rectangle 1027"/>
          <p:cNvSpPr>
            <a:spLocks noGrp="1" noChangeArrowheads="1"/>
          </p:cNvSpPr>
          <p:nvPr>
            <p:ph type="body" idx="1"/>
          </p:nvPr>
        </p:nvSpPr>
        <p:spPr/>
        <p:txBody>
          <a:bodyPr/>
          <a:lstStyle/>
          <a:p>
            <a:pPr eaLnBrk="1" hangingPunct="1"/>
            <a:endParaRPr lang="sv-SE" dirty="0" smtClean="0"/>
          </a:p>
        </p:txBody>
      </p:sp>
      <p:sp>
        <p:nvSpPr>
          <p:cNvPr id="17412" name="Rectangle 102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sv-SE" dirty="0"/>
          </a:p>
        </p:txBody>
      </p:sp>
      <p:pic>
        <p:nvPicPr>
          <p:cNvPr id="17413" name="Picture 1030" descr="Animation_svart"/>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824163" y="2698750"/>
            <a:ext cx="3322637"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796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907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818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253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62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1077218"/>
          </a:xfrm>
          <a:prstGeom prst="rect">
            <a:avLst/>
          </a:prstGeom>
          <a:noFill/>
        </p:spPr>
        <p:txBody>
          <a:bodyPr vert="horz" rtlCol="0">
            <a:spAutoFit/>
          </a:bodyPr>
          <a:lstStyle/>
          <a:p>
            <a:pPr algn="ctr"/>
            <a:r>
              <a:rPr lang="sv-SE" sz="3200" b="1" smtClean="0">
                <a:latin typeface="Arial"/>
              </a:rPr>
              <a:t>Stadsdelen kommunala/fristående förskolor</a:t>
            </a:r>
            <a:endParaRPr lang="sv-SE" sz="3200" b="1">
              <a:latin typeface="Arial"/>
            </a:endParaRPr>
          </a:p>
        </p:txBody>
      </p:sp>
    </p:spTree>
    <p:extLst>
      <p:ext uri="{BB962C8B-B14F-4D97-AF65-F5344CB8AC3E}">
        <p14:creationId xmlns:p14="http://schemas.microsoft.com/office/powerpoint/2010/main" xmlns="" val="314079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696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48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018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79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ctrTitle"/>
          </p:nvPr>
        </p:nvSpPr>
        <p:spPr/>
        <p:txBody>
          <a:bodyPr>
            <a:normAutofit/>
          </a:bodyPr>
          <a:lstStyle/>
          <a:p>
            <a:r>
              <a:rPr lang="sv-SE" dirty="0"/>
              <a:t>Stockholm stad</a:t>
            </a:r>
            <a:br>
              <a:rPr lang="sv-SE" dirty="0"/>
            </a:br>
            <a:r>
              <a:rPr lang="sv-SE" dirty="0"/>
              <a:t>Förskoleundersökning </a:t>
            </a:r>
            <a:r>
              <a:rPr lang="sv-SE" dirty="0" smtClean="0"/>
              <a:t>2013</a:t>
            </a:r>
            <a:endParaRPr lang="sv-SE" dirty="0"/>
          </a:p>
        </p:txBody>
      </p:sp>
      <p:sp>
        <p:nvSpPr>
          <p:cNvPr id="10" name="Ruta2"/>
          <p:cNvSpPr>
            <a:spLocks noGrp="1"/>
          </p:cNvSpPr>
          <p:nvPr>
            <p:ph type="subTitle" idx="1"/>
          </p:nvPr>
        </p:nvSpPr>
        <p:spPr/>
        <p:txBody>
          <a:bodyPr/>
          <a:lstStyle/>
          <a:p>
            <a:endParaRPr lang="sv-SE" smtClean="0"/>
          </a:p>
          <a:p>
            <a:r>
              <a:rPr lang="sv-SE" smtClean="0"/>
              <a:t>Spånga-Tensta stadsdel</a:t>
            </a:r>
            <a:endParaRPr lang="sv-SE" dirty="0">
              <a:solidFill>
                <a:srgbClr val="FF0000"/>
              </a:solidFill>
            </a:endParaRPr>
          </a:p>
        </p:txBody>
      </p:sp>
    </p:spTree>
    <p:extLst>
      <p:ext uri="{BB962C8B-B14F-4D97-AF65-F5344CB8AC3E}">
        <p14:creationId xmlns:p14="http://schemas.microsoft.com/office/powerpoint/2010/main" xmlns="" val="338720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826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457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584775"/>
          </a:xfrm>
          <a:prstGeom prst="rect">
            <a:avLst/>
          </a:prstGeom>
          <a:noFill/>
        </p:spPr>
        <p:txBody>
          <a:bodyPr vert="horz" rtlCol="0">
            <a:spAutoFit/>
          </a:bodyPr>
          <a:lstStyle/>
          <a:p>
            <a:pPr algn="ctr"/>
            <a:r>
              <a:rPr lang="sv-SE" sz="3200" b="1" smtClean="0">
                <a:latin typeface="Arial"/>
              </a:rPr>
              <a:t>Stadsdelen flickor/pojkar</a:t>
            </a:r>
            <a:endParaRPr lang="sv-SE" sz="3200" b="1">
              <a:latin typeface="Arial"/>
            </a:endParaRPr>
          </a:p>
        </p:txBody>
      </p:sp>
    </p:spTree>
    <p:extLst>
      <p:ext uri="{BB962C8B-B14F-4D97-AF65-F5344CB8AC3E}">
        <p14:creationId xmlns:p14="http://schemas.microsoft.com/office/powerpoint/2010/main" xmlns="" val="366453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63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701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899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816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073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6023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584775"/>
          </a:xfrm>
          <a:prstGeom prst="rect">
            <a:avLst/>
          </a:prstGeom>
          <a:noFill/>
        </p:spPr>
        <p:txBody>
          <a:bodyPr vert="horz" rtlCol="0">
            <a:spAutoFit/>
          </a:bodyPr>
          <a:lstStyle/>
          <a:p>
            <a:pPr algn="ctr"/>
            <a:r>
              <a:rPr lang="sv-SE" sz="3200" b="1" smtClean="0">
                <a:latin typeface="Arial"/>
              </a:rPr>
              <a:t>Index per område, KF-indikator och NFI</a:t>
            </a:r>
            <a:endParaRPr lang="sv-SE" sz="3200" b="1">
              <a:latin typeface="Arial"/>
            </a:endParaRPr>
          </a:p>
        </p:txBody>
      </p:sp>
    </p:spTree>
    <p:extLst>
      <p:ext uri="{BB962C8B-B14F-4D97-AF65-F5344CB8AC3E}">
        <p14:creationId xmlns:p14="http://schemas.microsoft.com/office/powerpoint/2010/main" xmlns="" val="362183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	</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Om undersökningen</a:t>
            </a:r>
          </a:p>
          <a:p>
            <a:endParaRPr lang="sv-SE" dirty="0"/>
          </a:p>
          <a:p>
            <a:r>
              <a:rPr lang="sv-SE" dirty="0" smtClean="0"/>
              <a:t>Frågorna i enkäten</a:t>
            </a:r>
          </a:p>
          <a:p>
            <a:endParaRPr lang="sv-SE" dirty="0"/>
          </a:p>
          <a:p>
            <a:r>
              <a:rPr lang="sv-SE" dirty="0" smtClean="0"/>
              <a:t>Inför läsning av rapporten</a:t>
            </a:r>
          </a:p>
          <a:p>
            <a:endParaRPr lang="sv-SE" dirty="0" smtClean="0"/>
          </a:p>
          <a:p>
            <a:r>
              <a:rPr lang="sv-SE" dirty="0" smtClean="0"/>
              <a:t>Svarsfrekvens </a:t>
            </a:r>
          </a:p>
          <a:p>
            <a:pPr marL="0" indent="0">
              <a:buNone/>
            </a:pPr>
            <a:endParaRPr lang="sv-SE" dirty="0" smtClean="0"/>
          </a:p>
          <a:p>
            <a:r>
              <a:rPr lang="sv-SE" dirty="0" smtClean="0"/>
              <a:t>Resultat</a:t>
            </a:r>
          </a:p>
          <a:p>
            <a:pPr lvl="1"/>
            <a:r>
              <a:rPr lang="sv-SE" dirty="0" smtClean="0"/>
              <a:t>Stadsdelen per år</a:t>
            </a:r>
          </a:p>
          <a:p>
            <a:pPr lvl="1"/>
            <a:r>
              <a:rPr lang="sv-SE" dirty="0" smtClean="0"/>
              <a:t>Stadsdelen kommunala/fristående förskolor</a:t>
            </a:r>
          </a:p>
          <a:p>
            <a:pPr lvl="1"/>
            <a:r>
              <a:rPr lang="sv-SE" dirty="0" smtClean="0"/>
              <a:t>Stadsdelen flickor/pojkar</a:t>
            </a:r>
          </a:p>
          <a:p>
            <a:pPr lvl="1"/>
            <a:r>
              <a:rPr lang="sv-SE" dirty="0"/>
              <a:t>Index per område, KF-indikator och </a:t>
            </a:r>
            <a:r>
              <a:rPr lang="sv-SE" dirty="0" smtClean="0"/>
              <a:t>NFI</a:t>
            </a:r>
          </a:p>
          <a:p>
            <a:pPr lvl="1"/>
            <a:r>
              <a:rPr lang="sv-SE" dirty="0" smtClean="0"/>
              <a:t>Stadsdelsspecifika frågor</a:t>
            </a:r>
          </a:p>
        </p:txBody>
      </p:sp>
    </p:spTree>
    <p:extLst>
      <p:ext uri="{BB962C8B-B14F-4D97-AF65-F5344CB8AC3E}">
        <p14:creationId xmlns:p14="http://schemas.microsoft.com/office/powerpoint/2010/main" xmlns="" val="50805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7895"/>
            <a:ext cx="9011639" cy="5904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865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7895"/>
            <a:ext cx="9011639" cy="5904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45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Om undersökningen</a:t>
            </a:r>
            <a:endParaRPr lang="sv-SE" dirty="0"/>
          </a:p>
        </p:txBody>
      </p:sp>
      <p:sp>
        <p:nvSpPr>
          <p:cNvPr id="3" name="Ruta3"/>
          <p:cNvSpPr>
            <a:spLocks noGrp="1"/>
          </p:cNvSpPr>
          <p:nvPr>
            <p:ph idx="1"/>
          </p:nvPr>
        </p:nvSpPr>
        <p:spPr>
          <a:xfrm>
            <a:off x="467544" y="908720"/>
            <a:ext cx="8208912" cy="5760640"/>
          </a:xfrm>
        </p:spPr>
        <p:txBody>
          <a:bodyPr>
            <a:noAutofit/>
          </a:bodyPr>
          <a:lstStyle/>
          <a:p>
            <a:r>
              <a:rPr lang="sv-SE" sz="1200" smtClean="0"/>
              <a:t>Undersökningen är en totalundersökning och riktas till samtliga vårdnadshavare med barn i förskola i Stockholm stad, både kommunalt drivna förskolor och enskilt drivna ingår i undersökningen. Syftet med undersökningen är att utveckla den pedagogiska kvaliteten i varje enskild förskola. Resultaten används även för att underlätta valet av förskola för vårdnadshavare i Stockholms stad genom att resultatet publiceras på stockholm.se.</a:t>
            </a:r>
          </a:p>
          <a:p>
            <a:endParaRPr lang="sv-SE" sz="1200" smtClean="0"/>
          </a:p>
          <a:p>
            <a:r>
              <a:rPr lang="sv-SE" sz="1200" smtClean="0"/>
              <a:t>Undersökningen genomfördes med hjälp av postala utskick där möjlighet gavs att besvara undersökningen via en webblänk med personliga inloggningsuppgifter alternativt en postal enkät. Totalt genomfördes tre postala utskick varav det första innehöll information om undersökningen samt inloggningsuppgifter till att svara via webblänk och de två senare utskicken innehöll även en postal enkät. Undersökningen genomfördes under vecka 7-16 år 2013.</a:t>
            </a:r>
          </a:p>
          <a:p>
            <a:endParaRPr lang="sv-SE" sz="1200" smtClean="0"/>
          </a:p>
          <a:p>
            <a:r>
              <a:rPr lang="sv-SE" sz="1200" smtClean="0"/>
              <a:t>Urvalet tillhandahölls av Stockholm stad och är hämtat från Stockholm stads register BOSKO. Urvalet innefattade barn som var inskrivna på förskolan i slutet av januari år 2013.</a:t>
            </a:r>
          </a:p>
          <a:p>
            <a:endParaRPr lang="sv-SE" sz="1200" smtClean="0"/>
          </a:p>
          <a:p>
            <a:r>
              <a:rPr lang="sv-SE" sz="1200" smtClean="0"/>
              <a:t>Denna rapport visar resultaten för förskolor i Spånga-Tensta stadsdel.</a:t>
            </a:r>
          </a:p>
          <a:p>
            <a:endParaRPr lang="sv-SE" sz="1200" smtClean="0"/>
          </a:p>
          <a:p>
            <a:r>
              <a:rPr lang="sv-SE" sz="1200" smtClean="0"/>
              <a:t>Resultaten i rapporten jämförs för stadsdelen mellan år 2011-2013 med Stockholm stad totalt, flickor och pojkar i stadsdelen samt förskolornas regiform såvida minst 5 personer har svarat i respektive grupp.</a:t>
            </a:r>
          </a:p>
          <a:p>
            <a:endParaRPr lang="sv-SE" sz="1200" smtClean="0"/>
          </a:p>
          <a:p>
            <a:r>
              <a:rPr lang="sv-SE" sz="1200" smtClean="0"/>
              <a:t>Antal svar för Spånga-Tensta stadsdel är 1953 st, vilket ger en svarsprocent på 75 %.</a:t>
            </a:r>
          </a:p>
          <a:p>
            <a:r>
              <a:rPr lang="sv-SE" sz="1200" smtClean="0"/>
              <a:t>Totalt för Stockholm stad inkom 34 893 svar, vilket ger en svarsprocent på 70 %.</a:t>
            </a:r>
          </a:p>
          <a:p>
            <a:endParaRPr lang="sv-SE" sz="1200" smtClean="0"/>
          </a:p>
          <a:p>
            <a:r>
              <a:rPr lang="sv-SE" sz="1200" smtClean="0"/>
              <a:t>Markör Marknad &amp; Kommunikation AB, Maria Eklund, maria.eklund@markor.se</a:t>
            </a:r>
            <a:endParaRPr lang="sv-SE" sz="1200" dirty="0"/>
          </a:p>
        </p:txBody>
      </p:sp>
    </p:spTree>
    <p:extLst>
      <p:ext uri="{BB962C8B-B14F-4D97-AF65-F5344CB8AC3E}">
        <p14:creationId xmlns:p14="http://schemas.microsoft.com/office/powerpoint/2010/main" xmlns="" val="149769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06090"/>
          </a:xfrm>
        </p:spPr>
        <p:txBody>
          <a:bodyPr>
            <a:normAutofit/>
          </a:bodyPr>
          <a:lstStyle/>
          <a:p>
            <a:r>
              <a:rPr lang="sv-SE" dirty="0" smtClean="0"/>
              <a:t>Frågorna i enkäten</a:t>
            </a:r>
            <a:endParaRPr lang="sv-SE" dirty="0"/>
          </a:p>
        </p:txBody>
      </p:sp>
      <p:sp>
        <p:nvSpPr>
          <p:cNvPr id="3" name="Platshållare för innehåll 2"/>
          <p:cNvSpPr>
            <a:spLocks noGrp="1"/>
          </p:cNvSpPr>
          <p:nvPr>
            <p:ph idx="1"/>
          </p:nvPr>
        </p:nvSpPr>
        <p:spPr>
          <a:xfrm>
            <a:off x="467544" y="908720"/>
            <a:ext cx="8208912" cy="5400600"/>
          </a:xfrm>
        </p:spPr>
        <p:txBody>
          <a:bodyPr>
            <a:noAutofit/>
          </a:bodyPr>
          <a:lstStyle/>
          <a:p>
            <a:pPr marL="228600" indent="-228600">
              <a:buSzPct val="100000"/>
              <a:buFont typeface="+mj-lt"/>
              <a:buAutoNum type="arabicPeriod"/>
            </a:pPr>
            <a:r>
              <a:rPr lang="sv-SE" sz="1100" dirty="0"/>
              <a:t>Mitt barns utveckling och lärande uppmuntras</a:t>
            </a:r>
            <a:r>
              <a:rPr lang="sv-SE" sz="1100" dirty="0" smtClean="0"/>
              <a:t>.</a:t>
            </a:r>
          </a:p>
          <a:p>
            <a:pPr marL="228600" indent="-228600">
              <a:buSzPct val="100000"/>
              <a:buFont typeface="+mj-lt"/>
              <a:buAutoNum type="arabicPeriod"/>
            </a:pPr>
            <a:r>
              <a:rPr lang="sv-SE" sz="1100" dirty="0"/>
              <a:t>Den pedagogiska miljön (material och dess tillgänglighet) uppmuntrar till utveckling och lärande</a:t>
            </a:r>
            <a:r>
              <a:rPr lang="sv-SE" sz="1100" dirty="0" smtClean="0"/>
              <a:t>.</a:t>
            </a:r>
          </a:p>
          <a:p>
            <a:pPr marL="228600" indent="-228600">
              <a:buSzPct val="100000"/>
              <a:buFont typeface="+mj-lt"/>
              <a:buAutoNum type="arabicPeriod"/>
            </a:pPr>
            <a:r>
              <a:rPr lang="sv-SE" sz="1100" dirty="0"/>
              <a:t>Mitt barn uppmuntras i att utvecklas </a:t>
            </a:r>
            <a:r>
              <a:rPr lang="sv-SE" sz="1100" dirty="0" smtClean="0"/>
              <a:t>språkligt </a:t>
            </a:r>
            <a:r>
              <a:rPr lang="sv-SE" sz="1100" dirty="0"/>
              <a:t>(t.ex. utveckla sitt ordförråd, sin förmåga att </a:t>
            </a:r>
            <a:r>
              <a:rPr lang="sv-SE" sz="1100" dirty="0" smtClean="0"/>
              <a:t>berätta, ställa </a:t>
            </a:r>
            <a:r>
              <a:rPr lang="sv-SE" sz="1100" dirty="0"/>
              <a:t>frågor, uttrycka tankar, sin förmåga att </a:t>
            </a:r>
            <a:r>
              <a:rPr lang="sv-SE" sz="1100" dirty="0" smtClean="0"/>
              <a:t>lyssna, reflektera</a:t>
            </a:r>
            <a:r>
              <a:rPr lang="sv-SE" sz="1100" dirty="0"/>
              <a:t>, utveckla sitt skriftspråk</a:t>
            </a:r>
            <a:r>
              <a:rPr lang="sv-SE" sz="1100" dirty="0" smtClean="0"/>
              <a:t>).</a:t>
            </a:r>
          </a:p>
          <a:p>
            <a:pPr marL="228600" indent="-228600">
              <a:buSzPct val="100000"/>
              <a:buFont typeface="+mj-lt"/>
              <a:buAutoNum type="arabicPeriod"/>
            </a:pPr>
            <a:r>
              <a:rPr lang="sv-SE" sz="1100" dirty="0"/>
              <a:t>Mitt barn uppmuntras i att utveckla sitt </a:t>
            </a:r>
            <a:r>
              <a:rPr lang="sv-SE" sz="1100" dirty="0" smtClean="0"/>
              <a:t>matematiska </a:t>
            </a:r>
            <a:r>
              <a:rPr lang="sv-SE" sz="1100" dirty="0"/>
              <a:t>tänkande (t.ex. förstå mängd, antal, ordning, mätning, tid</a:t>
            </a:r>
            <a:r>
              <a:rPr lang="sv-SE" sz="1100" dirty="0" smtClean="0"/>
              <a:t>).</a:t>
            </a:r>
          </a:p>
          <a:p>
            <a:pPr marL="228600" indent="-228600">
              <a:buSzPct val="100000"/>
              <a:buFont typeface="+mj-lt"/>
              <a:buAutoNum type="arabicPeriod"/>
            </a:pPr>
            <a:r>
              <a:rPr lang="sv-SE" sz="1100" dirty="0"/>
              <a:t>Mitt barn uppmuntras i att utveckla sin </a:t>
            </a:r>
            <a:r>
              <a:rPr lang="sv-SE" sz="1100" dirty="0" smtClean="0"/>
              <a:t>förståelse för </a:t>
            </a:r>
            <a:r>
              <a:rPr lang="sv-SE" sz="1100" dirty="0"/>
              <a:t>naturvetenskapliga fenomen (t.ex. förståelse för </a:t>
            </a:r>
            <a:r>
              <a:rPr lang="sv-SE" sz="1100" dirty="0" smtClean="0"/>
              <a:t>sambanden i </a:t>
            </a:r>
            <a:r>
              <a:rPr lang="sv-SE" sz="1100" dirty="0"/>
              <a:t>naturen mellan människor, växter och djur</a:t>
            </a:r>
            <a:r>
              <a:rPr lang="sv-SE" sz="1100" dirty="0" smtClean="0"/>
              <a:t>).</a:t>
            </a:r>
          </a:p>
          <a:p>
            <a:pPr marL="228600" indent="-228600">
              <a:buSzPct val="100000"/>
              <a:buFont typeface="+mj-lt"/>
              <a:buAutoNum type="arabicPeriod"/>
            </a:pPr>
            <a:r>
              <a:rPr lang="sv-SE" sz="1100" dirty="0"/>
              <a:t>Mitt barn uppmuntras till lek genom eget </a:t>
            </a:r>
            <a:r>
              <a:rPr lang="sv-SE" sz="1100" dirty="0" smtClean="0"/>
              <a:t>skapande </a:t>
            </a:r>
            <a:r>
              <a:rPr lang="sv-SE" sz="1100" dirty="0"/>
              <a:t>(t.ex. dramalek, bildskapande, konstruktion</a:t>
            </a:r>
            <a:r>
              <a:rPr lang="sv-SE" sz="1100" dirty="0" smtClean="0"/>
              <a:t>).</a:t>
            </a:r>
          </a:p>
          <a:p>
            <a:pPr marL="228600" indent="-228600">
              <a:buSzPct val="100000"/>
              <a:buFont typeface="+mj-lt"/>
              <a:buAutoNum type="arabicPeriod"/>
            </a:pPr>
            <a:r>
              <a:rPr lang="sv-SE" sz="1100" dirty="0"/>
              <a:t>Mitt barn uppmuntras till fysiska aktiviteter</a:t>
            </a:r>
            <a:r>
              <a:rPr lang="sv-SE" sz="1100" dirty="0" smtClean="0"/>
              <a:t>.</a:t>
            </a:r>
          </a:p>
          <a:p>
            <a:pPr marL="228600" indent="-228600">
              <a:buSzPct val="100000"/>
              <a:buFont typeface="+mj-lt"/>
              <a:buAutoNum type="arabicPeriod"/>
            </a:pPr>
            <a:r>
              <a:rPr lang="sv-SE" sz="1100" dirty="0"/>
              <a:t>Mitt barns utveckling och lärande synliggörs</a:t>
            </a:r>
            <a:r>
              <a:rPr lang="sv-SE" sz="1100" dirty="0" smtClean="0"/>
              <a:t>, </a:t>
            </a:r>
            <a:r>
              <a:rPr lang="sv-SE" sz="1100" dirty="0"/>
              <a:t>dokumenteras och följs upp</a:t>
            </a:r>
            <a:r>
              <a:rPr lang="sv-SE" sz="1100" dirty="0" smtClean="0"/>
              <a:t>.</a:t>
            </a:r>
          </a:p>
          <a:p>
            <a:pPr marL="228600" indent="-228600">
              <a:buSzPct val="100000"/>
              <a:buFont typeface="+mj-lt"/>
              <a:buAutoNum type="arabicPeriod"/>
            </a:pPr>
            <a:r>
              <a:rPr lang="sv-SE" sz="1100" dirty="0"/>
              <a:t>Mitt barn känner sig tryggt</a:t>
            </a:r>
            <a:r>
              <a:rPr lang="sv-SE" sz="1100" dirty="0" smtClean="0"/>
              <a:t>.</a:t>
            </a:r>
          </a:p>
          <a:p>
            <a:pPr marL="228600" indent="-228600">
              <a:buSzPct val="100000"/>
              <a:buFont typeface="+mj-lt"/>
              <a:buAutoNum type="arabicPeriod"/>
            </a:pPr>
            <a:r>
              <a:rPr lang="sv-SE" sz="1100" dirty="0"/>
              <a:t>Flickor och pojkar ges lika möjligheter att utvecklas</a:t>
            </a:r>
            <a:r>
              <a:rPr lang="sv-SE" sz="1100" dirty="0" smtClean="0"/>
              <a:t>.</a:t>
            </a:r>
          </a:p>
          <a:p>
            <a:pPr marL="228600" indent="-228600">
              <a:buSzPct val="100000"/>
              <a:buFont typeface="+mj-lt"/>
              <a:buAutoNum type="arabicPeriod"/>
            </a:pPr>
            <a:r>
              <a:rPr lang="sv-SE" sz="1100" dirty="0"/>
              <a:t>Mitt barn uppmuntras i att utveckla sina sociala förmågor (t.ex. utveckla sin empati, ansvarskänsla tolerans </a:t>
            </a:r>
            <a:r>
              <a:rPr lang="sv-SE" sz="1100" dirty="0" smtClean="0"/>
              <a:t>och omtanke </a:t>
            </a:r>
            <a:r>
              <a:rPr lang="sv-SE" sz="1100" dirty="0"/>
              <a:t>inför andra</a:t>
            </a:r>
            <a:r>
              <a:rPr lang="sv-SE" sz="1100" dirty="0" smtClean="0"/>
              <a:t>).</a:t>
            </a:r>
          </a:p>
          <a:p>
            <a:pPr marL="228600" indent="-228600">
              <a:buSzPct val="100000"/>
              <a:buFont typeface="+mj-lt"/>
              <a:buAutoNum type="arabicPeriod"/>
            </a:pPr>
            <a:r>
              <a:rPr lang="sv-SE" sz="1100" dirty="0"/>
              <a:t>Mitt barn uppmuntras i att ta egna initiativ </a:t>
            </a:r>
            <a:r>
              <a:rPr lang="sv-SE" sz="1100" dirty="0" smtClean="0"/>
              <a:t>och </a:t>
            </a:r>
            <a:r>
              <a:rPr lang="sv-SE" sz="1100" dirty="0"/>
              <a:t>eget ansvar</a:t>
            </a:r>
            <a:r>
              <a:rPr lang="sv-SE" sz="1100" dirty="0" smtClean="0"/>
              <a:t>.</a:t>
            </a:r>
          </a:p>
          <a:p>
            <a:pPr marL="228600" indent="-228600">
              <a:buSzPct val="100000"/>
              <a:buFont typeface="+mj-lt"/>
              <a:buAutoNum type="arabicPeriod"/>
            </a:pPr>
            <a:r>
              <a:rPr lang="sv-SE" sz="1100" dirty="0"/>
              <a:t>Mitt barns tankar och idéer tas tillvara</a:t>
            </a:r>
            <a:r>
              <a:rPr lang="sv-SE" sz="1100" dirty="0" smtClean="0"/>
              <a:t>.</a:t>
            </a:r>
          </a:p>
          <a:p>
            <a:pPr marL="228600" indent="-228600">
              <a:buSzPct val="100000"/>
              <a:buFont typeface="+mj-lt"/>
              <a:buAutoNum type="arabicPeriod"/>
            </a:pPr>
            <a:r>
              <a:rPr lang="sv-SE" sz="1100" dirty="0"/>
              <a:t>Jag känner mig välkommen att ställa frågor och framföra synpunkter på verksamheten</a:t>
            </a:r>
            <a:r>
              <a:rPr lang="sv-SE" sz="1100" dirty="0" smtClean="0"/>
              <a:t>.</a:t>
            </a:r>
          </a:p>
          <a:p>
            <a:pPr marL="228600" indent="-228600">
              <a:buSzPct val="100000"/>
              <a:buFont typeface="+mj-lt"/>
              <a:buAutoNum type="arabicPeriod"/>
            </a:pPr>
            <a:r>
              <a:rPr lang="sv-SE" sz="1100" dirty="0"/>
              <a:t>Jag får veta vad förskolan gör för att stödja mitt </a:t>
            </a:r>
            <a:r>
              <a:rPr lang="sv-SE" sz="1100" dirty="0" smtClean="0"/>
              <a:t>barns </a:t>
            </a:r>
            <a:r>
              <a:rPr lang="sv-SE" sz="1100" dirty="0"/>
              <a:t>utveckling</a:t>
            </a:r>
            <a:r>
              <a:rPr lang="sv-SE" sz="1100" dirty="0" smtClean="0"/>
              <a:t>.</a:t>
            </a:r>
          </a:p>
          <a:p>
            <a:pPr marL="228600" indent="-228600">
              <a:buSzPct val="100000"/>
              <a:buFont typeface="+mj-lt"/>
              <a:buAutoNum type="arabicPeriod"/>
            </a:pPr>
            <a:r>
              <a:rPr lang="sv-SE" sz="1100" dirty="0"/>
              <a:t>Jag har fått information om förskolans mål </a:t>
            </a:r>
            <a:r>
              <a:rPr lang="sv-SE" sz="1100" dirty="0" smtClean="0"/>
              <a:t>och </a:t>
            </a:r>
            <a:r>
              <a:rPr lang="sv-SE" sz="1100" dirty="0"/>
              <a:t>arbetssätt</a:t>
            </a:r>
            <a:r>
              <a:rPr lang="sv-SE" sz="1100" dirty="0" smtClean="0"/>
              <a:t>.</a:t>
            </a:r>
          </a:p>
          <a:p>
            <a:pPr marL="228600" indent="-228600">
              <a:buSzPct val="100000"/>
              <a:buFont typeface="+mj-lt"/>
              <a:buAutoNum type="arabicPeriod"/>
            </a:pPr>
            <a:r>
              <a:rPr lang="sv-SE" sz="1100" dirty="0"/>
              <a:t>Jag upplever att förskolan i sin helhet är trygg och säker</a:t>
            </a:r>
            <a:r>
              <a:rPr lang="sv-SE" sz="1100" dirty="0" smtClean="0"/>
              <a:t>.</a:t>
            </a:r>
          </a:p>
          <a:p>
            <a:pPr marL="228600" indent="-228600">
              <a:buSzPct val="100000"/>
              <a:buFont typeface="+mj-lt"/>
              <a:buAutoNum type="arabicPeriod"/>
            </a:pPr>
            <a:r>
              <a:rPr lang="sv-SE" sz="1100" dirty="0"/>
              <a:t>Jag är nöjd med de kulturupplevelser som mitt </a:t>
            </a:r>
            <a:r>
              <a:rPr lang="sv-SE" sz="1100" dirty="0" smtClean="0"/>
              <a:t>barn </a:t>
            </a:r>
            <a:r>
              <a:rPr lang="sv-SE" sz="1100" dirty="0"/>
              <a:t>erbjuds i förskolan (t.ex. besök på teater, </a:t>
            </a:r>
            <a:r>
              <a:rPr lang="sv-SE" sz="1100" dirty="0" smtClean="0"/>
              <a:t>konserter, museer</a:t>
            </a:r>
            <a:r>
              <a:rPr lang="sv-SE" sz="1100" dirty="0"/>
              <a:t>, möjligheten att själva uttrycka sig med </a:t>
            </a:r>
            <a:r>
              <a:rPr lang="sv-SE" sz="1100" dirty="0" smtClean="0"/>
              <a:t>musik, måla</a:t>
            </a:r>
            <a:r>
              <a:rPr lang="sv-SE" sz="1100" dirty="0"/>
              <a:t>, </a:t>
            </a:r>
            <a:r>
              <a:rPr lang="sv-SE" sz="1100" dirty="0" smtClean="0"/>
              <a:t>dansa </a:t>
            </a:r>
            <a:r>
              <a:rPr lang="sv-SE" sz="1100" dirty="0"/>
              <a:t>m.m</a:t>
            </a:r>
            <a:r>
              <a:rPr lang="sv-SE" sz="1100" dirty="0" smtClean="0"/>
              <a:t>.).</a:t>
            </a:r>
          </a:p>
          <a:p>
            <a:pPr marL="228600" indent="-228600">
              <a:buSzPct val="100000"/>
              <a:buFont typeface="+mj-lt"/>
              <a:buAutoNum type="arabicPeriod"/>
            </a:pPr>
            <a:r>
              <a:rPr lang="sv-SE" sz="1100" dirty="0"/>
              <a:t>Jag kan rekommendera mitt barns förskola</a:t>
            </a:r>
            <a:r>
              <a:rPr lang="sv-SE" sz="1100" dirty="0" smtClean="0"/>
              <a:t>.</a:t>
            </a:r>
          </a:p>
          <a:p>
            <a:pPr marL="228600" indent="-228600">
              <a:buSzPct val="100000"/>
              <a:buFont typeface="+mj-lt"/>
              <a:buAutoNum type="arabicPeriod"/>
            </a:pPr>
            <a:r>
              <a:rPr lang="sv-SE" sz="1100" dirty="0"/>
              <a:t>Jag har haft möjlighet att välja vilken förskola mitt </a:t>
            </a:r>
            <a:r>
              <a:rPr lang="sv-SE" sz="1100" dirty="0" smtClean="0"/>
              <a:t>barn </a:t>
            </a:r>
            <a:r>
              <a:rPr lang="sv-SE" sz="1100" dirty="0"/>
              <a:t>ska gå på</a:t>
            </a:r>
            <a:r>
              <a:rPr lang="sv-SE" sz="1100" dirty="0" smtClean="0"/>
              <a:t>.</a:t>
            </a:r>
          </a:p>
          <a:p>
            <a:pPr marL="228600" indent="-228600">
              <a:buSzPct val="100000"/>
              <a:buFont typeface="+mj-lt"/>
              <a:buAutoNum type="arabicPeriod"/>
            </a:pPr>
            <a:r>
              <a:rPr lang="sv-SE" sz="1100" dirty="0"/>
              <a:t>Jag är som helhet nöjd med mitt barns förskola</a:t>
            </a:r>
            <a:r>
              <a:rPr lang="sv-SE" sz="1100" dirty="0" smtClean="0"/>
              <a:t>.</a:t>
            </a:r>
          </a:p>
          <a:p>
            <a:pPr marL="0" indent="0">
              <a:buSzPct val="100000"/>
              <a:buNone/>
            </a:pPr>
            <a:r>
              <a:rPr lang="sv-SE" sz="1100" dirty="0" smtClean="0">
                <a:solidFill>
                  <a:schemeClr val="accent2">
                    <a:lumMod val="75000"/>
                  </a:schemeClr>
                </a:solidFill>
              </a:rPr>
              <a:t>Not:</a:t>
            </a:r>
            <a:r>
              <a:rPr lang="sv-SE" sz="1100" dirty="0" smtClean="0"/>
              <a:t> Vissa stadsdelar har egna extrafrågor utöver ovanstående 21 frågor.</a:t>
            </a:r>
            <a:endParaRPr lang="sv-SE" sz="1100" dirty="0"/>
          </a:p>
          <a:p>
            <a:pPr marL="0" indent="0">
              <a:buSzPct val="100000"/>
              <a:buNone/>
            </a:pPr>
            <a:endParaRPr lang="sv-SE" sz="1100" dirty="0" smtClean="0"/>
          </a:p>
        </p:txBody>
      </p:sp>
    </p:spTree>
    <p:extLst>
      <p:ext uri="{BB962C8B-B14F-4D97-AF65-F5344CB8AC3E}">
        <p14:creationId xmlns:p14="http://schemas.microsoft.com/office/powerpoint/2010/main" xmlns="" val="109077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Inför läsning av rapporten</a:t>
            </a:r>
            <a:endParaRPr lang="sv-SE" dirty="0"/>
          </a:p>
        </p:txBody>
      </p:sp>
      <p:sp>
        <p:nvSpPr>
          <p:cNvPr id="3" name="Platshållare för innehåll 2"/>
          <p:cNvSpPr>
            <a:spLocks noGrp="1"/>
          </p:cNvSpPr>
          <p:nvPr>
            <p:ph idx="1"/>
          </p:nvPr>
        </p:nvSpPr>
        <p:spPr>
          <a:xfrm>
            <a:off x="467544" y="908720"/>
            <a:ext cx="8208912" cy="5688634"/>
          </a:xfrm>
        </p:spPr>
        <p:txBody>
          <a:bodyPr>
            <a:noAutofit/>
          </a:bodyPr>
          <a:lstStyle/>
          <a:p>
            <a:r>
              <a:rPr lang="sv-SE" sz="1200" dirty="0"/>
              <a:t>Maskinella avrundningar och internt bortfall </a:t>
            </a:r>
            <a:r>
              <a:rPr lang="sv-SE" sz="1200" dirty="0" smtClean="0"/>
              <a:t>förekommer i resultatredovisningen.</a:t>
            </a:r>
          </a:p>
          <a:p>
            <a:endParaRPr lang="sv-SE" sz="1000" dirty="0"/>
          </a:p>
          <a:p>
            <a:r>
              <a:rPr lang="sv-SE" sz="1200" dirty="0" smtClean="0"/>
              <a:t>Resultaten redovisas enbart i grupper där minst 5 personer har svarat i varje grupp. Detta innebär exempelvis att om en förskola har färre än 5 svar redovisas inte förskolan separat men vårdnadshavarens svar ingår i totalresultaten. </a:t>
            </a:r>
          </a:p>
          <a:p>
            <a:pPr marL="0" indent="0">
              <a:buNone/>
            </a:pPr>
            <a:endParaRPr lang="sv-SE" sz="1000" dirty="0"/>
          </a:p>
          <a:p>
            <a:r>
              <a:rPr lang="sv-SE" sz="1200" dirty="0" smtClean="0"/>
              <a:t>Andel </a:t>
            </a:r>
            <a:r>
              <a:rPr lang="sv-SE" sz="1200" dirty="0"/>
              <a:t>som har svarat </a:t>
            </a:r>
            <a:r>
              <a:rPr lang="sv-SE" sz="1200" dirty="0" smtClean="0"/>
              <a:t>”Vet </a:t>
            </a:r>
            <a:r>
              <a:rPr lang="sv-SE" sz="1200" dirty="0"/>
              <a:t>ej” </a:t>
            </a:r>
            <a:r>
              <a:rPr lang="sv-SE" sz="1200" dirty="0" smtClean="0"/>
              <a:t>visas vid sidan av diagrammen, även andel  som besvarat påståendet med 4 eller 5 (5-Instämmer helt)  </a:t>
            </a:r>
            <a:r>
              <a:rPr lang="sv-SE" sz="1200" dirty="0"/>
              <a:t>visas som andel </a:t>
            </a:r>
            <a:r>
              <a:rPr lang="sv-SE" sz="1200" dirty="0" smtClean="0"/>
              <a:t>nöjda vid sidan av diagrammen.</a:t>
            </a:r>
          </a:p>
          <a:p>
            <a:endParaRPr lang="sv-SE" sz="1000" dirty="0" smtClean="0"/>
          </a:p>
          <a:p>
            <a:r>
              <a:rPr lang="sv-SE" sz="1200" dirty="0"/>
              <a:t>Index per område är en sammanvägning av andelen nöjda (betyg 4 + 5) svar per aktuellt frågeområde. KF-indikator är andelen nöjda (betyg 4 + 5) svar på fråga 21. Index per område och KF-indikator mäts i skalan 0-100.</a:t>
            </a:r>
          </a:p>
          <a:p>
            <a:pPr marL="0" indent="0">
              <a:buNone/>
            </a:pPr>
            <a:endParaRPr lang="sv-SE" sz="1000" dirty="0"/>
          </a:p>
          <a:p>
            <a:r>
              <a:rPr lang="sv-SE" sz="1200" dirty="0" smtClean="0"/>
              <a:t>NFI (NöjdFöräldraIndex) är en indexering av fråga 21 och mäts i skalan 0-100.</a:t>
            </a:r>
          </a:p>
          <a:p>
            <a:pPr marL="0" indent="0">
              <a:buNone/>
            </a:pPr>
            <a:endParaRPr lang="sv-SE" sz="1000" dirty="0">
              <a:solidFill>
                <a:srgbClr val="FF0000"/>
              </a:solidFill>
            </a:endParaRPr>
          </a:p>
          <a:p>
            <a:r>
              <a:rPr lang="sv-SE" sz="1200" dirty="0" smtClean="0"/>
              <a:t>Frågorna nedan har sedan förra årets undersökning omformulerats vilket innebär att de jämförande resultaten mellan åren bör tolkas med försiktighet. </a:t>
            </a:r>
          </a:p>
          <a:p>
            <a:pPr lvl="1"/>
            <a:r>
              <a:rPr lang="sv-SE" sz="1100" dirty="0" smtClean="0"/>
              <a:t>Mitt barns utveckling och lärande uppmuntras formulerade år </a:t>
            </a:r>
            <a:r>
              <a:rPr lang="sv-SE" sz="1100" dirty="0"/>
              <a:t>2012 </a:t>
            </a:r>
            <a:r>
              <a:rPr lang="sv-SE" sz="1100" dirty="0" smtClean="0"/>
              <a:t>Mitt </a:t>
            </a:r>
            <a:r>
              <a:rPr lang="sv-SE" sz="1100" dirty="0"/>
              <a:t>barns nyfikenhet och lust att lära uppmuntras</a:t>
            </a:r>
            <a:r>
              <a:rPr lang="sv-SE" sz="1100" dirty="0" smtClean="0"/>
              <a:t>.</a:t>
            </a:r>
          </a:p>
          <a:p>
            <a:pPr lvl="1"/>
            <a:r>
              <a:rPr lang="sv-SE" sz="1100" dirty="0" smtClean="0"/>
              <a:t>Mitt barns utveckling och lärande synliggörs, dokumenteras och följs </a:t>
            </a:r>
            <a:r>
              <a:rPr lang="sv-SE" sz="1100" dirty="0"/>
              <a:t>upp formulerades år 2012 </a:t>
            </a:r>
            <a:r>
              <a:rPr lang="sv-SE" sz="1100" dirty="0" smtClean="0"/>
              <a:t>Mitt </a:t>
            </a:r>
            <a:r>
              <a:rPr lang="sv-SE" sz="1100" dirty="0"/>
              <a:t>barns utveckling och lärande dokumenteras och följs upp</a:t>
            </a:r>
            <a:r>
              <a:rPr lang="sv-SE" sz="1100" dirty="0" smtClean="0"/>
              <a:t>.</a:t>
            </a:r>
          </a:p>
          <a:p>
            <a:pPr lvl="1"/>
            <a:r>
              <a:rPr lang="sv-SE" sz="1100" dirty="0" smtClean="0"/>
              <a:t>Mitt barn uppmuntras i att utveckla sina sociala förmågor (tex utveckla sin empati, ansvarskänsla, tolerans och omtanke inför andra</a:t>
            </a:r>
            <a:r>
              <a:rPr lang="sv-SE" sz="1100" dirty="0"/>
              <a:t>) formulerades år </a:t>
            </a:r>
            <a:r>
              <a:rPr lang="sv-SE" sz="1100" dirty="0" smtClean="0"/>
              <a:t>2012 Förskolan </a:t>
            </a:r>
            <a:r>
              <a:rPr lang="sv-SE" sz="1100" dirty="0"/>
              <a:t>arbetar medvetet med att utveckla barnens sociala förmåga</a:t>
            </a:r>
            <a:r>
              <a:rPr lang="sv-SE" sz="1100" dirty="0" smtClean="0"/>
              <a:t>.</a:t>
            </a:r>
          </a:p>
          <a:p>
            <a:pPr lvl="1"/>
            <a:r>
              <a:rPr lang="sv-SE" sz="1100" dirty="0" smtClean="0"/>
              <a:t>Mitt barn uppmuntras i att ta egna initiativ och eget </a:t>
            </a:r>
            <a:r>
              <a:rPr lang="sv-SE" sz="1100" dirty="0"/>
              <a:t>ansvar formulerades år 2012 </a:t>
            </a:r>
            <a:r>
              <a:rPr lang="sv-SE" sz="1100" dirty="0" smtClean="0"/>
              <a:t>Mitt </a:t>
            </a:r>
            <a:r>
              <a:rPr lang="sv-SE" sz="1100" dirty="0"/>
              <a:t>barn får stöd i att ta egna initiativ och eget ansvar</a:t>
            </a:r>
            <a:r>
              <a:rPr lang="sv-SE" sz="1100" dirty="0" smtClean="0"/>
              <a:t>.</a:t>
            </a:r>
          </a:p>
          <a:p>
            <a:pPr lvl="1"/>
            <a:r>
              <a:rPr lang="sv-SE" sz="1100" dirty="0" smtClean="0"/>
              <a:t>Jag upplever att förskolan i sin helhet är trygg och </a:t>
            </a:r>
            <a:r>
              <a:rPr lang="sv-SE" sz="1100" dirty="0"/>
              <a:t>säker formulerades år 2012 </a:t>
            </a:r>
            <a:r>
              <a:rPr lang="sv-SE" sz="1100" dirty="0" smtClean="0"/>
              <a:t>Miljön </a:t>
            </a:r>
            <a:r>
              <a:rPr lang="sv-SE" sz="1100" dirty="0"/>
              <a:t>är trygg och säker i förskolan.</a:t>
            </a:r>
          </a:p>
          <a:p>
            <a:endParaRPr lang="sv-SE" sz="1200" dirty="0" smtClean="0"/>
          </a:p>
          <a:p>
            <a:pPr marL="0" indent="0">
              <a:buNone/>
            </a:pPr>
            <a:endParaRPr lang="sv-SE" sz="1200" dirty="0" smtClean="0"/>
          </a:p>
        </p:txBody>
      </p:sp>
    </p:spTree>
    <p:extLst>
      <p:ext uri="{BB962C8B-B14F-4D97-AF65-F5344CB8AC3E}">
        <p14:creationId xmlns:p14="http://schemas.microsoft.com/office/powerpoint/2010/main" xmlns="" val="143862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622"/>
            <a:ext cx="8229600" cy="634082"/>
          </a:xfrm>
        </p:spPr>
        <p:txBody>
          <a:bodyPr/>
          <a:lstStyle/>
          <a:p>
            <a:r>
              <a:rPr lang="sv-SE" dirty="0" smtClean="0"/>
              <a:t>Svarsfrekvens</a:t>
            </a:r>
            <a:endParaRPr lang="sv-SE"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8" y="712788"/>
            <a:ext cx="8848725" cy="543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4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Stadsdelen per år</a:t>
            </a:r>
            <a:endParaRPr lang="sv-SE" dirty="0"/>
          </a:p>
        </p:txBody>
      </p:sp>
    </p:spTree>
    <p:extLst>
      <p:ext uri="{BB962C8B-B14F-4D97-AF65-F5344CB8AC3E}">
        <p14:creationId xmlns:p14="http://schemas.microsoft.com/office/powerpoint/2010/main" xmlns="" val="22410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81" y="187753"/>
            <a:ext cx="9011639" cy="5895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1303356"/>
      </p:ext>
    </p:extLst>
  </p:cSld>
  <p:clrMapOvr>
    <a:masterClrMapping/>
  </p:clrMapOvr>
</p:sld>
</file>

<file path=ppt/theme/theme1.xml><?xml version="1.0" encoding="utf-8"?>
<a:theme xmlns:a="http://schemas.openxmlformats.org/drawingml/2006/main" name="Presentationsmall Markör">
  <a:themeElements>
    <a:clrScheme name="Anpassat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Markör</Template>
  <TotalTime>616</TotalTime>
  <Words>916</Words>
  <Application>Microsoft Office PowerPoint</Application>
  <PresentationFormat>Bildspel på skärmen (4:3)</PresentationFormat>
  <Paragraphs>78</Paragraphs>
  <Slides>31</Slides>
  <Notes>0</Notes>
  <HiddenSlides>0</HiddenSlides>
  <MMClips>0</MMClips>
  <ScaleCrop>false</ScaleCrop>
  <HeadingPairs>
    <vt:vector size="4" baseType="variant">
      <vt:variant>
        <vt:lpstr>Tema</vt:lpstr>
      </vt:variant>
      <vt:variant>
        <vt:i4>2</vt:i4>
      </vt:variant>
      <vt:variant>
        <vt:lpstr>Bildrubriker</vt:lpstr>
      </vt:variant>
      <vt:variant>
        <vt:i4>31</vt:i4>
      </vt:variant>
    </vt:vector>
  </HeadingPairs>
  <TitlesOfParts>
    <vt:vector size="33" baseType="lpstr">
      <vt:lpstr>Presentationsmall Markör</vt:lpstr>
      <vt:lpstr>Anpassad formgivning</vt:lpstr>
      <vt:lpstr>Bild 1</vt:lpstr>
      <vt:lpstr>Stockholm stad Förskoleundersökning 2013</vt:lpstr>
      <vt:lpstr>Presentation </vt:lpstr>
      <vt:lpstr>Om undersökningen</vt:lpstr>
      <vt:lpstr>Frågorna i enkäten</vt:lpstr>
      <vt:lpstr>Inför läsning av rapporten</vt:lpstr>
      <vt:lpstr>Svarsfrekvens</vt:lpstr>
      <vt:lpstr>Bild 8</vt:lpstr>
      <vt:lpstr>Bild 9</vt:lpstr>
      <vt:lpstr>Bild 10</vt:lpstr>
      <vt:lpstr>Bild 11</vt:lpstr>
      <vt:lpstr>Bild 12</vt:lpstr>
      <vt:lpstr>Bild 13</vt:lpstr>
      <vt:lpstr>Bild 14</vt:lpstr>
      <vt:lpstr>Bild 15</vt:lpstr>
      <vt:lpstr>Bild 16</vt:lpstr>
      <vt:lpstr>Bild 17</vt:lpstr>
      <vt:lpstr>Bild 18</vt:lpstr>
      <vt:lpstr>Bild 19</vt:lpstr>
      <vt:lpstr>Bild 20</vt:lpstr>
      <vt:lpstr>Bild 21</vt:lpstr>
      <vt:lpstr>Bild 22</vt:lpstr>
      <vt:lpstr>Bild 23</vt:lpstr>
      <vt:lpstr>Bild 24</vt:lpstr>
      <vt:lpstr>Bild 25</vt:lpstr>
      <vt:lpstr>Bild 26</vt:lpstr>
      <vt:lpstr>Bild 27</vt:lpstr>
      <vt:lpstr>Bild 28</vt:lpstr>
      <vt:lpstr>Bild 29</vt:lpstr>
      <vt:lpstr>Bild 30</vt:lpstr>
      <vt:lpstr>Bild 31</vt:lpstr>
    </vt:vector>
  </TitlesOfParts>
  <Company>BraData MCP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Eklund</dc:creator>
  <cp:lastModifiedBy>aa55721</cp:lastModifiedBy>
  <cp:revision>111</cp:revision>
  <cp:lastPrinted>2012-10-24T07:13:48Z</cp:lastPrinted>
  <dcterms:created xsi:type="dcterms:W3CDTF">2012-07-05T08:19:51Z</dcterms:created>
  <dcterms:modified xsi:type="dcterms:W3CDTF">2013-05-30T12:47:50Z</dcterms:modified>
</cp:coreProperties>
</file>