
<file path=[Content_Types].xml><?xml version="1.0" encoding="utf-8"?>
<Types xmlns="http://schemas.openxmlformats.org/package/2006/content-types">
  <Override PartName="/ppt/slides/slide29.xml" ContentType="application/vnd.openxmlformats-officedocument.presentationml.slide+xml"/>
  <Override PartName="/ppt/charts/chart39.xml" ContentType="application/vnd.openxmlformats-officedocument.drawingml.char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charts/chart46.xml" ContentType="application/vnd.openxmlformats-officedocument.drawingml.char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35.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24.xml" ContentType="application/vnd.openxmlformats-officedocument.drawingml.chart+xml"/>
  <Override PartName="/ppt/charts/chart42.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31.xml" ContentType="application/vnd.openxmlformats-officedocument.drawingml.chart+xml"/>
  <Override PartName="/ppt/charts/chart40.xml" ContentType="application/vnd.openxmlformats-officedocument.drawingml.chart+xml"/>
  <Override PartName="/ppt/commentAuthors.xml" ContentType="application/vnd.openxmlformats-officedocument.presentationml.commentAuthors+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charts/chart29.xml" ContentType="application/vnd.openxmlformats-officedocument.drawingml.chart+xml"/>
  <Override PartName="/ppt/charts/chart49.xml" ContentType="application/vnd.openxmlformats-officedocument.drawingml.char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hart27.xml" ContentType="application/vnd.openxmlformats-officedocument.drawingml.chart+xml"/>
  <Override PartName="/ppt/charts/chart36.xml" ContentType="application/vnd.openxmlformats-officedocument.drawingml.chart+xml"/>
  <Override PartName="/ppt/charts/chart38.xml" ContentType="application/vnd.openxmlformats-officedocument.drawingml.chart+xml"/>
  <Override PartName="/ppt/charts/chart4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charts/chart25.xml" ContentType="application/vnd.openxmlformats-officedocument.drawingml.chart+xml"/>
  <Override PartName="/ppt/charts/chart34.xml" ContentType="application/vnd.openxmlformats-officedocument.drawingml.chart+xml"/>
  <Override PartName="/ppt/charts/chart4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ppt/charts/chart4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charts/chart41.xml" ContentType="application/vnd.openxmlformats-officedocument.drawingml.chart+xml"/>
  <Override PartName="/ppt/charts/chart5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charts/chart48.xml" ContentType="application/vnd.openxmlformats-officedocument.drawingml.char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charts/chart37.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charts/chart26.xml" ContentType="application/vnd.openxmlformats-officedocument.drawingml.chart+xml"/>
  <Override PartName="/ppt/charts/chart44.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charts/chart33.xml" ContentType="application/vnd.openxmlformats-officedocument.drawingml.chart+xml"/>
  <Override PartName="/ppt/charts/chart5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6" r:id="rId1"/>
  </p:sldMasterIdLst>
  <p:notesMasterIdLst>
    <p:notesMasterId r:id="rId37"/>
  </p:notesMasterIdLst>
  <p:handoutMasterIdLst>
    <p:handoutMasterId r:id="rId38"/>
  </p:handoutMasterIdLst>
  <p:sldIdLst>
    <p:sldId id="268" r:id="rId2"/>
    <p:sldId id="323" r:id="rId3"/>
    <p:sldId id="269" r:id="rId4"/>
    <p:sldId id="299" r:id="rId5"/>
    <p:sldId id="270" r:id="rId6"/>
    <p:sldId id="271" r:id="rId7"/>
    <p:sldId id="272" r:id="rId8"/>
    <p:sldId id="291" r:id="rId9"/>
    <p:sldId id="292" r:id="rId10"/>
    <p:sldId id="324" r:id="rId11"/>
    <p:sldId id="294" r:id="rId12"/>
    <p:sldId id="325" r:id="rId13"/>
    <p:sldId id="295" r:id="rId14"/>
    <p:sldId id="296" r:id="rId15"/>
    <p:sldId id="300" r:id="rId16"/>
    <p:sldId id="301" r:id="rId17"/>
    <p:sldId id="302" r:id="rId18"/>
    <p:sldId id="303" r:id="rId19"/>
    <p:sldId id="304" r:id="rId20"/>
    <p:sldId id="305" r:id="rId21"/>
    <p:sldId id="306" r:id="rId22"/>
    <p:sldId id="307" r:id="rId23"/>
    <p:sldId id="308" r:id="rId24"/>
    <p:sldId id="309" r:id="rId25"/>
    <p:sldId id="310" r:id="rId26"/>
    <p:sldId id="312" r:id="rId27"/>
    <p:sldId id="313" r:id="rId28"/>
    <p:sldId id="314" r:id="rId29"/>
    <p:sldId id="315" r:id="rId30"/>
    <p:sldId id="322" r:id="rId31"/>
    <p:sldId id="297" r:id="rId32"/>
    <p:sldId id="298" r:id="rId33"/>
    <p:sldId id="320" r:id="rId34"/>
    <p:sldId id="321" r:id="rId35"/>
    <p:sldId id="261" r:id="rId36"/>
  </p:sldIdLst>
  <p:sldSz cx="10059988" cy="7773988"/>
  <p:notesSz cx="6797675" cy="9926638"/>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tin Råghall (Open)&#10;" initials="mr" lastIdx="12" clrIdx="0"/>
  <p:cmAuthor id="1" name="Torbjörn Westman" initials="TW" lastIdx="21" clrIdx="1"/>
  <p:cmAuthor id="2" name="Lars Egenäs (Open)&#10;" initials="LEG" lastIdx="11" clrIdx="2"/>
  <p:cmAuthor id="3" name="Mattias Lindström (Open)&#10;" initials="D" lastIdx="7"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776"/>
    <a:srgbClr val="FF3300"/>
    <a:srgbClr val="00A1DE"/>
    <a:srgbClr val="CC0000"/>
    <a:srgbClr val="CC3300"/>
    <a:srgbClr val="FFFFCC"/>
    <a:srgbClr val="A4D400"/>
    <a:srgbClr val="72C7E7"/>
    <a:srgbClr val="7BCE6C"/>
    <a:srgbClr val="C9DD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50" autoAdjust="0"/>
    <p:restoredTop sz="98849" autoAdjust="0"/>
  </p:normalViewPr>
  <p:slideViewPr>
    <p:cSldViewPr snapToGrid="0" showGuides="1">
      <p:cViewPr>
        <p:scale>
          <a:sx n="100" d="100"/>
          <a:sy n="100" d="100"/>
        </p:scale>
        <p:origin x="-180" y="66"/>
      </p:cViewPr>
      <p:guideLst>
        <p:guide orient="horz" pos="719"/>
        <p:guide orient="horz" pos="791"/>
        <p:guide orient="horz" pos="4328"/>
        <p:guide orient="horz" pos="2078"/>
        <p:guide pos="284"/>
        <p:guide pos="613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90" d="100"/>
          <a:sy n="90" d="100"/>
        </p:scale>
        <p:origin x="-3720"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mlindstrom\Documents\Arbete\Klienter\Stockholm%20Stadshus\ANV&#196;ND%20Copy%20of%20KPI%20ber&#228;kningar%20ML%2020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sv-SE"/>
  <c:chart>
    <c:title>
      <c:tx>
        <c:rich>
          <a:bodyPr anchor="t" anchorCtr="0"/>
          <a:lstStyle/>
          <a:p>
            <a:pPr algn="l" rtl="0" fontAlgn="base">
              <a:spcBef>
                <a:spcPct val="0"/>
              </a:spcBef>
              <a:spcAft>
                <a:spcPct val="0"/>
              </a:spcAft>
              <a:defRPr lang="sv-SE" sz="1400" kern="1200" dirty="0">
                <a:solidFill>
                  <a:srgbClr val="A4D400"/>
                </a:solidFill>
                <a:latin typeface="Arial" pitchFamily="34" charset="0"/>
                <a:ea typeface="+mn-ea"/>
                <a:cs typeface="Arial" pitchFamily="34" charset="0"/>
              </a:defRPr>
            </a:pPr>
            <a:r>
              <a:rPr lang="el-GR" sz="1400" kern="1200" smtClean="0">
                <a:solidFill>
                  <a:srgbClr val="A4D400"/>
                </a:solidFill>
                <a:latin typeface="Arial" pitchFamily="34" charset="0"/>
                <a:ea typeface="+mn-ea"/>
                <a:cs typeface="Arial" pitchFamily="34" charset="0"/>
              </a:rPr>
              <a:t>Δ</a:t>
            </a:r>
            <a:r>
              <a:rPr lang="sv-SE" sz="1400" kern="1200" dirty="0" smtClean="0">
                <a:solidFill>
                  <a:srgbClr val="A4D400"/>
                </a:solidFill>
                <a:latin typeface="Arial" pitchFamily="34" charset="0"/>
                <a:ea typeface="+mn-ea"/>
                <a:cs typeface="Arial" pitchFamily="34" charset="0"/>
              </a:rPr>
              <a:t> KPI 1: Andel av Intäkter </a:t>
            </a:r>
            <a:endParaRPr lang="sv-SE" sz="1400" kern="1200" dirty="0">
              <a:solidFill>
                <a:srgbClr val="A4D400"/>
              </a:solidFill>
              <a:latin typeface="Arial" pitchFamily="34" charset="0"/>
              <a:ea typeface="+mn-ea"/>
              <a:cs typeface="Arial" pitchFamily="34" charset="0"/>
            </a:endParaRPr>
          </a:p>
        </c:rich>
      </c:tx>
      <c:layout>
        <c:manualLayout>
          <c:xMode val="edge"/>
          <c:yMode val="edge"/>
          <c:x val="2.548764629388817E-2"/>
          <c:y val="1.290905570257536E-2"/>
        </c:manualLayout>
      </c:layout>
    </c:title>
    <c:plotArea>
      <c:layout/>
      <c:barChart>
        <c:barDir val="bar"/>
        <c:grouping val="clustered"/>
        <c:ser>
          <c:idx val="0"/>
          <c:order val="0"/>
          <c:cat>
            <c:strRef>
              <c:f>'Graf 2'!$A$47:$A$61</c:f>
              <c:strCache>
                <c:ptCount val="15"/>
                <c:pt idx="0">
                  <c:v>SISAB</c:v>
                </c:pt>
                <c:pt idx="1">
                  <c:v>Business Region</c:v>
                </c:pt>
                <c:pt idx="2">
                  <c:v>Stockholms Hamnar</c:v>
                </c:pt>
                <c:pt idx="3">
                  <c:v>Stockholm Parkering</c:v>
                </c:pt>
                <c:pt idx="4">
                  <c:v>Micasa</c:v>
                </c:pt>
                <c:pt idx="5">
                  <c:v>Stokab</c:v>
                </c:pt>
                <c:pt idx="6">
                  <c:v>Stockholmshem</c:v>
                </c:pt>
                <c:pt idx="7">
                  <c:v>Stadsteatern</c:v>
                </c:pt>
                <c:pt idx="8">
                  <c:v>Stockholm Vatten</c:v>
                </c:pt>
                <c:pt idx="9">
                  <c:v>Svenska Bostäder</c:v>
                </c:pt>
                <c:pt idx="10">
                  <c:v>Bostadsförmedlingen</c:v>
                </c:pt>
                <c:pt idx="11">
                  <c:v>St Erik Försäkring</c:v>
                </c:pt>
                <c:pt idx="12">
                  <c:v>St Erik Markutveckling</c:v>
                </c:pt>
                <c:pt idx="13">
                  <c:v>Familjebostäder</c:v>
                </c:pt>
                <c:pt idx="14">
                  <c:v>SGA Fastigheter</c:v>
                </c:pt>
              </c:strCache>
            </c:strRef>
          </c:cat>
          <c:val>
            <c:numRef>
              <c:f>'Graf 2'!$H$47:$H$61</c:f>
              <c:numCache>
                <c:formatCode>General</c:formatCode>
                <c:ptCount val="15"/>
                <c:pt idx="0">
                  <c:v>-8.934520140866665</c:v>
                </c:pt>
                <c:pt idx="1">
                  <c:v>-6.7502343671529275</c:v>
                </c:pt>
                <c:pt idx="2">
                  <c:v>-6.3881837648904281</c:v>
                </c:pt>
                <c:pt idx="3">
                  <c:v>-5.7434310298341851</c:v>
                </c:pt>
                <c:pt idx="4">
                  <c:v>-3.9428449169186583</c:v>
                </c:pt>
                <c:pt idx="5">
                  <c:v>-3.561240698992826</c:v>
                </c:pt>
                <c:pt idx="6">
                  <c:v>-0.94187430823001261</c:v>
                </c:pt>
                <c:pt idx="7">
                  <c:v>0.81861179668969464</c:v>
                </c:pt>
                <c:pt idx="8">
                  <c:v>1.2121465984448887</c:v>
                </c:pt>
                <c:pt idx="9">
                  <c:v>1.461838466408679</c:v>
                </c:pt>
                <c:pt idx="10">
                  <c:v>3.8319103781932569</c:v>
                </c:pt>
                <c:pt idx="11">
                  <c:v>12.507142131787662</c:v>
                </c:pt>
                <c:pt idx="12">
                  <c:v>16.39598067224712</c:v>
                </c:pt>
                <c:pt idx="13">
                  <c:v>22.947715071745673</c:v>
                </c:pt>
                <c:pt idx="14">
                  <c:v>27.815259628967056</c:v>
                </c:pt>
              </c:numCache>
            </c:numRef>
          </c:val>
        </c:ser>
        <c:dLbls/>
        <c:axId val="135694592"/>
        <c:axId val="71106944"/>
      </c:barChart>
      <c:catAx>
        <c:axId val="135694592"/>
        <c:scaling>
          <c:orientation val="minMax"/>
        </c:scaling>
        <c:axPos val="l"/>
        <c:majorTickMark val="none"/>
        <c:tickLblPos val="high"/>
        <c:crossAx val="71106944"/>
        <c:crosses val="autoZero"/>
        <c:auto val="1"/>
        <c:lblAlgn val="ctr"/>
        <c:lblOffset val="100"/>
      </c:catAx>
      <c:valAx>
        <c:axId val="71106944"/>
        <c:scaling>
          <c:orientation val="minMax"/>
        </c:scaling>
        <c:axPos val="b"/>
        <c:majorGridlines/>
        <c:numFmt formatCode="General" sourceLinked="1"/>
        <c:majorTickMark val="none"/>
        <c:tickLblPos val="nextTo"/>
        <c:crossAx val="135694592"/>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0"/>
              <c:layout>
                <c:manualLayout>
                  <c:x val="-7.1657069737683945E-2"/>
                  <c:y val="0"/>
                </c:manualLayout>
              </c:layout>
              <c:showVal val="1"/>
            </c:dLbl>
            <c:dLbl>
              <c:idx val="1"/>
              <c:layout>
                <c:manualLayout>
                  <c:x val="-1.5355086372360844E-2"/>
                  <c:y val="3.5883376201881201E-2"/>
                </c:manualLayout>
              </c:layout>
              <c:showVal val="1"/>
            </c:dLbl>
            <c:dLbl>
              <c:idx val="2"/>
              <c:layout>
                <c:manualLayout>
                  <c:x val="-2.5591810620601415E-3"/>
                  <c:y val="3.189633440167218E-2"/>
                </c:manualLayout>
              </c:layout>
              <c:showVal val="1"/>
            </c:dLbl>
            <c:dLbl>
              <c:idx val="4"/>
              <c:layout>
                <c:manualLayout>
                  <c:x val="-1.5355074944554428E-2"/>
                  <c:y val="-5.2038528296545726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(2011)'!$AA$6:$AE$6</c:f>
              <c:numCache>
                <c:formatCode>0</c:formatCode>
                <c:ptCount val="5"/>
                <c:pt idx="0">
                  <c:v>100</c:v>
                </c:pt>
                <c:pt idx="1">
                  <c:v>101.7820716582972</c:v>
                </c:pt>
                <c:pt idx="2">
                  <c:v>100.95758571545686</c:v>
                </c:pt>
                <c:pt idx="3">
                  <c:v>99.119153265160051</c:v>
                </c:pt>
                <c:pt idx="4">
                  <c:v>122.0668683369057</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0"/>
              <c:layout>
                <c:manualLayout>
                  <c:x val="-7.1657069737683918E-2"/>
                  <c:y val="0"/>
                </c:manualLayout>
              </c:layout>
              <c:showVal val="1"/>
            </c:dLbl>
            <c:dLbl>
              <c:idx val="1"/>
              <c:layout>
                <c:manualLayout>
                  <c:x val="-2.5591810620601415E-3"/>
                  <c:y val="-2.3922250801254052E-2"/>
                </c:manualLayout>
              </c:layout>
              <c:showVal val="1"/>
            </c:dLbl>
            <c:dLbl>
              <c:idx val="2"/>
              <c:layout>
                <c:manualLayout>
                  <c:x val="-2.5591810620601414E-2"/>
                  <c:y val="-6.7779710603553381E-2"/>
                </c:manualLayout>
              </c:layout>
              <c:showVal val="1"/>
            </c:dLbl>
            <c:dLbl>
              <c:idx val="3"/>
              <c:layout>
                <c:manualLayout>
                  <c:x val="-1.5355086372360844E-2"/>
                  <c:y val="0"/>
                </c:manualLayout>
              </c:layout>
              <c:showVal val="1"/>
            </c:dLbl>
            <c:dLbl>
              <c:idx val="4"/>
              <c:layout>
                <c:manualLayout>
                  <c:x val="-1.7643352236924922E-2"/>
                  <c:y val="-3.40586565752128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(2011)'!$AA$9:$AE$9</c:f>
              <c:numCache>
                <c:formatCode>0</c:formatCode>
                <c:ptCount val="5"/>
                <c:pt idx="0">
                  <c:v>100</c:v>
                </c:pt>
                <c:pt idx="1">
                  <c:v>104.74625009807507</c:v>
                </c:pt>
                <c:pt idx="2">
                  <c:v>105.9800393637871</c:v>
                </c:pt>
                <c:pt idx="3">
                  <c:v>109.61280548223127</c:v>
                </c:pt>
                <c:pt idx="4">
                  <c:v>134.09214117125822</c:v>
                </c:pt>
              </c:numCache>
            </c:numRef>
          </c:val>
        </c:ser>
        <c:dLbls/>
        <c:marker val="1"/>
        <c:axId val="101148160"/>
        <c:axId val="101149696"/>
      </c:lineChart>
      <c:catAx>
        <c:axId val="101148160"/>
        <c:scaling>
          <c:orientation val="minMax"/>
        </c:scaling>
        <c:axPos val="b"/>
        <c:numFmt formatCode="General" sourceLinked="1"/>
        <c:majorTickMark val="none"/>
        <c:tickLblPos val="nextTo"/>
        <c:crossAx val="101149696"/>
        <c:crosses val="autoZero"/>
        <c:auto val="1"/>
        <c:lblAlgn val="ctr"/>
        <c:lblOffset val="100"/>
      </c:catAx>
      <c:valAx>
        <c:axId val="101149696"/>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01148160"/>
        <c:crosses val="autoZero"/>
        <c:crossBetween val="between"/>
        <c:majorUnit val="10"/>
      </c:valAx>
    </c:plotArea>
    <c:legend>
      <c:legendPos val="b"/>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6673389188386556"/>
          <c:y val="5.9299191374663072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0555555555555558E-2"/>
                  <c:y val="2.777777777777779E-2"/>
                </c:manualLayout>
              </c:layout>
              <c:showVal val="1"/>
            </c:dLbl>
            <c:dLbl>
              <c:idx val="2"/>
              <c:layout>
                <c:manualLayout>
                  <c:x val="-8.3565441281459648E-3"/>
                  <c:y val="2.6954177897574136E-2"/>
                </c:manualLayout>
              </c:layout>
              <c:showVal val="1"/>
            </c:dLbl>
            <c:dLbl>
              <c:idx val="4"/>
              <c:layout>
                <c:manualLayout>
                  <c:x val="-1.9498602965673906E-2"/>
                  <c:y val="4.3126684636118615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(2011)'!$AA$4:$AE$4</c:f>
              <c:numCache>
                <c:formatCode>0</c:formatCode>
                <c:ptCount val="5"/>
                <c:pt idx="0">
                  <c:v>100</c:v>
                </c:pt>
                <c:pt idx="1">
                  <c:v>89.091457321251511</c:v>
                </c:pt>
                <c:pt idx="2">
                  <c:v>82.844963801958727</c:v>
                </c:pt>
                <c:pt idx="3">
                  <c:v>85.96099745862287</c:v>
                </c:pt>
                <c:pt idx="4">
                  <c:v>108.99084828121079</c:v>
                </c:pt>
              </c:numCache>
            </c:numRef>
          </c:val>
        </c:ser>
        <c:ser>
          <c:idx val="0"/>
          <c:order val="1"/>
          <c:tx>
            <c:strRef>
              <c:f>'Grafer2 (2011)'!$D$5</c:f>
              <c:strCache>
                <c:ptCount val="1"/>
                <c:pt idx="0">
                  <c:v>Indirekta Produktionskostnader</c:v>
                </c:pt>
              </c:strCache>
            </c:strRef>
          </c:tx>
          <c:marker>
            <c:symbol val="none"/>
          </c:marker>
          <c:dLbls>
            <c:dLbl>
              <c:idx val="1"/>
              <c:layout>
                <c:manualLayout>
                  <c:x val="-7.7909311098345993E-2"/>
                  <c:y val="-2.0677462487000454E-2"/>
                </c:manualLayout>
              </c:layout>
              <c:showVal val="1"/>
            </c:dLbl>
            <c:dLbl>
              <c:idx val="2"/>
              <c:layout>
                <c:manualLayout>
                  <c:x val="-3.0640661803201848E-2"/>
                  <c:y val="-4.3126684636118615E-2"/>
                </c:manualLayout>
              </c:layout>
              <c:showVal val="1"/>
            </c:dLbl>
            <c:dLbl>
              <c:idx val="3"/>
              <c:layout>
                <c:manualLayout>
                  <c:x val="-4.7353750059493785E-2"/>
                  <c:y val="-5.9299191374663072E-2"/>
                </c:manualLayout>
              </c:layout>
              <c:showVal val="1"/>
            </c:dLbl>
            <c:dLbl>
              <c:idx val="4"/>
              <c:layout>
                <c:manualLayout>
                  <c:x val="-1.114205883752795E-2"/>
                  <c:y val="-4.2447524248148259E-7"/>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(2011)'!$AA$5:$AE$5</c:f>
              <c:numCache>
                <c:formatCode>0</c:formatCode>
                <c:ptCount val="5"/>
                <c:pt idx="0">
                  <c:v>100</c:v>
                </c:pt>
                <c:pt idx="1">
                  <c:v>121.59241499963447</c:v>
                </c:pt>
                <c:pt idx="2">
                  <c:v>129.23180864813159</c:v>
                </c:pt>
                <c:pt idx="3">
                  <c:v>119.65933968508664</c:v>
                </c:pt>
                <c:pt idx="4">
                  <c:v>142.47883894461339</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5.0046487389185323E-2"/>
                  <c:y val="-3.0123734533183351E-2"/>
                </c:manualLayout>
              </c:layout>
              <c:showVal val="1"/>
            </c:dLbl>
            <c:dLbl>
              <c:idx val="2"/>
              <c:layout>
                <c:manualLayout>
                  <c:x val="-1.3927573546909936E-2"/>
                  <c:y val="-2.6954177897574136E-2"/>
                </c:manualLayout>
              </c:layout>
              <c:showVal val="1"/>
            </c:dLbl>
            <c:dLbl>
              <c:idx val="3"/>
              <c:layout>
                <c:manualLayout>
                  <c:x val="-3.8997205931347804E-2"/>
                  <c:y val="-3.2345013477089006E-2"/>
                </c:manualLayout>
              </c:layout>
              <c:showVal val="1"/>
            </c:dLbl>
            <c:dLbl>
              <c:idx val="4"/>
              <c:layout>
                <c:manualLayout>
                  <c:x val="-1.114205883752795E-2"/>
                  <c:y val="0"/>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(2011)'!$AA$6:$AE$6</c:f>
              <c:numCache>
                <c:formatCode>0</c:formatCode>
                <c:ptCount val="5"/>
                <c:pt idx="0">
                  <c:v>100</c:v>
                </c:pt>
                <c:pt idx="1">
                  <c:v>101.7820716582972</c:v>
                </c:pt>
                <c:pt idx="2">
                  <c:v>100.95758571545686</c:v>
                </c:pt>
                <c:pt idx="3">
                  <c:v>99.119153265160051</c:v>
                </c:pt>
                <c:pt idx="4">
                  <c:v>122.0668683369057</c:v>
                </c:pt>
              </c:numCache>
            </c:numRef>
          </c:val>
        </c:ser>
        <c:dLbls/>
        <c:marker val="1"/>
        <c:axId val="134364160"/>
        <c:axId val="134378240"/>
      </c:lineChart>
      <c:catAx>
        <c:axId val="134364160"/>
        <c:scaling>
          <c:orientation val="minMax"/>
        </c:scaling>
        <c:axPos val="b"/>
        <c:numFmt formatCode="General" sourceLinked="1"/>
        <c:majorTickMark val="none"/>
        <c:tickLblPos val="nextTo"/>
        <c:crossAx val="134378240"/>
        <c:crosses val="autoZero"/>
        <c:auto val="1"/>
        <c:lblAlgn val="ctr"/>
        <c:lblOffset val="100"/>
      </c:catAx>
      <c:valAx>
        <c:axId val="134378240"/>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4364160"/>
        <c:crosses val="autoZero"/>
        <c:crossBetween val="between"/>
        <c:majorUnit val="30"/>
      </c:valAx>
    </c:plotArea>
    <c:legend>
      <c:legendPos val="b"/>
      <c:layout>
        <c:manualLayout>
          <c:xMode val="edge"/>
          <c:yMode val="edge"/>
          <c:x val="4.3977574632602677E-2"/>
          <c:y val="0.69566992805144645"/>
          <c:w val="0.83426727909011389"/>
          <c:h val="0.16550342665500145"/>
        </c:manualLayout>
      </c:layout>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9.8129695562094485E-2"/>
          <c:y val="8.8921916288301206E-2"/>
        </c:manualLayout>
      </c:layout>
    </c:title>
    <c:plotArea>
      <c:layout>
        <c:manualLayout>
          <c:layoutTarget val="inner"/>
          <c:xMode val="edge"/>
          <c:yMode val="edge"/>
          <c:x val="6.9505955062473798E-2"/>
          <c:y val="0.27268901465679873"/>
          <c:w val="0.84385466269383513"/>
          <c:h val="0.32797432196075743"/>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5.4514474558802995E-3"/>
                  <c:y val="1.4549870540521962E-2"/>
                </c:manualLayout>
              </c:layout>
              <c:showVal val="1"/>
            </c:dLbl>
            <c:dLbl>
              <c:idx val="2"/>
              <c:layout>
                <c:manualLayout>
                  <c:x val="-1.9080066095581046E-2"/>
                  <c:y val="-3.3949697927884631E-2"/>
                </c:manualLayout>
              </c:layout>
              <c:showVal val="1"/>
            </c:dLbl>
            <c:dLbl>
              <c:idx val="3"/>
              <c:layout>
                <c:manualLayout>
                  <c:x val="0"/>
                  <c:y val="-1.9399827387362664E-2"/>
                </c:manualLayout>
              </c:layout>
              <c:showVal val="1"/>
            </c:dLbl>
            <c:dLbl>
              <c:idx val="4"/>
              <c:layout>
                <c:manualLayout>
                  <c:x val="-8.1771711838204454E-3"/>
                  <c:y val="-1.454987054052192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(2011)'!$AA$10:$AE$10</c:f>
              <c:numCache>
                <c:formatCode>0</c:formatCode>
                <c:ptCount val="5"/>
                <c:pt idx="0">
                  <c:v>100</c:v>
                </c:pt>
                <c:pt idx="1">
                  <c:v>98.734961854097477</c:v>
                </c:pt>
                <c:pt idx="2">
                  <c:v>123.30641980166305</c:v>
                </c:pt>
                <c:pt idx="3">
                  <c:v>131.29278870916875</c:v>
                </c:pt>
                <c:pt idx="4">
                  <c:v>122.00480271593685</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2.453151355146135E-2"/>
                  <c:y val="-2.9099741081043934E-2"/>
                </c:manualLayout>
              </c:layout>
              <c:showVal val="1"/>
            </c:dLbl>
            <c:dLbl>
              <c:idx val="2"/>
              <c:layout>
                <c:manualLayout>
                  <c:x val="-8.1771711838204454E-3"/>
                  <c:y val="2.9099741081043934E-2"/>
                </c:manualLayout>
              </c:layout>
              <c:showVal val="1"/>
            </c:dLbl>
            <c:dLbl>
              <c:idx val="4"/>
              <c:layout>
                <c:manualLayout>
                  <c:x val="-1.6354342367640894E-2"/>
                  <c:y val="0"/>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(2011)'!$AA$9:$AE$9</c:f>
              <c:numCache>
                <c:formatCode>0</c:formatCode>
                <c:ptCount val="5"/>
                <c:pt idx="0">
                  <c:v>100</c:v>
                </c:pt>
                <c:pt idx="1">
                  <c:v>104.74625009807507</c:v>
                </c:pt>
                <c:pt idx="2">
                  <c:v>105.9800393637871</c:v>
                </c:pt>
                <c:pt idx="3">
                  <c:v>109.61280548223127</c:v>
                </c:pt>
                <c:pt idx="4">
                  <c:v>134.09214117125822</c:v>
                </c:pt>
              </c:numCache>
            </c:numRef>
          </c:val>
        </c:ser>
        <c:dLbls/>
        <c:marker val="1"/>
        <c:axId val="134407296"/>
        <c:axId val="134408832"/>
      </c:lineChart>
      <c:catAx>
        <c:axId val="134407296"/>
        <c:scaling>
          <c:orientation val="minMax"/>
        </c:scaling>
        <c:axPos val="b"/>
        <c:numFmt formatCode="General" sourceLinked="1"/>
        <c:majorTickMark val="none"/>
        <c:tickLblPos val="nextTo"/>
        <c:crossAx val="134408832"/>
        <c:crosses val="autoZero"/>
        <c:auto val="1"/>
        <c:lblAlgn val="ctr"/>
        <c:lblOffset val="100"/>
      </c:catAx>
      <c:valAx>
        <c:axId val="134408832"/>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4407296"/>
        <c:crosses val="autoZero"/>
        <c:crossBetween val="between"/>
      </c:valAx>
    </c:plotArea>
    <c:legend>
      <c:legendPos val="b"/>
      <c:layout>
        <c:manualLayout>
          <c:xMode val="edge"/>
          <c:yMode val="edge"/>
          <c:x val="9.3422356471866155E-2"/>
          <c:y val="0.68459775909080489"/>
          <c:w val="0.72593394575678027"/>
          <c:h val="0.11882327209098864"/>
        </c:manualLayout>
      </c:layout>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3"/>
              <c:layout>
                <c:manualLayout>
                  <c:x val="0"/>
                  <c:y val="-2.378003282393507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(2011)'!$AW$6:$BA$6</c:f>
              <c:numCache>
                <c:formatCode>0</c:formatCode>
                <c:ptCount val="5"/>
                <c:pt idx="0">
                  <c:v>100</c:v>
                </c:pt>
                <c:pt idx="1">
                  <c:v>92.462902698069755</c:v>
                </c:pt>
                <c:pt idx="2">
                  <c:v>106.86997451229837</c:v>
                </c:pt>
                <c:pt idx="3">
                  <c:v>99.229129380098783</c:v>
                </c:pt>
                <c:pt idx="4">
                  <c:v>95.286284463180124</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2"/>
              <c:layout>
                <c:manualLayout>
                  <c:x val="0"/>
                  <c:y val="-1.5853355215956717E-2"/>
                </c:manualLayout>
              </c:layout>
              <c:showVal val="1"/>
            </c:dLbl>
            <c:dLbl>
              <c:idx val="3"/>
              <c:layout>
                <c:manualLayout>
                  <c:x val="5.0409577819785778E-3"/>
                  <c:y val="-1.585335521595668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(2011)'!$AW$9:$BA$9</c:f>
              <c:numCache>
                <c:formatCode>0</c:formatCode>
                <c:ptCount val="5"/>
                <c:pt idx="0">
                  <c:v>100</c:v>
                </c:pt>
                <c:pt idx="1">
                  <c:v>99.707225966028147</c:v>
                </c:pt>
                <c:pt idx="2">
                  <c:v>118.59872289947251</c:v>
                </c:pt>
                <c:pt idx="3">
                  <c:v>114.17430150677667</c:v>
                </c:pt>
                <c:pt idx="4">
                  <c:v>108.67974054163193</c:v>
                </c:pt>
              </c:numCache>
            </c:numRef>
          </c:val>
        </c:ser>
        <c:dLbls/>
        <c:marker val="1"/>
        <c:axId val="137966336"/>
        <c:axId val="137967872"/>
      </c:lineChart>
      <c:catAx>
        <c:axId val="137966336"/>
        <c:scaling>
          <c:orientation val="minMax"/>
        </c:scaling>
        <c:axPos val="b"/>
        <c:numFmt formatCode="General" sourceLinked="1"/>
        <c:majorTickMark val="none"/>
        <c:tickLblPos val="nextTo"/>
        <c:crossAx val="137967872"/>
        <c:crosses val="autoZero"/>
        <c:auto val="1"/>
        <c:lblAlgn val="ctr"/>
        <c:lblOffset val="100"/>
      </c:catAx>
      <c:valAx>
        <c:axId val="137967872"/>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7966336"/>
        <c:crosses val="autoZero"/>
        <c:crossBetween val="between"/>
        <c:majorUnit val="10"/>
      </c:valAx>
    </c:plotArea>
    <c:legend>
      <c:legendPos val="b"/>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6582629866436099"/>
          <c:y val="4.4978201509425948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0555555555555558E-2"/>
                  <c:y val="2.777777777777779E-2"/>
                </c:manualLayout>
              </c:layout>
              <c:showVal val="1"/>
            </c:dLbl>
            <c:dLbl>
              <c:idx val="2"/>
              <c:layout>
                <c:manualLayout>
                  <c:x val="-1.3712717065832703E-2"/>
                  <c:y val="4.9113233287858125E-2"/>
                </c:manualLayout>
              </c:layout>
              <c:showVal val="1"/>
            </c:dLbl>
            <c:dLbl>
              <c:idx val="3"/>
              <c:layout>
                <c:manualLayout>
                  <c:x val="0"/>
                  <c:y val="3.274215552523875E-2"/>
                </c:manualLayout>
              </c:layout>
              <c:showVal val="1"/>
            </c:dLbl>
            <c:dLbl>
              <c:idx val="4"/>
              <c:layout>
                <c:manualLayout>
                  <c:x val="-1.0970173652666166E-2"/>
                  <c:y val="4.9113233287858125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(2011)'!$AW$4:$BA$4</c:f>
              <c:numCache>
                <c:formatCode>0</c:formatCode>
                <c:ptCount val="5"/>
                <c:pt idx="0">
                  <c:v>100</c:v>
                </c:pt>
                <c:pt idx="1">
                  <c:v>86.941590307780928</c:v>
                </c:pt>
                <c:pt idx="2">
                  <c:v>93.032957605048352</c:v>
                </c:pt>
                <c:pt idx="3">
                  <c:v>84.754809511028014</c:v>
                </c:pt>
                <c:pt idx="4">
                  <c:v>81.825948867483319</c:v>
                </c:pt>
              </c:numCache>
            </c:numRef>
          </c:val>
        </c:ser>
        <c:ser>
          <c:idx val="0"/>
          <c:order val="1"/>
          <c:tx>
            <c:strRef>
              <c:f>'Grafer2 (2011)'!$D$5</c:f>
              <c:strCache>
                <c:ptCount val="1"/>
                <c:pt idx="0">
                  <c:v>Indirekta Produktionskostnader</c:v>
                </c:pt>
              </c:strCache>
            </c:strRef>
          </c:tx>
          <c:marker>
            <c:symbol val="none"/>
          </c:marker>
          <c:dLbls>
            <c:dLbl>
              <c:idx val="1"/>
              <c:layout>
                <c:manualLayout>
                  <c:x val="-6.0723582288611459E-2"/>
                  <c:y val="-4.3498512208484164E-2"/>
                </c:manualLayout>
              </c:layout>
              <c:showVal val="1"/>
            </c:dLbl>
            <c:dLbl>
              <c:idx val="2"/>
              <c:layout>
                <c:manualLayout>
                  <c:x val="1.3712717065832703E-2"/>
                  <c:y val="-3.274215552523875E-2"/>
                </c:manualLayout>
              </c:layout>
              <c:showVal val="1"/>
            </c:dLbl>
            <c:dLbl>
              <c:idx val="3"/>
              <c:layout>
                <c:manualLayout>
                  <c:x val="-5.4850868263330811E-3"/>
                  <c:y val="-4.365620736698498E-2"/>
                </c:manualLayout>
              </c:layout>
              <c:showVal val="1"/>
            </c:dLbl>
            <c:dLbl>
              <c:idx val="4"/>
              <c:layout>
                <c:manualLayout>
                  <c:x val="-1.6455260478999239E-2"/>
                  <c:y val="0"/>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(2011)'!$AW$5:$BA$5</c:f>
              <c:numCache>
                <c:formatCode>0</c:formatCode>
                <c:ptCount val="5"/>
                <c:pt idx="0">
                  <c:v>100</c:v>
                </c:pt>
                <c:pt idx="1">
                  <c:v>99.748798212214695</c:v>
                </c:pt>
                <c:pt idx="2">
                  <c:v>125.12923105989019</c:v>
                </c:pt>
                <c:pt idx="3">
                  <c:v>118.32936764769755</c:v>
                </c:pt>
                <c:pt idx="4">
                  <c:v>113.04847428385834</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4.2282677188819589E-4"/>
                  <c:y val="-1.901107518449684E-2"/>
                </c:manualLayout>
              </c:layout>
              <c:showVal val="1"/>
            </c:dLbl>
            <c:dLbl>
              <c:idx val="2"/>
              <c:layout>
                <c:manualLayout>
                  <c:x val="1.3712717065832703E-2"/>
                  <c:y val="-2.7285129604365629E-2"/>
                </c:manualLayout>
              </c:layout>
              <c:showVal val="1"/>
            </c:dLbl>
            <c:dLbl>
              <c:idx val="3"/>
              <c:layout>
                <c:manualLayout>
                  <c:x val="0"/>
                  <c:y val="-2.7285129604365629E-2"/>
                </c:manualLayout>
              </c:layout>
              <c:showVal val="1"/>
            </c:dLbl>
            <c:dLbl>
              <c:idx val="4"/>
              <c:layout>
                <c:manualLayout>
                  <c:x val="-1.0970173652666166E-2"/>
                  <c:y val="-1.637107776261942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(2011)'!$AW$6:$BA$6</c:f>
              <c:numCache>
                <c:formatCode>0</c:formatCode>
                <c:ptCount val="5"/>
                <c:pt idx="0">
                  <c:v>100</c:v>
                </c:pt>
                <c:pt idx="1">
                  <c:v>92.462902698069755</c:v>
                </c:pt>
                <c:pt idx="2">
                  <c:v>106.86997451229837</c:v>
                </c:pt>
                <c:pt idx="3">
                  <c:v>99.229129380098783</c:v>
                </c:pt>
                <c:pt idx="4">
                  <c:v>95.286284463180124</c:v>
                </c:pt>
              </c:numCache>
            </c:numRef>
          </c:val>
        </c:ser>
        <c:dLbls/>
        <c:marker val="1"/>
        <c:axId val="137890048"/>
        <c:axId val="137904128"/>
      </c:lineChart>
      <c:catAx>
        <c:axId val="137890048"/>
        <c:scaling>
          <c:orientation val="minMax"/>
        </c:scaling>
        <c:axPos val="b"/>
        <c:numFmt formatCode="General" sourceLinked="1"/>
        <c:majorTickMark val="none"/>
        <c:tickLblPos val="nextTo"/>
        <c:crossAx val="137904128"/>
        <c:crosses val="autoZero"/>
        <c:auto val="1"/>
        <c:lblAlgn val="ctr"/>
        <c:lblOffset val="100"/>
      </c:catAx>
      <c:valAx>
        <c:axId val="137904128"/>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7890048"/>
        <c:crosses val="autoZero"/>
        <c:crossBetween val="between"/>
        <c:majorUnit val="30"/>
      </c:valAx>
    </c:plotArea>
    <c:legend>
      <c:legendPos val="b"/>
      <c:layout>
        <c:manualLayout>
          <c:xMode val="edge"/>
          <c:yMode val="edge"/>
          <c:x val="4.3977564904775987E-2"/>
          <c:y val="0.69428148208486362"/>
          <c:w val="0.83426727909011389"/>
          <c:h val="0.16550342665500145"/>
        </c:manualLayout>
      </c:layout>
    </c:legend>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5112990907096369"/>
          <c:y val="6.5794400270147962E-2"/>
        </c:manualLayout>
      </c:layout>
    </c:title>
    <c:plotArea>
      <c:layout>
        <c:manualLayout>
          <c:layoutTarget val="inner"/>
          <c:xMode val="edge"/>
          <c:yMode val="edge"/>
          <c:x val="7.5360168549875817E-2"/>
          <c:y val="0.26974534179323012"/>
          <c:w val="0.83070315446938059"/>
          <c:h val="0.29684801349070478"/>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1.6387843918905555E-2"/>
                  <c:y val="-4.780400808377069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(2011)'!$AW$10:$BA$10</c:f>
              <c:numCache>
                <c:formatCode>0</c:formatCode>
                <c:ptCount val="5"/>
                <c:pt idx="0">
                  <c:v>100</c:v>
                </c:pt>
                <c:pt idx="1">
                  <c:v>131.79365894639605</c:v>
                </c:pt>
                <c:pt idx="2">
                  <c:v>138.76678730833703</c:v>
                </c:pt>
                <c:pt idx="3">
                  <c:v>164.0103600536716</c:v>
                </c:pt>
                <c:pt idx="4">
                  <c:v>137.83450192509068</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1.3656536599087962E-2"/>
                  <c:y val="0"/>
                </c:manualLayout>
              </c:layout>
              <c:showVal val="1"/>
            </c:dLbl>
            <c:dLbl>
              <c:idx val="2"/>
              <c:layout>
                <c:manualLayout>
                  <c:x val="0"/>
                  <c:y val="3.8243206467016559E-2"/>
                </c:manualLayout>
              </c:layout>
              <c:showVal val="1"/>
            </c:dLbl>
            <c:dLbl>
              <c:idx val="3"/>
              <c:layout>
                <c:manualLayout>
                  <c:x val="0"/>
                  <c:y val="-2.390200404188534E-2"/>
                </c:manualLayout>
              </c:layout>
              <c:showVal val="1"/>
            </c:dLbl>
            <c:dLbl>
              <c:idx val="4"/>
              <c:layout>
                <c:manualLayout>
                  <c:x val="-2.7313073198175926E-3"/>
                  <c:y val="-4.6298370033888164E-5"/>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(2011)'!$AW$9:$BA$9</c:f>
              <c:numCache>
                <c:formatCode>0</c:formatCode>
                <c:ptCount val="5"/>
                <c:pt idx="0">
                  <c:v>100</c:v>
                </c:pt>
                <c:pt idx="1">
                  <c:v>99.707225966028147</c:v>
                </c:pt>
                <c:pt idx="2">
                  <c:v>118.59872289947251</c:v>
                </c:pt>
                <c:pt idx="3">
                  <c:v>114.17430150677667</c:v>
                </c:pt>
                <c:pt idx="4">
                  <c:v>108.67974054163193</c:v>
                </c:pt>
              </c:numCache>
            </c:numRef>
          </c:val>
        </c:ser>
        <c:dLbls/>
        <c:marker val="1"/>
        <c:axId val="137941376"/>
        <c:axId val="137942912"/>
      </c:lineChart>
      <c:catAx>
        <c:axId val="137941376"/>
        <c:scaling>
          <c:orientation val="minMax"/>
        </c:scaling>
        <c:axPos val="b"/>
        <c:numFmt formatCode="General" sourceLinked="1"/>
        <c:majorTickMark val="none"/>
        <c:tickLblPos val="nextTo"/>
        <c:crossAx val="137942912"/>
        <c:crosses val="autoZero"/>
        <c:auto val="1"/>
        <c:lblAlgn val="ctr"/>
        <c:lblOffset val="100"/>
      </c:catAx>
      <c:valAx>
        <c:axId val="137942912"/>
        <c:scaling>
          <c:orientation val="minMax"/>
          <c:min val="9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7941376"/>
        <c:crosses val="autoZero"/>
        <c:crossBetween val="between"/>
        <c:majorUnit val="20"/>
      </c:valAx>
    </c:plotArea>
    <c:legend>
      <c:legendPos val="b"/>
      <c:layout>
        <c:manualLayout>
          <c:xMode val="edge"/>
          <c:yMode val="edge"/>
          <c:x val="9.3622530840424711E-2"/>
          <c:y val="0.66988420780641589"/>
          <c:w val="0.7732188321070389"/>
          <c:h val="0.11882327209098864"/>
        </c:manualLayout>
      </c:layout>
    </c:legend>
    <c:plotVisOnly val="1"/>
    <c:dispBlanksAs val="gap"/>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4.6121060496978116E-17"/>
                  <c:y val="1.9541630288973086E-2"/>
                </c:manualLayout>
              </c:layout>
              <c:showVal val="1"/>
            </c:dLbl>
            <c:dLbl>
              <c:idx val="3"/>
              <c:layout>
                <c:manualLayout>
                  <c:x val="0"/>
                  <c:y val="-1.17249781733838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(2011)'!$AL$6:$AP$6</c:f>
              <c:numCache>
                <c:formatCode>0</c:formatCode>
                <c:ptCount val="5"/>
                <c:pt idx="0">
                  <c:v>100</c:v>
                </c:pt>
                <c:pt idx="1">
                  <c:v>97.675581827050124</c:v>
                </c:pt>
                <c:pt idx="2">
                  <c:v>101.12144732941169</c:v>
                </c:pt>
                <c:pt idx="3">
                  <c:v>111.53020028521706</c:v>
                </c:pt>
                <c:pt idx="4">
                  <c:v>102.59568014435037</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4.6121060496978116E-17"/>
                  <c:y val="-2.3449956346767612E-2"/>
                </c:manualLayout>
              </c:layout>
              <c:showVal val="1"/>
            </c:dLbl>
            <c:dLbl>
              <c:idx val="2"/>
              <c:layout>
                <c:manualLayout>
                  <c:x val="-3.7735849056603786E-2"/>
                  <c:y val="-4.2991586635740639E-2"/>
                </c:manualLayout>
              </c:layout>
              <c:showVal val="1"/>
            </c:dLbl>
            <c:dLbl>
              <c:idx val="4"/>
              <c:layout>
                <c:manualLayout>
                  <c:x val="0"/>
                  <c:y val="3.126660846235682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(2011)'!$AL$9:$AP$9</c:f>
              <c:numCache>
                <c:formatCode>0</c:formatCode>
                <c:ptCount val="5"/>
                <c:pt idx="0">
                  <c:v>100</c:v>
                </c:pt>
                <c:pt idx="1">
                  <c:v>105.7221709418092</c:v>
                </c:pt>
                <c:pt idx="2">
                  <c:v>102.97350974532432</c:v>
                </c:pt>
                <c:pt idx="3">
                  <c:v>112.14181528772093</c:v>
                </c:pt>
                <c:pt idx="4">
                  <c:v>99.847027475012467</c:v>
                </c:pt>
              </c:numCache>
            </c:numRef>
          </c:val>
        </c:ser>
        <c:dLbls/>
        <c:marker val="1"/>
        <c:axId val="37122816"/>
        <c:axId val="37124352"/>
      </c:lineChart>
      <c:catAx>
        <c:axId val="37122816"/>
        <c:scaling>
          <c:orientation val="minMax"/>
        </c:scaling>
        <c:axPos val="b"/>
        <c:numFmt formatCode="General" sourceLinked="1"/>
        <c:majorTickMark val="none"/>
        <c:tickLblPos val="nextTo"/>
        <c:crossAx val="37124352"/>
        <c:crosses val="autoZero"/>
        <c:auto val="1"/>
        <c:lblAlgn val="ctr"/>
        <c:lblOffset val="100"/>
      </c:catAx>
      <c:valAx>
        <c:axId val="37124352"/>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7122816"/>
        <c:crosses val="autoZero"/>
        <c:crossBetween val="between"/>
        <c:majorUnit val="10"/>
      </c:valAx>
    </c:plotArea>
    <c:legend>
      <c:legendPos val="b"/>
    </c:legend>
    <c:plotVisOnly val="1"/>
    <c:dispBlanksAs val="gap"/>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8335922201847099"/>
          <c:y val="7.3713689892559622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4.4128683473257636E-2"/>
                  <c:y val="5.9369370676627828E-2"/>
                </c:manualLayout>
              </c:layout>
              <c:showVal val="1"/>
            </c:dLbl>
            <c:dLbl>
              <c:idx val="2"/>
              <c:layout>
                <c:manualLayout>
                  <c:x val="-1.0858499009161965E-2"/>
                  <c:y val="2.1061054255017028E-2"/>
                </c:manualLayout>
              </c:layout>
              <c:showVal val="1"/>
            </c:dLbl>
            <c:dLbl>
              <c:idx val="3"/>
              <c:layout>
                <c:manualLayout>
                  <c:x val="-2.4431622770614433E-2"/>
                  <c:y val="-4.7387372073788313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(2011)'!$AL$4:$AP$4</c:f>
              <c:numCache>
                <c:formatCode>0</c:formatCode>
                <c:ptCount val="5"/>
                <c:pt idx="0">
                  <c:v>100</c:v>
                </c:pt>
                <c:pt idx="1">
                  <c:v>97.173847239889923</c:v>
                </c:pt>
                <c:pt idx="2">
                  <c:v>87.953145058180908</c:v>
                </c:pt>
                <c:pt idx="3">
                  <c:v>119.58474951413288</c:v>
                </c:pt>
                <c:pt idx="4">
                  <c:v>129.41968775767631</c:v>
                </c:pt>
              </c:numCache>
            </c:numRef>
          </c:val>
        </c:ser>
        <c:ser>
          <c:idx val="0"/>
          <c:order val="1"/>
          <c:tx>
            <c:strRef>
              <c:f>'Grafer2 (2011)'!$D$5</c:f>
              <c:strCache>
                <c:ptCount val="1"/>
                <c:pt idx="0">
                  <c:v>Indirekta Produktionskostnader</c:v>
                </c:pt>
              </c:strCache>
            </c:strRef>
          </c:tx>
          <c:marker>
            <c:symbol val="none"/>
          </c:marker>
          <c:dLbls>
            <c:dLbl>
              <c:idx val="1"/>
              <c:layout>
                <c:manualLayout>
                  <c:x val="-6.584568149158157E-2"/>
                  <c:y val="-3.9854728476162254E-2"/>
                </c:manualLayout>
              </c:layout>
              <c:showVal val="1"/>
            </c:dLbl>
            <c:dLbl>
              <c:idx val="2"/>
              <c:layout>
                <c:manualLayout>
                  <c:x val="2.7146247522904926E-3"/>
                  <c:y val="-4.2122108510034055E-2"/>
                </c:manualLayout>
              </c:layout>
              <c:showVal val="1"/>
            </c:dLbl>
            <c:dLbl>
              <c:idx val="3"/>
              <c:layout>
                <c:manualLayout>
                  <c:x val="-3.8004746532066876E-2"/>
                  <c:y val="4.212210851003405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(2011)'!$AL$5:$AP$5</c:f>
              <c:numCache>
                <c:formatCode>0</c:formatCode>
                <c:ptCount val="5"/>
                <c:pt idx="0">
                  <c:v>100</c:v>
                </c:pt>
                <c:pt idx="1">
                  <c:v>98.165662047542781</c:v>
                </c:pt>
                <c:pt idx="2">
                  <c:v>113.98387428929946</c:v>
                </c:pt>
                <c:pt idx="3">
                  <c:v>103.6627433406653</c:v>
                </c:pt>
                <c:pt idx="4">
                  <c:v>76.394744625755962</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2.5189366451470317E-2"/>
                  <c:y val="-5.1561440858030688E-2"/>
                </c:manualLayout>
              </c:layout>
              <c:showVal val="1"/>
            </c:dLbl>
            <c:dLbl>
              <c:idx val="2"/>
              <c:layout>
                <c:manualLayout>
                  <c:x val="-4.0719371284357375E-2"/>
                  <c:y val="-3.1591581382525498E-2"/>
                </c:manualLayout>
              </c:layout>
              <c:showVal val="1"/>
            </c:dLbl>
            <c:dLbl>
              <c:idx val="3"/>
              <c:layout>
                <c:manualLayout>
                  <c:x val="2.7146247522904926E-3"/>
                  <c:y val="-1.579579069126277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(2011)'!$AL$6:$AP$6</c:f>
              <c:numCache>
                <c:formatCode>0</c:formatCode>
                <c:ptCount val="5"/>
                <c:pt idx="0">
                  <c:v>100</c:v>
                </c:pt>
                <c:pt idx="1">
                  <c:v>97.675581827050124</c:v>
                </c:pt>
                <c:pt idx="2">
                  <c:v>101.12144732941169</c:v>
                </c:pt>
                <c:pt idx="3">
                  <c:v>111.53020028521706</c:v>
                </c:pt>
                <c:pt idx="4">
                  <c:v>102.59568014435037</c:v>
                </c:pt>
              </c:numCache>
            </c:numRef>
          </c:val>
        </c:ser>
        <c:dLbls/>
        <c:marker val="1"/>
        <c:axId val="37198080"/>
        <c:axId val="37224448"/>
      </c:lineChart>
      <c:catAx>
        <c:axId val="37198080"/>
        <c:scaling>
          <c:orientation val="minMax"/>
        </c:scaling>
        <c:axPos val="b"/>
        <c:numFmt formatCode="General" sourceLinked="1"/>
        <c:majorTickMark val="none"/>
        <c:tickLblPos val="nextTo"/>
        <c:crossAx val="37224448"/>
        <c:crosses val="autoZero"/>
        <c:auto val="1"/>
        <c:lblAlgn val="ctr"/>
        <c:lblOffset val="100"/>
      </c:catAx>
      <c:valAx>
        <c:axId val="37224448"/>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7198080"/>
        <c:crosses val="autoZero"/>
        <c:crossBetween val="between"/>
        <c:majorUnit val="30"/>
      </c:valAx>
    </c:plotArea>
    <c:legend>
      <c:legendPos val="b"/>
      <c:layout>
        <c:manualLayout>
          <c:xMode val="edge"/>
          <c:yMode val="edge"/>
          <c:x val="5.5897971149310138E-2"/>
          <c:y val="0.69358860878884432"/>
          <c:w val="0.83426727909011389"/>
          <c:h val="0.16550342665500145"/>
        </c:manualLayout>
      </c:layout>
    </c:legend>
    <c:plotVisOnly val="1"/>
    <c:dispBlanksAs val="gap"/>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2659133419093041"/>
          <c:y val="9.6390663008375357E-2"/>
        </c:manualLayout>
      </c:layout>
    </c:title>
    <c:plotArea>
      <c:layout>
        <c:manualLayout>
          <c:layoutTarget val="inner"/>
          <c:xMode val="edge"/>
          <c:yMode val="edge"/>
          <c:x val="6.9283086390884971E-2"/>
          <c:y val="0.27097844112769492"/>
          <c:w val="0.84435533783553962"/>
          <c:h val="0.29845319550227506"/>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5.4339675600694106E-3"/>
                  <c:y val="-2.8917198902512608E-2"/>
                </c:manualLayout>
              </c:layout>
              <c:showVal val="1"/>
            </c:dLbl>
            <c:dLbl>
              <c:idx val="2"/>
              <c:layout>
                <c:manualLayout>
                  <c:x val="-3.5320789140451163E-2"/>
                  <c:y val="-3.8556265203350142E-2"/>
                </c:manualLayout>
              </c:layout>
              <c:showVal val="1"/>
            </c:dLbl>
            <c:dLbl>
              <c:idx val="3"/>
              <c:layout>
                <c:manualLayout>
                  <c:x val="-4.6188724260589974E-2"/>
                  <c:y val="3.8556265203350142E-2"/>
                </c:manualLayout>
              </c:layout>
              <c:showVal val="1"/>
            </c:dLbl>
            <c:dLbl>
              <c:idx val="4"/>
              <c:layout>
                <c:manualLayout>
                  <c:x val="-9.9621587764189704E-17"/>
                  <c:y val="-9.6390663008375354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(2011)'!$AL$10:$AP$10</c:f>
              <c:numCache>
                <c:formatCode>0</c:formatCode>
                <c:ptCount val="5"/>
                <c:pt idx="0">
                  <c:v>100</c:v>
                </c:pt>
                <c:pt idx="1">
                  <c:v>110.31688028968563</c:v>
                </c:pt>
                <c:pt idx="2">
                  <c:v>104.64481598671203</c:v>
                </c:pt>
                <c:pt idx="3">
                  <c:v>109.00583456797257</c:v>
                </c:pt>
                <c:pt idx="4">
                  <c:v>106.4483163374973</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2.7169837800347051E-2"/>
                  <c:y val="3.8556265203350142E-2"/>
                </c:manualLayout>
              </c:layout>
              <c:showVal val="1"/>
            </c:dLbl>
            <c:dLbl>
              <c:idx val="2"/>
              <c:layout>
                <c:manualLayout>
                  <c:x val="-5.4339675600694106E-3"/>
                  <c:y val="9.6390663008375354E-3"/>
                </c:manualLayout>
              </c:layout>
              <c:showVal val="1"/>
            </c:dLbl>
            <c:dLbl>
              <c:idx val="3"/>
              <c:layout>
                <c:manualLayout>
                  <c:x val="-2.7169837800347053E-3"/>
                  <c:y val="-2.4097665752093843E-2"/>
                </c:manualLayout>
              </c:layout>
              <c:showVal val="1"/>
            </c:dLbl>
            <c:dLbl>
              <c:idx val="4"/>
              <c:layout>
                <c:manualLayout>
                  <c:x val="-1.9018886460243033E-2"/>
                  <c:y val="-2.891719890251265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(2011)'!$AL$9:$AP$9</c:f>
              <c:numCache>
                <c:formatCode>0</c:formatCode>
                <c:ptCount val="5"/>
                <c:pt idx="0">
                  <c:v>100</c:v>
                </c:pt>
                <c:pt idx="1">
                  <c:v>105.7221709418092</c:v>
                </c:pt>
                <c:pt idx="2">
                  <c:v>102.97350974532432</c:v>
                </c:pt>
                <c:pt idx="3">
                  <c:v>112.14181528772093</c:v>
                </c:pt>
                <c:pt idx="4">
                  <c:v>99.847027475012467</c:v>
                </c:pt>
              </c:numCache>
            </c:numRef>
          </c:val>
        </c:ser>
        <c:dLbls/>
        <c:marker val="1"/>
        <c:axId val="37265792"/>
        <c:axId val="37267328"/>
      </c:lineChart>
      <c:catAx>
        <c:axId val="37265792"/>
        <c:scaling>
          <c:orientation val="minMax"/>
        </c:scaling>
        <c:axPos val="b"/>
        <c:numFmt formatCode="General" sourceLinked="1"/>
        <c:majorTickMark val="none"/>
        <c:tickLblPos val="nextTo"/>
        <c:crossAx val="37267328"/>
        <c:crosses val="autoZero"/>
        <c:auto val="1"/>
        <c:lblAlgn val="ctr"/>
        <c:lblOffset val="100"/>
      </c:catAx>
      <c:valAx>
        <c:axId val="37267328"/>
        <c:scaling>
          <c:orientation val="minMax"/>
          <c:max val="120"/>
          <c:min val="9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7265792"/>
        <c:crosses val="autoZero"/>
        <c:crossBetween val="between"/>
        <c:majorUnit val="10"/>
      </c:valAx>
    </c:plotArea>
    <c:legend>
      <c:legendPos val="b"/>
      <c:layout>
        <c:manualLayout>
          <c:xMode val="edge"/>
          <c:yMode val="edge"/>
          <c:x val="8.8549282555830292E-2"/>
          <c:y val="0.66952195544019055"/>
          <c:w val="0.75310383306509376"/>
          <c:h val="9.9544990531704583E-2"/>
        </c:manualLayout>
      </c:layout>
    </c:legend>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3.7807183364839327E-2"/>
                  <c:y val="3.6036036036036112E-2"/>
                </c:manualLayout>
              </c:layout>
              <c:showVal val="1"/>
            </c:dLbl>
            <c:dLbl>
              <c:idx val="2"/>
              <c:layout>
                <c:manualLayout>
                  <c:x val="0"/>
                  <c:y val="-1.2012012012012014E-2"/>
                </c:manualLayout>
              </c:layout>
              <c:showVal val="1"/>
            </c:dLbl>
            <c:dLbl>
              <c:idx val="3"/>
              <c:layout>
                <c:manualLayout>
                  <c:x val="2.0163831127914308E-2"/>
                  <c:y val="0"/>
                </c:manualLayout>
              </c:layout>
              <c:showVal val="1"/>
            </c:dLbl>
            <c:dLbl>
              <c:idx val="4"/>
              <c:layout>
                <c:manualLayout>
                  <c:x val="-1.7643352236924922E-2"/>
                  <c:y val="-2.402402402402402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(2011)'!$BS$6:$BW$6</c:f>
              <c:numCache>
                <c:formatCode>0</c:formatCode>
                <c:ptCount val="5"/>
                <c:pt idx="0">
                  <c:v>100</c:v>
                </c:pt>
                <c:pt idx="1">
                  <c:v>128.76892606972453</c:v>
                </c:pt>
                <c:pt idx="2">
                  <c:v>103.11710238613422</c:v>
                </c:pt>
                <c:pt idx="3">
                  <c:v>92.889360234565814</c:v>
                </c:pt>
                <c:pt idx="4">
                  <c:v>109.28534090681295</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1.0081915563957154E-2"/>
                  <c:y val="-4.0040040040040048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(2011)'!$BS$9:$BW$9</c:f>
              <c:numCache>
                <c:formatCode>0</c:formatCode>
                <c:ptCount val="5"/>
                <c:pt idx="0">
                  <c:v>100</c:v>
                </c:pt>
                <c:pt idx="1">
                  <c:v>134.62068965517238</c:v>
                </c:pt>
                <c:pt idx="2">
                  <c:v>115.55172413793105</c:v>
                </c:pt>
                <c:pt idx="3">
                  <c:v>133.73275862068965</c:v>
                </c:pt>
                <c:pt idx="4">
                  <c:v>175.93103448275861</c:v>
                </c:pt>
              </c:numCache>
            </c:numRef>
          </c:val>
        </c:ser>
        <c:dLbls/>
        <c:marker val="1"/>
        <c:axId val="37888384"/>
        <c:axId val="37889920"/>
      </c:lineChart>
      <c:catAx>
        <c:axId val="37888384"/>
        <c:scaling>
          <c:orientation val="minMax"/>
        </c:scaling>
        <c:axPos val="b"/>
        <c:numFmt formatCode="General" sourceLinked="1"/>
        <c:majorTickMark val="none"/>
        <c:tickLblPos val="nextTo"/>
        <c:crossAx val="37889920"/>
        <c:crosses val="autoZero"/>
        <c:auto val="1"/>
        <c:lblAlgn val="ctr"/>
        <c:lblOffset val="100"/>
      </c:catAx>
      <c:valAx>
        <c:axId val="37889920"/>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7888384"/>
        <c:crosses val="autoZero"/>
        <c:crossBetween val="between"/>
        <c:majorUnit val="10"/>
      </c:valAx>
    </c:plotArea>
    <c:legend>
      <c:legendPos val="b"/>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sv-SE"/>
  <c:chart>
    <c:title>
      <c:tx>
        <c:rich>
          <a:bodyPr/>
          <a:lstStyle/>
          <a:p>
            <a:pPr algn="l" rtl="0" fontAlgn="base">
              <a:spcBef>
                <a:spcPct val="0"/>
              </a:spcBef>
              <a:spcAft>
                <a:spcPct val="0"/>
              </a:spcAft>
              <a:defRPr lang="sv-SE" sz="1400" b="1" i="0" u="none" strike="noStrike" kern="1200" baseline="0" dirty="0">
                <a:solidFill>
                  <a:srgbClr val="A4D400"/>
                </a:solidFill>
                <a:latin typeface="Arial" pitchFamily="34" charset="0"/>
                <a:ea typeface="+mn-ea"/>
                <a:cs typeface="Arial" pitchFamily="34" charset="0"/>
              </a:defRPr>
            </a:pPr>
            <a:r>
              <a:rPr lang="el-GR" sz="1400" b="1" i="0" u="none" strike="noStrike" kern="1200" baseline="0" smtClean="0">
                <a:solidFill>
                  <a:srgbClr val="A4D400"/>
                </a:solidFill>
                <a:latin typeface="Arial" pitchFamily="34" charset="0"/>
                <a:ea typeface="+mn-ea"/>
                <a:cs typeface="Arial" pitchFamily="34" charset="0"/>
              </a:rPr>
              <a:t>Δ</a:t>
            </a:r>
            <a:r>
              <a:rPr lang="sv-SE" sz="1400" b="1" i="0" u="none" strike="noStrike" kern="1200" baseline="0" dirty="0" smtClean="0">
                <a:solidFill>
                  <a:srgbClr val="A4D400"/>
                </a:solidFill>
                <a:latin typeface="Arial" pitchFamily="34" charset="0"/>
                <a:ea typeface="+mn-ea"/>
                <a:cs typeface="Arial" pitchFamily="34" charset="0"/>
              </a:rPr>
              <a:t> KPI 2: Förändring i absoluta tal</a:t>
            </a:r>
            <a:endParaRPr lang="sv-SE" sz="1400" b="1" i="0" u="none" strike="noStrike" kern="1200" baseline="0" dirty="0">
              <a:solidFill>
                <a:srgbClr val="A4D400"/>
              </a:solidFill>
              <a:latin typeface="Arial" pitchFamily="34" charset="0"/>
              <a:ea typeface="+mn-ea"/>
              <a:cs typeface="Arial" pitchFamily="34" charset="0"/>
            </a:endParaRPr>
          </a:p>
        </c:rich>
      </c:tx>
      <c:layout>
        <c:manualLayout>
          <c:xMode val="edge"/>
          <c:yMode val="edge"/>
          <c:x val="2.8088305278637603E-2"/>
          <c:y val="1.6450167246065524E-2"/>
        </c:manualLayout>
      </c:layout>
    </c:title>
    <c:plotArea>
      <c:layout/>
      <c:barChart>
        <c:barDir val="bar"/>
        <c:grouping val="clustered"/>
        <c:ser>
          <c:idx val="0"/>
          <c:order val="0"/>
          <c:cat>
            <c:strRef>
              <c:f>'Graf 1'!$B$23:$B$38</c:f>
              <c:strCache>
                <c:ptCount val="16"/>
                <c:pt idx="0">
                  <c:v>SISAB</c:v>
                </c:pt>
                <c:pt idx="1">
                  <c:v>Micasa</c:v>
                </c:pt>
                <c:pt idx="2">
                  <c:v>Business Region</c:v>
                </c:pt>
                <c:pt idx="3">
                  <c:v>Stockholms Hamnar</c:v>
                </c:pt>
                <c:pt idx="4">
                  <c:v>Svenska Bostäder</c:v>
                </c:pt>
                <c:pt idx="5">
                  <c:v>Stockholm Parkering</c:v>
                </c:pt>
                <c:pt idx="6">
                  <c:v>Stokab</c:v>
                </c:pt>
                <c:pt idx="7">
                  <c:v>Stockholmshem</c:v>
                </c:pt>
                <c:pt idx="8">
                  <c:v>Stockholm Vatten</c:v>
                </c:pt>
                <c:pt idx="9">
                  <c:v>Bostadsförmedlingen</c:v>
                </c:pt>
                <c:pt idx="10">
                  <c:v>Stadsteatern</c:v>
                </c:pt>
                <c:pt idx="11">
                  <c:v>St Erik Livförsäkring</c:v>
                </c:pt>
                <c:pt idx="12">
                  <c:v>St Erik Försäkring</c:v>
                </c:pt>
                <c:pt idx="13">
                  <c:v>SGA Fastigheter</c:v>
                </c:pt>
                <c:pt idx="14">
                  <c:v>Familjebostäder</c:v>
                </c:pt>
                <c:pt idx="15">
                  <c:v>St Erik Markutveckling</c:v>
                </c:pt>
              </c:strCache>
            </c:strRef>
          </c:cat>
          <c:val>
            <c:numRef>
              <c:f>'Graf 1'!$I$23:$I$38</c:f>
              <c:numCache>
                <c:formatCode>General</c:formatCode>
                <c:ptCount val="16"/>
                <c:pt idx="0">
                  <c:v>-12.294787812708494</c:v>
                </c:pt>
                <c:pt idx="1">
                  <c:v>-5.4945609651447427</c:v>
                </c:pt>
                <c:pt idx="2">
                  <c:v>-3.1894566655234939</c:v>
                </c:pt>
                <c:pt idx="3">
                  <c:v>-2.3289192399049625</c:v>
                </c:pt>
                <c:pt idx="4">
                  <c:v>-2.2966056621705202</c:v>
                </c:pt>
                <c:pt idx="5">
                  <c:v>-1.4536718543568128</c:v>
                </c:pt>
                <c:pt idx="6">
                  <c:v>-1.2628569744481555</c:v>
                </c:pt>
                <c:pt idx="7">
                  <c:v>-1.2545169427967695</c:v>
                </c:pt>
                <c:pt idx="8">
                  <c:v>0.89302650213029722</c:v>
                </c:pt>
                <c:pt idx="9">
                  <c:v>5.1837140019860888</c:v>
                </c:pt>
                <c:pt idx="10">
                  <c:v>5.2654051867499723</c:v>
                </c:pt>
                <c:pt idx="11">
                  <c:v>11.916835699797163</c:v>
                </c:pt>
                <c:pt idx="12">
                  <c:v>15.031263156253429</c:v>
                </c:pt>
                <c:pt idx="13">
                  <c:v>16.231500421128633</c:v>
                </c:pt>
                <c:pt idx="14">
                  <c:v>24.47933568902695</c:v>
                </c:pt>
                <c:pt idx="15">
                  <c:v>42.198275862068968</c:v>
                </c:pt>
              </c:numCache>
            </c:numRef>
          </c:val>
        </c:ser>
        <c:dLbls/>
        <c:axId val="100553088"/>
        <c:axId val="100554624"/>
      </c:barChart>
      <c:catAx>
        <c:axId val="100553088"/>
        <c:scaling>
          <c:orientation val="minMax"/>
        </c:scaling>
        <c:axPos val="l"/>
        <c:numFmt formatCode="General" sourceLinked="1"/>
        <c:majorTickMark val="none"/>
        <c:tickLblPos val="high"/>
        <c:crossAx val="100554624"/>
        <c:crosses val="autoZero"/>
        <c:auto val="1"/>
        <c:lblAlgn val="ctr"/>
        <c:lblOffset val="100"/>
      </c:catAx>
      <c:valAx>
        <c:axId val="100554624"/>
        <c:scaling>
          <c:orientation val="minMax"/>
        </c:scaling>
        <c:axPos val="b"/>
        <c:majorGridlines/>
        <c:numFmt formatCode="General" sourceLinked="1"/>
        <c:majorTickMark val="none"/>
        <c:tickLblPos val="nextTo"/>
        <c:crossAx val="100553088"/>
        <c:crosses val="autoZero"/>
        <c:crossBetween val="between"/>
      </c:valAx>
    </c:plotArea>
    <c:plotVisOnly val="1"/>
    <c:dispBlanksAs val="gap"/>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7022230530552468"/>
          <c:y val="5.1656966792194454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1.1475511518543615E-2"/>
                  <c:y val="-1.0265748031496061E-2"/>
                </c:manualLayout>
              </c:layout>
              <c:showVal val="1"/>
            </c:dLbl>
            <c:dLbl>
              <c:idx val="2"/>
              <c:layout>
                <c:manualLayout>
                  <c:x val="3.5434408463221947E-2"/>
                  <c:y val="-1.6304347826086956E-2"/>
                </c:manualLayout>
              </c:layout>
              <c:showVal val="1"/>
            </c:dLbl>
            <c:dLbl>
              <c:idx val="3"/>
              <c:layout>
                <c:manualLayout>
                  <c:x val="-2.1805789823521195E-2"/>
                  <c:y val="3.2608695652173919E-2"/>
                </c:manualLayout>
              </c:layout>
              <c:showVal val="1"/>
            </c:dLbl>
            <c:dLbl>
              <c:idx val="4"/>
              <c:layout>
                <c:manualLayout>
                  <c:x val="-2.453151355146135E-2"/>
                  <c:y val="5.434782608695652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(2011)'!$BS$4:$BW$4</c:f>
              <c:numCache>
                <c:formatCode>0</c:formatCode>
                <c:ptCount val="5"/>
                <c:pt idx="0">
                  <c:v>100</c:v>
                </c:pt>
                <c:pt idx="1">
                  <c:v>152.02872039677209</c:v>
                </c:pt>
                <c:pt idx="2">
                  <c:v>107.97908453385406</c:v>
                </c:pt>
                <c:pt idx="3">
                  <c:v>81.614257719147318</c:v>
                </c:pt>
                <c:pt idx="4">
                  <c:v>104.70813367729029</c:v>
                </c:pt>
              </c:numCache>
            </c:numRef>
          </c:val>
        </c:ser>
        <c:ser>
          <c:idx val="0"/>
          <c:order val="1"/>
          <c:tx>
            <c:strRef>
              <c:f>'Grafer2 (2011)'!$D$5</c:f>
              <c:strCache>
                <c:ptCount val="1"/>
                <c:pt idx="0">
                  <c:v>Indirekta Produktionskostnader</c:v>
                </c:pt>
              </c:strCache>
            </c:strRef>
          </c:tx>
          <c:marker>
            <c:symbol val="none"/>
          </c:marker>
          <c:dLbls>
            <c:dLbl>
              <c:idx val="1"/>
              <c:layout>
                <c:manualLayout>
                  <c:x val="-3.0555577614124665E-2"/>
                  <c:y val="4.388094830537486E-2"/>
                </c:manualLayout>
              </c:layout>
              <c:showVal val="1"/>
            </c:dLbl>
            <c:dLbl>
              <c:idx val="2"/>
              <c:layout>
                <c:manualLayout>
                  <c:x val="2.7257237279401498E-3"/>
                  <c:y val="3.8043478260869616E-2"/>
                </c:manualLayout>
              </c:layout>
              <c:showVal val="1"/>
            </c:dLbl>
            <c:dLbl>
              <c:idx val="3"/>
              <c:layout>
                <c:manualLayout>
                  <c:x val="-8.1771711838204454E-3"/>
                  <c:y val="-4.8913043478260865E-2"/>
                </c:manualLayout>
              </c:layout>
              <c:showVal val="1"/>
            </c:dLbl>
            <c:dLbl>
              <c:idx val="4"/>
              <c:layout>
                <c:manualLayout>
                  <c:x val="-1.0902894911760601E-2"/>
                  <c:y val="-3.260869565217391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(2011)'!$BS$5:$BW$5</c:f>
              <c:numCache>
                <c:formatCode>0</c:formatCode>
                <c:ptCount val="5"/>
                <c:pt idx="0">
                  <c:v>100</c:v>
                </c:pt>
                <c:pt idx="1">
                  <c:v>100.14148689797361</c:v>
                </c:pt>
                <c:pt idx="2">
                  <c:v>97.13312435817133</c:v>
                </c:pt>
                <c:pt idx="3">
                  <c:v>106.76640948431171</c:v>
                </c:pt>
                <c:pt idx="4">
                  <c:v>114.9188267277639</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4.9687582697277466E-2"/>
                  <c:y val="-4.0861434440260198E-2"/>
                </c:manualLayout>
              </c:layout>
              <c:showVal val="1"/>
            </c:dLbl>
            <c:dLbl>
              <c:idx val="2"/>
              <c:layout>
                <c:manualLayout>
                  <c:x val="-2.453151355146135E-2"/>
                  <c:y val="-3.8043478260869582E-2"/>
                </c:manualLayout>
              </c:layout>
              <c:showVal val="1"/>
            </c:dLbl>
            <c:dLbl>
              <c:idx val="3"/>
              <c:layout>
                <c:manualLayout>
                  <c:x val="1.3628618639700749E-2"/>
                  <c:y val="0"/>
                </c:manualLayout>
              </c:layout>
              <c:showVal val="1"/>
            </c:dLbl>
            <c:dLbl>
              <c:idx val="4"/>
              <c:layout>
                <c:manualLayout>
                  <c:x val="-8.1771711838204454E-3"/>
                  <c:y val="1.630434782608695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(2011)'!$BS$6:$BW$6</c:f>
              <c:numCache>
                <c:formatCode>0</c:formatCode>
                <c:ptCount val="5"/>
                <c:pt idx="0">
                  <c:v>100</c:v>
                </c:pt>
                <c:pt idx="1">
                  <c:v>128.76892606972453</c:v>
                </c:pt>
                <c:pt idx="2">
                  <c:v>103.11710238613422</c:v>
                </c:pt>
                <c:pt idx="3">
                  <c:v>92.889360234565814</c:v>
                </c:pt>
                <c:pt idx="4">
                  <c:v>109.28534090681295</c:v>
                </c:pt>
              </c:numCache>
            </c:numRef>
          </c:val>
        </c:ser>
        <c:dLbls/>
        <c:marker val="1"/>
        <c:axId val="37926784"/>
        <c:axId val="37928320"/>
      </c:lineChart>
      <c:catAx>
        <c:axId val="37926784"/>
        <c:scaling>
          <c:orientation val="minMax"/>
        </c:scaling>
        <c:axPos val="b"/>
        <c:numFmt formatCode="General" sourceLinked="1"/>
        <c:majorTickMark val="none"/>
        <c:tickLblPos val="nextTo"/>
        <c:crossAx val="37928320"/>
        <c:crosses val="autoZero"/>
        <c:auto val="1"/>
        <c:lblAlgn val="ctr"/>
        <c:lblOffset val="100"/>
      </c:catAx>
      <c:valAx>
        <c:axId val="37928320"/>
        <c:scaling>
          <c:orientation val="minMax"/>
          <c:max val="160"/>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7926784"/>
        <c:crosses val="autoZero"/>
        <c:crossBetween val="between"/>
        <c:majorUnit val="25"/>
      </c:valAx>
    </c:plotArea>
    <c:legend>
      <c:legendPos val="b"/>
      <c:layout>
        <c:manualLayout>
          <c:xMode val="edge"/>
          <c:yMode val="edge"/>
          <c:x val="0.10544681857355616"/>
          <c:y val="0.65386186713777594"/>
          <c:w val="0.76108279865984085"/>
          <c:h val="0.18960115904248298"/>
        </c:manualLayout>
      </c:layout>
    </c:legend>
    <c:plotVisOnly val="1"/>
    <c:dispBlanksAs val="gap"/>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9.4439016382439761E-2"/>
          <c:y val="0.10060795102816568"/>
        </c:manualLayout>
      </c:layout>
    </c:title>
    <c:plotArea>
      <c:layout>
        <c:manualLayout>
          <c:layoutTarget val="inner"/>
          <c:xMode val="edge"/>
          <c:yMode val="edge"/>
          <c:x val="6.9222931183407541E-2"/>
          <c:y val="0.26757414649281508"/>
          <c:w val="0.84449047669024413"/>
          <c:h val="0.30726670853574639"/>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0"/>
                  <c:y val="-2.8553912935297281E-2"/>
                </c:manualLayout>
              </c:layout>
              <c:showVal val="1"/>
            </c:dLbl>
            <c:dLbl>
              <c:idx val="2"/>
              <c:layout>
                <c:manualLayout>
                  <c:x val="-8.1438742568714726E-3"/>
                  <c:y val="-4.283086940294592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(2011)'!$BS$10:$BW$10</c:f>
              <c:numCache>
                <c:formatCode>0</c:formatCode>
                <c:ptCount val="5"/>
                <c:pt idx="0">
                  <c:v>100</c:v>
                </c:pt>
                <c:pt idx="1">
                  <c:v>69.114250326381679</c:v>
                </c:pt>
                <c:pt idx="2">
                  <c:v>64.451902386770655</c:v>
                </c:pt>
                <c:pt idx="3">
                  <c:v>88.662002477153266</c:v>
                </c:pt>
                <c:pt idx="4">
                  <c:v>110.64339035249219</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0"/>
                  <c:y val="4.2830869402945927E-2"/>
                </c:manualLayout>
              </c:layout>
              <c:showVal val="1"/>
            </c:dLbl>
            <c:dLbl>
              <c:idx val="2"/>
              <c:layout>
                <c:manualLayout>
                  <c:x val="-8.1438742568714726E-3"/>
                  <c:y val="-3.3312898424513501E-2"/>
                </c:manualLayout>
              </c:layout>
              <c:showVal val="1"/>
            </c:dLbl>
            <c:dLbl>
              <c:idx val="3"/>
              <c:layout>
                <c:manualLayout>
                  <c:x val="0"/>
                  <c:y val="1.427695646764868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(2011)'!$BS$9:$BW$9</c:f>
              <c:numCache>
                <c:formatCode>0</c:formatCode>
                <c:ptCount val="5"/>
                <c:pt idx="0">
                  <c:v>100</c:v>
                </c:pt>
                <c:pt idx="1">
                  <c:v>134.62068965517238</c:v>
                </c:pt>
                <c:pt idx="2">
                  <c:v>115.55172413793105</c:v>
                </c:pt>
                <c:pt idx="3">
                  <c:v>133.73275862068965</c:v>
                </c:pt>
                <c:pt idx="4">
                  <c:v>175.93103448275861</c:v>
                </c:pt>
              </c:numCache>
            </c:numRef>
          </c:val>
        </c:ser>
        <c:dLbls/>
        <c:marker val="1"/>
        <c:axId val="38055936"/>
        <c:axId val="38057472"/>
      </c:lineChart>
      <c:catAx>
        <c:axId val="38055936"/>
        <c:scaling>
          <c:orientation val="minMax"/>
        </c:scaling>
        <c:axPos val="b"/>
        <c:numFmt formatCode="General" sourceLinked="1"/>
        <c:majorTickMark val="none"/>
        <c:tickLblPos val="nextTo"/>
        <c:crossAx val="38057472"/>
        <c:crosses val="autoZero"/>
        <c:auto val="1"/>
        <c:lblAlgn val="ctr"/>
        <c:lblOffset val="100"/>
      </c:catAx>
      <c:valAx>
        <c:axId val="38057472"/>
        <c:scaling>
          <c:orientation val="minMax"/>
          <c:max val="180"/>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8055936"/>
        <c:crosses val="autoZero"/>
        <c:crossBetween val="between"/>
        <c:majorUnit val="40"/>
      </c:valAx>
    </c:plotArea>
    <c:legend>
      <c:legendPos val="b"/>
      <c:layout>
        <c:manualLayout>
          <c:xMode val="edge"/>
          <c:yMode val="edge"/>
          <c:x val="9.9145149703005087E-2"/>
          <c:y val="0.66217161126508106"/>
          <c:w val="0.87718136652591638"/>
          <c:h val="0.11882327209098864"/>
        </c:manualLayout>
      </c:layout>
    </c:legend>
    <c:plotVisOnly val="1"/>
    <c:dispBlanksAs val="gap"/>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2"/>
              <c:layout>
                <c:manualLayout>
                  <c:x val="0"/>
                  <c:y val="-3.5419938543462717E-2"/>
                </c:manualLayout>
              </c:layout>
              <c:showVal val="1"/>
            </c:dLbl>
            <c:dLbl>
              <c:idx val="3"/>
              <c:layout>
                <c:manualLayout>
                  <c:x val="-4.0327662255828629E-2"/>
                  <c:y val="-3.935548727051419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(2011)'!$BH$6:$BL$6</c:f>
              <c:numCache>
                <c:formatCode>0</c:formatCode>
                <c:ptCount val="5"/>
                <c:pt idx="0">
                  <c:v>100</c:v>
                </c:pt>
                <c:pt idx="1">
                  <c:v>112.55367246799557</c:v>
                </c:pt>
                <c:pt idx="2">
                  <c:v>70.142860174671625</c:v>
                </c:pt>
                <c:pt idx="3">
                  <c:v>69.722835090397311</c:v>
                </c:pt>
                <c:pt idx="4">
                  <c:v>97.538094719364381</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2"/>
              <c:layout>
                <c:manualLayout>
                  <c:x val="0"/>
                  <c:y val="2.754884108935989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(2011)'!$BH$9:$BL$9</c:f>
              <c:numCache>
                <c:formatCode>0</c:formatCode>
                <c:ptCount val="5"/>
                <c:pt idx="0">
                  <c:v>100</c:v>
                </c:pt>
                <c:pt idx="1">
                  <c:v>88.172301768740198</c:v>
                </c:pt>
                <c:pt idx="2">
                  <c:v>66.00890386235109</c:v>
                </c:pt>
                <c:pt idx="3">
                  <c:v>66.694741908314285</c:v>
                </c:pt>
                <c:pt idx="4">
                  <c:v>82.926242329442914</c:v>
                </c:pt>
              </c:numCache>
            </c:numRef>
          </c:val>
        </c:ser>
        <c:dLbls/>
        <c:marker val="1"/>
        <c:axId val="38748160"/>
        <c:axId val="38749696"/>
      </c:lineChart>
      <c:catAx>
        <c:axId val="38748160"/>
        <c:scaling>
          <c:orientation val="minMax"/>
        </c:scaling>
        <c:axPos val="b"/>
        <c:numFmt formatCode="General" sourceLinked="1"/>
        <c:majorTickMark val="none"/>
        <c:tickLblPos val="nextTo"/>
        <c:crossAx val="38749696"/>
        <c:crosses val="autoZero"/>
        <c:auto val="1"/>
        <c:lblAlgn val="ctr"/>
        <c:lblOffset val="100"/>
      </c:catAx>
      <c:valAx>
        <c:axId val="38749696"/>
        <c:scaling>
          <c:orientation val="minMax"/>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8748160"/>
        <c:crosses val="autoZero"/>
        <c:crossBetween val="between"/>
        <c:majorUnit val="10"/>
      </c:valAx>
    </c:plotArea>
    <c:legend>
      <c:legendPos val="b"/>
    </c:legend>
    <c:plotVisOnly val="1"/>
    <c:dispBlanksAs val="gap"/>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8129358039270568"/>
          <c:y val="4.8714479025710432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5973768997894152E-2"/>
                  <c:y val="-3.7174730695875471E-2"/>
                </c:manualLayout>
              </c:layout>
              <c:showVal val="1"/>
            </c:dLbl>
            <c:dLbl>
              <c:idx val="2"/>
              <c:layout>
                <c:manualLayout>
                  <c:x val="1.6387843918905555E-2"/>
                  <c:y val="-5.572752700932352E-2"/>
                </c:manualLayout>
              </c:layout>
              <c:showVal val="1"/>
            </c:dLbl>
            <c:dLbl>
              <c:idx val="3"/>
              <c:layout>
                <c:manualLayout>
                  <c:x val="0"/>
                  <c:y val="3.2476319350473619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(2011)'!$BH$4:$BL$4</c:f>
              <c:numCache>
                <c:formatCode>0</c:formatCode>
                <c:ptCount val="5"/>
                <c:pt idx="0">
                  <c:v>100</c:v>
                </c:pt>
                <c:pt idx="1">
                  <c:v>124.08453096318068</c:v>
                </c:pt>
                <c:pt idx="2">
                  <c:v>71.046251018091482</c:v>
                </c:pt>
                <c:pt idx="3">
                  <c:v>66.655509736962955</c:v>
                </c:pt>
                <c:pt idx="4">
                  <c:v>86.893246888689049</c:v>
                </c:pt>
              </c:numCache>
            </c:numRef>
          </c:val>
        </c:ser>
        <c:ser>
          <c:idx val="0"/>
          <c:order val="1"/>
          <c:tx>
            <c:strRef>
              <c:f>'Grafer2 (2011)'!$D$5</c:f>
              <c:strCache>
                <c:ptCount val="1"/>
                <c:pt idx="0">
                  <c:v>Indirekta Produktionskostnader</c:v>
                </c:pt>
              </c:strCache>
            </c:strRef>
          </c:tx>
          <c:marker>
            <c:symbol val="none"/>
          </c:marker>
          <c:dLbls>
            <c:dLbl>
              <c:idx val="1"/>
              <c:layout>
                <c:manualLayout>
                  <c:x val="-7.7009945630100371E-2"/>
                  <c:y val="2.5371165546120008E-2"/>
                </c:manualLayout>
              </c:layout>
              <c:showVal val="1"/>
            </c:dLbl>
            <c:dLbl>
              <c:idx val="2"/>
              <c:layout>
                <c:manualLayout>
                  <c:x val="8.1938817650933637E-3"/>
                  <c:y val="3.4076694405080286E-2"/>
                </c:manualLayout>
              </c:layout>
              <c:showVal val="1"/>
            </c:dLbl>
            <c:dLbl>
              <c:idx val="3"/>
              <c:layout>
                <c:manualLayout>
                  <c:x val="-4.3345745461495659E-2"/>
                  <c:y val="-4.8714479025710432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(2011)'!$BH$5:$BL$5</c:f>
              <c:numCache>
                <c:formatCode>0</c:formatCode>
                <c:ptCount val="5"/>
                <c:pt idx="0">
                  <c:v>100</c:v>
                </c:pt>
                <c:pt idx="1">
                  <c:v>68.593526357805061</c:v>
                </c:pt>
                <c:pt idx="2">
                  <c:v>66.698780665073272</c:v>
                </c:pt>
                <c:pt idx="3">
                  <c:v>81.416679981544831</c:v>
                </c:pt>
                <c:pt idx="4">
                  <c:v>138.12042136508887</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4.9588002102439313E-2"/>
                  <c:y val="4.5720008950166764E-2"/>
                </c:manualLayout>
              </c:layout>
              <c:showVal val="1"/>
            </c:dLbl>
            <c:dLbl>
              <c:idx val="2"/>
              <c:layout>
                <c:manualLayout>
                  <c:x val="-2.4581765878358332E-2"/>
                  <c:y val="-3.7151684672882344E-2"/>
                </c:manualLayout>
              </c:layout>
              <c:showVal val="1"/>
            </c:dLbl>
            <c:dLbl>
              <c:idx val="3"/>
              <c:layout>
                <c:manualLayout>
                  <c:x val="0"/>
                  <c:y val="-4.3301759133964814E-2"/>
                </c:manualLayout>
              </c:layout>
              <c:showVal val="1"/>
            </c:dLbl>
            <c:dLbl>
              <c:idx val="4"/>
              <c:layout>
                <c:manualLayout>
                  <c:x val="-8.1273272740304357E-3"/>
                  <c:y val="-1.082543978349125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(2011)'!$BH$6:$BL$6</c:f>
              <c:numCache>
                <c:formatCode>0</c:formatCode>
                <c:ptCount val="5"/>
                <c:pt idx="0">
                  <c:v>100</c:v>
                </c:pt>
                <c:pt idx="1">
                  <c:v>112.55367246799557</c:v>
                </c:pt>
                <c:pt idx="2">
                  <c:v>70.142860174671625</c:v>
                </c:pt>
                <c:pt idx="3">
                  <c:v>69.722835090397311</c:v>
                </c:pt>
                <c:pt idx="4">
                  <c:v>97.538094719364381</c:v>
                </c:pt>
              </c:numCache>
            </c:numRef>
          </c:val>
        </c:ser>
        <c:dLbls/>
        <c:marker val="1"/>
        <c:axId val="38684160"/>
        <c:axId val="38685696"/>
      </c:lineChart>
      <c:catAx>
        <c:axId val="38684160"/>
        <c:scaling>
          <c:orientation val="minMax"/>
        </c:scaling>
        <c:axPos val="b"/>
        <c:numFmt formatCode="General" sourceLinked="1"/>
        <c:majorTickMark val="none"/>
        <c:tickLblPos val="nextTo"/>
        <c:crossAx val="38685696"/>
        <c:crosses val="autoZero"/>
        <c:auto val="1"/>
        <c:lblAlgn val="ctr"/>
        <c:lblOffset val="100"/>
      </c:catAx>
      <c:valAx>
        <c:axId val="38685696"/>
        <c:scaling>
          <c:orientation val="minMax"/>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8684160"/>
        <c:crosses val="autoZero"/>
        <c:crossBetween val="between"/>
        <c:majorUnit val="30"/>
      </c:valAx>
    </c:plotArea>
    <c:legend>
      <c:legendPos val="b"/>
      <c:layout>
        <c:manualLayout>
          <c:xMode val="edge"/>
          <c:yMode val="edge"/>
          <c:x val="0.10838537154812219"/>
          <c:y val="0.67262540034353158"/>
          <c:w val="0.83426727909011389"/>
          <c:h val="0.16550342665500145"/>
        </c:manualLayout>
      </c:layout>
    </c:legend>
    <c:plotVisOnly val="1"/>
    <c:dispBlanksAs val="gap"/>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2454396440722636"/>
          <c:y val="8.5893254148219592E-2"/>
        </c:manualLayout>
      </c:layout>
    </c:title>
    <c:plotArea>
      <c:layout>
        <c:manualLayout>
          <c:layoutTarget val="inner"/>
          <c:xMode val="edge"/>
          <c:yMode val="edge"/>
          <c:x val="6.8663742300109215E-2"/>
          <c:y val="0.26829731089487918"/>
          <c:w val="0.84574669620009779"/>
          <c:h val="0.31493817451660633"/>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1.88488704353241E-2"/>
                  <c:y val="4.294662707410981E-2"/>
                </c:manualLayout>
              </c:layout>
              <c:showVal val="1"/>
            </c:dLbl>
            <c:dLbl>
              <c:idx val="2"/>
              <c:layout>
                <c:manualLayout>
                  <c:x val="0"/>
                  <c:y val="2.3859237263394343E-2"/>
                </c:manualLayout>
              </c:layout>
              <c:showVal val="1"/>
            </c:dLbl>
            <c:dLbl>
              <c:idx val="3"/>
              <c:layout>
                <c:manualLayout>
                  <c:x val="-4.3083132423597931E-2"/>
                  <c:y val="-2.863108471607320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(2011)'!$BH$10:$BL$10</c:f>
              <c:numCache>
                <c:formatCode>0</c:formatCode>
                <c:ptCount val="5"/>
                <c:pt idx="0">
                  <c:v>100</c:v>
                </c:pt>
                <c:pt idx="1">
                  <c:v>80.943939729669864</c:v>
                </c:pt>
                <c:pt idx="2">
                  <c:v>66.015137555832851</c:v>
                </c:pt>
                <c:pt idx="3">
                  <c:v>67.365622120890507</c:v>
                </c:pt>
                <c:pt idx="4">
                  <c:v>91.170536578539171</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8.0780873294246641E-3"/>
                  <c:y val="-1.4315542358036641E-2"/>
                </c:manualLayout>
              </c:layout>
              <c:showVal val="1"/>
            </c:dLbl>
            <c:dLbl>
              <c:idx val="2"/>
              <c:layout>
                <c:manualLayout>
                  <c:x val="-2.6926957764748711E-3"/>
                  <c:y val="-2.8631084716073205E-2"/>
                </c:manualLayout>
              </c:layout>
              <c:showVal val="1"/>
            </c:dLbl>
            <c:dLbl>
              <c:idx val="3"/>
              <c:layout>
                <c:manualLayout>
                  <c:x val="-1.0770783105899483E-2"/>
                  <c:y val="1.431554235803659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(2011)'!$BH$9:$BL$9</c:f>
              <c:numCache>
                <c:formatCode>0</c:formatCode>
                <c:ptCount val="5"/>
                <c:pt idx="0">
                  <c:v>100</c:v>
                </c:pt>
                <c:pt idx="1">
                  <c:v>88.172301768740198</c:v>
                </c:pt>
                <c:pt idx="2">
                  <c:v>66.00890386235109</c:v>
                </c:pt>
                <c:pt idx="3">
                  <c:v>66.694741908314285</c:v>
                </c:pt>
                <c:pt idx="4">
                  <c:v>82.926242329442914</c:v>
                </c:pt>
              </c:numCache>
            </c:numRef>
          </c:val>
        </c:ser>
        <c:dLbls/>
        <c:marker val="1"/>
        <c:axId val="38706560"/>
        <c:axId val="38712448"/>
      </c:lineChart>
      <c:catAx>
        <c:axId val="38706560"/>
        <c:scaling>
          <c:orientation val="minMax"/>
        </c:scaling>
        <c:axPos val="b"/>
        <c:numFmt formatCode="General" sourceLinked="1"/>
        <c:majorTickMark val="none"/>
        <c:tickLblPos val="nextTo"/>
        <c:crossAx val="38712448"/>
        <c:crosses val="autoZero"/>
        <c:auto val="1"/>
        <c:lblAlgn val="ctr"/>
        <c:lblOffset val="100"/>
      </c:catAx>
      <c:valAx>
        <c:axId val="38712448"/>
        <c:scaling>
          <c:orientation val="minMax"/>
          <c:max val="120"/>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8706560"/>
        <c:crosses val="autoZero"/>
        <c:crossBetween val="between"/>
        <c:majorUnit val="20"/>
      </c:valAx>
    </c:plotArea>
    <c:legend>
      <c:legendPos val="b"/>
      <c:layout>
        <c:manualLayout>
          <c:xMode val="edge"/>
          <c:yMode val="edge"/>
          <c:x val="0.12122177148426695"/>
          <c:y val="0.66884205297652466"/>
          <c:w val="0.72593394575678027"/>
          <c:h val="0.11882327209098864"/>
        </c:manualLayout>
      </c:layout>
    </c:legend>
    <c:plotVisOnly val="1"/>
    <c:dispBlanksAs val="gap"/>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2.7155465037338768E-3"/>
                  <c:y val="-1.1907719859170119E-2"/>
                </c:manualLayout>
              </c:layout>
              <c:showVal val="1"/>
            </c:dLbl>
            <c:dLbl>
              <c:idx val="2"/>
              <c:layout>
                <c:manualLayout>
                  <c:x val="-1.3577732518669382E-2"/>
                  <c:y val="2.7784679671396945E-2"/>
                </c:manualLayout>
              </c:layout>
              <c:showVal val="1"/>
            </c:dLbl>
            <c:dLbl>
              <c:idx val="3"/>
              <c:layout>
                <c:manualLayout>
                  <c:x val="-5.4310930074677535E-2"/>
                  <c:y val="-1.9846512303862515E-2"/>
                </c:manualLayout>
              </c:layout>
              <c:showVal val="1"/>
            </c:dLbl>
            <c:dLbl>
              <c:idx val="4"/>
              <c:layout>
                <c:manualLayout>
                  <c:x val="-1.9008825526137141E-2"/>
                  <c:y val="-3.572315957751035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(2011)'!$CD$6:$CH$6</c:f>
              <c:numCache>
                <c:formatCode>0</c:formatCode>
                <c:ptCount val="5"/>
                <c:pt idx="0">
                  <c:v>100</c:v>
                </c:pt>
                <c:pt idx="1">
                  <c:v>78.899169297092556</c:v>
                </c:pt>
                <c:pt idx="2">
                  <c:v>73.700423882581518</c:v>
                </c:pt>
                <c:pt idx="3">
                  <c:v>78.466945931775726</c:v>
                </c:pt>
                <c:pt idx="4">
                  <c:v>79.679092530220572</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2.1724372029871014E-2"/>
                  <c:y val="4.3661639483623768E-2"/>
                </c:manualLayout>
              </c:layout>
              <c:showVal val="1"/>
            </c:dLbl>
            <c:dLbl>
              <c:idx val="2"/>
              <c:layout>
                <c:manualLayout>
                  <c:x val="-1.6293279022403261E-2"/>
                  <c:y val="-3.5723159577510356E-2"/>
                </c:manualLayout>
              </c:layout>
              <c:showVal val="1"/>
            </c:dLbl>
            <c:dLbl>
              <c:idx val="3"/>
              <c:layout>
                <c:manualLayout>
                  <c:x val="-2.7155465037338764E-2"/>
                  <c:y val="3.1753919624453647E-2"/>
                </c:manualLayout>
              </c:layout>
              <c:showVal val="1"/>
            </c:dLbl>
            <c:dLbl>
              <c:idx val="4"/>
              <c:layout>
                <c:manualLayout>
                  <c:x val="-8.146639511201632E-3"/>
                  <c:y val="3.9692399530567787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(2011)'!$CD$9:$CH$9</c:f>
              <c:numCache>
                <c:formatCode>0</c:formatCode>
                <c:ptCount val="5"/>
                <c:pt idx="0">
                  <c:v>100</c:v>
                </c:pt>
                <c:pt idx="1">
                  <c:v>77.993507405158695</c:v>
                </c:pt>
                <c:pt idx="2">
                  <c:v>74.056083690327995</c:v>
                </c:pt>
                <c:pt idx="3">
                  <c:v>77.052308284232112</c:v>
                </c:pt>
                <c:pt idx="4">
                  <c:v>77.945334786362423</c:v>
                </c:pt>
              </c:numCache>
            </c:numRef>
          </c:val>
        </c:ser>
        <c:dLbls/>
        <c:marker val="1"/>
        <c:axId val="39353728"/>
        <c:axId val="39376000"/>
      </c:lineChart>
      <c:catAx>
        <c:axId val="39353728"/>
        <c:scaling>
          <c:orientation val="minMax"/>
        </c:scaling>
        <c:axPos val="b"/>
        <c:numFmt formatCode="General" sourceLinked="1"/>
        <c:majorTickMark val="none"/>
        <c:tickLblPos val="nextTo"/>
        <c:crossAx val="39376000"/>
        <c:crosses val="autoZero"/>
        <c:auto val="1"/>
        <c:lblAlgn val="ctr"/>
        <c:lblOffset val="100"/>
      </c:catAx>
      <c:valAx>
        <c:axId val="39376000"/>
        <c:scaling>
          <c:orientation val="minMax"/>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9353728"/>
        <c:crosses val="autoZero"/>
        <c:crossBetween val="between"/>
        <c:majorUnit val="10"/>
      </c:valAx>
    </c:plotArea>
    <c:legend>
      <c:legendPos val="b"/>
    </c:legend>
    <c:plotVisOnly val="1"/>
    <c:dispBlanksAs val="gap"/>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title>
    <c:plotArea>
      <c:layout>
        <c:manualLayout>
          <c:layoutTarget val="inner"/>
          <c:xMode val="edge"/>
          <c:yMode val="edge"/>
          <c:x val="6.4373613040342809E-2"/>
          <c:y val="0.15866324349292632"/>
          <c:w val="0.85538448449825355"/>
          <c:h val="0.39167008625968147"/>
        </c:manualLayout>
      </c:layout>
      <c:lineChart>
        <c:grouping val="standard"/>
        <c:ser>
          <c:idx val="2"/>
          <c:order val="0"/>
          <c:tx>
            <c:strRef>
              <c:f>'Grafer2 (2011)'!$D$4</c:f>
              <c:strCache>
                <c:ptCount val="1"/>
                <c:pt idx="0">
                  <c:v>Administrativa Kostnader</c:v>
                </c:pt>
              </c:strCache>
            </c:strRef>
          </c:tx>
          <c:marker>
            <c:symbol val="none"/>
          </c:marker>
          <c:dLbls>
            <c:dLbl>
              <c:idx val="1"/>
              <c:layout>
                <c:manualLayout>
                  <c:x val="-2.6218556615778034E-4"/>
                  <c:y val="-3.2249304444038583E-2"/>
                </c:manualLayout>
              </c:layout>
              <c:showVal val="1"/>
            </c:dLbl>
            <c:dLbl>
              <c:idx val="2"/>
              <c:layout>
                <c:manualLayout>
                  <c:x val="-5.0489108266935515E-3"/>
                  <c:y val="3.8199181446111868E-2"/>
                </c:manualLayout>
              </c:layout>
              <c:showVal val="1"/>
            </c:dLbl>
            <c:dLbl>
              <c:idx val="3"/>
              <c:layout>
                <c:manualLayout>
                  <c:x val="-1.0097821653387106E-2"/>
                  <c:y val="3.274215552523875E-2"/>
                </c:manualLayout>
              </c:layout>
              <c:showVal val="1"/>
            </c:dLbl>
            <c:dLbl>
              <c:idx val="4"/>
              <c:layout>
                <c:manualLayout>
                  <c:x val="-1.7671187893427434E-2"/>
                  <c:y val="4.365620736698498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(2011)'!$CD$4:$CH$4</c:f>
              <c:numCache>
                <c:formatCode>0</c:formatCode>
                <c:ptCount val="5"/>
                <c:pt idx="0">
                  <c:v>100</c:v>
                </c:pt>
                <c:pt idx="1">
                  <c:v>82.404118288452594</c:v>
                </c:pt>
                <c:pt idx="2">
                  <c:v>71.690925649810097</c:v>
                </c:pt>
                <c:pt idx="3">
                  <c:v>77.153333290265039</c:v>
                </c:pt>
                <c:pt idx="4">
                  <c:v>78.900066723080741</c:v>
                </c:pt>
              </c:numCache>
            </c:numRef>
          </c:val>
        </c:ser>
        <c:ser>
          <c:idx val="0"/>
          <c:order val="1"/>
          <c:tx>
            <c:strRef>
              <c:f>'Grafer2 (2011)'!$D$5</c:f>
              <c:strCache>
                <c:ptCount val="1"/>
                <c:pt idx="0">
                  <c:v>Indirekta Produktionskostnader</c:v>
                </c:pt>
              </c:strCache>
            </c:strRef>
          </c:tx>
          <c:marker>
            <c:symbol val="none"/>
          </c:marker>
          <c:dLbls>
            <c:dLbl>
              <c:idx val="1"/>
              <c:layout>
                <c:manualLayout>
                  <c:x val="-3.0555650526319148E-2"/>
                  <c:y val="3.8356876604612691E-2"/>
                </c:manualLayout>
              </c:layout>
              <c:showVal val="1"/>
            </c:dLbl>
            <c:dLbl>
              <c:idx val="2"/>
              <c:layout>
                <c:manualLayout>
                  <c:x val="7.5733662400403303E-3"/>
                  <c:y val="-4.9113233287858125E-2"/>
                </c:manualLayout>
              </c:layout>
              <c:showVal val="1"/>
            </c:dLbl>
            <c:dLbl>
              <c:idx val="3"/>
              <c:layout>
                <c:manualLayout>
                  <c:x val="-2.2720098720120988E-2"/>
                  <c:y val="-5.4570259208731195E-2"/>
                </c:manualLayout>
              </c:layout>
              <c:showVal val="1"/>
            </c:dLbl>
            <c:dLbl>
              <c:idx val="4"/>
              <c:layout>
                <c:manualLayout>
                  <c:x val="-2.7769009546814542E-2"/>
                  <c:y val="-6.548474073755787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(2011)'!$CD$5:$CH$5</c:f>
              <c:numCache>
                <c:formatCode>0</c:formatCode>
                <c:ptCount val="5"/>
                <c:pt idx="0">
                  <c:v>100</c:v>
                </c:pt>
                <c:pt idx="1">
                  <c:v>74.603462106973296</c:v>
                </c:pt>
                <c:pt idx="2">
                  <c:v>76.163288828213339</c:v>
                </c:pt>
                <c:pt idx="3">
                  <c:v>80.076925216232908</c:v>
                </c:pt>
                <c:pt idx="4">
                  <c:v>80.633875829283795</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4.5955623651801683E-2"/>
                  <c:y val="-6.2667282551481851E-2"/>
                </c:manualLayout>
              </c:layout>
              <c:showVal val="1"/>
            </c:dLbl>
            <c:dLbl>
              <c:idx val="2"/>
              <c:layout>
                <c:manualLayout>
                  <c:x val="-3.0293464960161311E-2"/>
                  <c:y val="-4.9113233287858125E-2"/>
                </c:manualLayout>
              </c:layout>
              <c:showVal val="1"/>
            </c:dLbl>
            <c:dLbl>
              <c:idx val="3"/>
              <c:layout>
                <c:manualLayout>
                  <c:x val="2.0195643306774206E-2"/>
                  <c:y val="-5.4570259208731257E-2"/>
                </c:manualLayout>
              </c:layout>
              <c:showVal val="1"/>
            </c:dLbl>
            <c:dLbl>
              <c:idx val="4"/>
              <c:layout>
                <c:manualLayout>
                  <c:x val="0"/>
                  <c:y val="0"/>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(2011)'!$CD$6:$CH$6</c:f>
              <c:numCache>
                <c:formatCode>0</c:formatCode>
                <c:ptCount val="5"/>
                <c:pt idx="0">
                  <c:v>100</c:v>
                </c:pt>
                <c:pt idx="1">
                  <c:v>78.899169297092556</c:v>
                </c:pt>
                <c:pt idx="2">
                  <c:v>73.700423882581518</c:v>
                </c:pt>
                <c:pt idx="3">
                  <c:v>78.466945931775726</c:v>
                </c:pt>
                <c:pt idx="4">
                  <c:v>79.679092530220572</c:v>
                </c:pt>
              </c:numCache>
            </c:numRef>
          </c:val>
        </c:ser>
        <c:dLbls/>
        <c:marker val="1"/>
        <c:axId val="39433344"/>
        <c:axId val="39434880"/>
      </c:lineChart>
      <c:catAx>
        <c:axId val="39433344"/>
        <c:scaling>
          <c:orientation val="minMax"/>
        </c:scaling>
        <c:axPos val="b"/>
        <c:numFmt formatCode="General" sourceLinked="1"/>
        <c:majorTickMark val="none"/>
        <c:tickLblPos val="nextTo"/>
        <c:crossAx val="39434880"/>
        <c:crosses val="autoZero"/>
        <c:auto val="1"/>
        <c:lblAlgn val="ctr"/>
        <c:lblOffset val="100"/>
      </c:catAx>
      <c:valAx>
        <c:axId val="39434880"/>
        <c:scaling>
          <c:orientation val="minMax"/>
          <c:max val="120"/>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9433344"/>
        <c:crosses val="autoZero"/>
        <c:crossBetween val="between"/>
        <c:majorUnit val="30"/>
      </c:valAx>
    </c:plotArea>
    <c:legend>
      <c:legendPos val="b"/>
      <c:layout>
        <c:manualLayout>
          <c:xMode val="edge"/>
          <c:yMode val="edge"/>
          <c:x val="4.6501860145965197E-2"/>
          <c:y val="0.65707361613904691"/>
          <c:w val="0.83426727909011389"/>
          <c:h val="0.16550342665500145"/>
        </c:manualLayout>
      </c:layout>
    </c:legend>
    <c:plotVisOnly val="1"/>
    <c:dispBlanksAs val="gap"/>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146570096009709"/>
          <c:y val="5.7364809700524828E-2"/>
        </c:manualLayout>
      </c:layout>
    </c:title>
    <c:plotArea>
      <c:layout>
        <c:manualLayout>
          <c:layoutTarget val="inner"/>
          <c:xMode val="edge"/>
          <c:yMode val="edge"/>
          <c:x val="6.4495725477832971E-2"/>
          <c:y val="0.22539589811497884"/>
          <c:w val="0.85511015853979377"/>
          <c:h val="0.35709255270015489"/>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0"/>
                  <c:y val="-3.3462805658639481E-2"/>
                </c:manualLayout>
              </c:layout>
              <c:showVal val="1"/>
            </c:dLbl>
            <c:dLbl>
              <c:idx val="2"/>
              <c:layout>
                <c:manualLayout>
                  <c:x val="2.5292441363856072E-3"/>
                  <c:y val="1.4341202425131205E-2"/>
                </c:manualLayout>
              </c:layout>
              <c:showVal val="1"/>
            </c:dLbl>
            <c:dLbl>
              <c:idx val="3"/>
              <c:layout>
                <c:manualLayout>
                  <c:x val="-7.5877324091568202E-3"/>
                  <c:y val="4.302360727539363E-2"/>
                </c:manualLayout>
              </c:layout>
              <c:showVal val="1"/>
            </c:dLbl>
            <c:dLbl>
              <c:idx val="4"/>
              <c:layout>
                <c:manualLayout>
                  <c:x val="-1.0116976545542425E-2"/>
                  <c:y val="-2.39020040418853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(2011)'!$CD$10:$CH$10</c:f>
              <c:numCache>
                <c:formatCode>0</c:formatCode>
                <c:ptCount val="5"/>
                <c:pt idx="0">
                  <c:v>100</c:v>
                </c:pt>
                <c:pt idx="1">
                  <c:v>89.693481088646038</c:v>
                </c:pt>
                <c:pt idx="2">
                  <c:v>89.750465919813962</c:v>
                </c:pt>
                <c:pt idx="3">
                  <c:v>99.356204672554441</c:v>
                </c:pt>
                <c:pt idx="4">
                  <c:v>99.761787455110763</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5.0584882727712135E-3"/>
                  <c:y val="-2.390200404188534E-2"/>
                </c:manualLayout>
              </c:layout>
              <c:showVal val="1"/>
            </c:dLbl>
            <c:dLbl>
              <c:idx val="2"/>
              <c:layout>
                <c:manualLayout>
                  <c:x val="0"/>
                  <c:y val="-4.302360727539363E-2"/>
                </c:manualLayout>
              </c:layout>
              <c:showVal val="1"/>
            </c:dLbl>
            <c:dLbl>
              <c:idx val="3"/>
              <c:layout>
                <c:manualLayout>
                  <c:x val="0"/>
                  <c:y val="-3.346280565863948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(2011)'!$CD$9:$CH$9</c:f>
              <c:numCache>
                <c:formatCode>0</c:formatCode>
                <c:ptCount val="5"/>
                <c:pt idx="0">
                  <c:v>100</c:v>
                </c:pt>
                <c:pt idx="1">
                  <c:v>77.993507405158695</c:v>
                </c:pt>
                <c:pt idx="2">
                  <c:v>74.056083690327995</c:v>
                </c:pt>
                <c:pt idx="3">
                  <c:v>77.052308284232112</c:v>
                </c:pt>
                <c:pt idx="4">
                  <c:v>77.945334786362423</c:v>
                </c:pt>
              </c:numCache>
            </c:numRef>
          </c:val>
        </c:ser>
        <c:dLbls/>
        <c:marker val="1"/>
        <c:axId val="39459840"/>
        <c:axId val="39490304"/>
      </c:lineChart>
      <c:catAx>
        <c:axId val="39459840"/>
        <c:scaling>
          <c:orientation val="minMax"/>
        </c:scaling>
        <c:axPos val="b"/>
        <c:numFmt formatCode="General" sourceLinked="1"/>
        <c:majorTickMark val="none"/>
        <c:tickLblPos val="nextTo"/>
        <c:crossAx val="39490304"/>
        <c:crosses val="autoZero"/>
        <c:auto val="1"/>
        <c:lblAlgn val="ctr"/>
        <c:lblOffset val="100"/>
      </c:catAx>
      <c:valAx>
        <c:axId val="39490304"/>
        <c:scaling>
          <c:orientation val="minMax"/>
          <c:max val="110"/>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39459840"/>
        <c:crosses val="autoZero"/>
        <c:crossBetween val="between"/>
        <c:majorUnit val="10"/>
      </c:valAx>
    </c:plotArea>
    <c:legend>
      <c:legendPos val="b"/>
      <c:layout>
        <c:manualLayout>
          <c:xMode val="edge"/>
          <c:yMode val="edge"/>
          <c:x val="0.10206236956717861"/>
          <c:y val="0.67990285623302182"/>
          <c:w val="0.72593394575678027"/>
          <c:h val="0.11882327209098864"/>
        </c:manualLayout>
      </c:layout>
    </c:legend>
    <c:plotVisOnly val="1"/>
    <c:dispBlanksAs val="gap"/>
  </c:chart>
  <c:externalData r:id="rId1"/>
</c:chartSpace>
</file>

<file path=ppt/charts/chart28.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1.2626262626262626E-2"/>
                  <c:y val="1.8120930816569097E-2"/>
                </c:manualLayout>
              </c:layout>
              <c:showVal val="1"/>
            </c:dLbl>
            <c:dLbl>
              <c:idx val="2"/>
              <c:layout>
                <c:manualLayout>
                  <c:x val="-4.5454545454545463E-2"/>
                  <c:y val="3.986604779645201E-2"/>
                </c:manualLayout>
              </c:layout>
              <c:showVal val="1"/>
            </c:dLbl>
            <c:dLbl>
              <c:idx val="3"/>
              <c:layout>
                <c:manualLayout>
                  <c:x val="2.0202020202020207E-2"/>
                  <c:y val="-1.449674465325527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(2011)'!$CO$6:$CS$6</c:f>
              <c:numCache>
                <c:formatCode>0</c:formatCode>
                <c:ptCount val="5"/>
                <c:pt idx="0">
                  <c:v>100</c:v>
                </c:pt>
                <c:pt idx="1">
                  <c:v>94.804301380263439</c:v>
                </c:pt>
                <c:pt idx="2">
                  <c:v>105.04412814903527</c:v>
                </c:pt>
                <c:pt idx="3">
                  <c:v>91.865731986712987</c:v>
                </c:pt>
                <c:pt idx="4">
                  <c:v>85.744433818789545</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2.777777777777779E-2"/>
                  <c:y val="-4.3490233959765846E-2"/>
                </c:manualLayout>
              </c:layout>
              <c:showVal val="1"/>
            </c:dLbl>
            <c:dLbl>
              <c:idx val="2"/>
              <c:layout>
                <c:manualLayout>
                  <c:x val="-3.0303030303030307E-2"/>
                  <c:y val="-3.2617675469824393E-2"/>
                </c:manualLayout>
              </c:layout>
              <c:showVal val="1"/>
            </c:dLbl>
            <c:dLbl>
              <c:idx val="3"/>
              <c:layout>
                <c:manualLayout>
                  <c:x val="-2.5252525252525255E-3"/>
                  <c:y val="3.26176754698243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(2011)'!$CO$9:$CS$9</c:f>
              <c:numCache>
                <c:formatCode>0</c:formatCode>
                <c:ptCount val="5"/>
                <c:pt idx="0">
                  <c:v>100</c:v>
                </c:pt>
                <c:pt idx="1">
                  <c:v>97.27539835708626</c:v>
                </c:pt>
                <c:pt idx="2">
                  <c:v>110.22862232779097</c:v>
                </c:pt>
                <c:pt idx="3">
                  <c:v>90.820467141726027</c:v>
                </c:pt>
                <c:pt idx="4">
                  <c:v>88.491547901821093</c:v>
                </c:pt>
              </c:numCache>
            </c:numRef>
          </c:val>
        </c:ser>
        <c:dLbls/>
        <c:marker val="1"/>
        <c:axId val="40225792"/>
        <c:axId val="40252160"/>
      </c:lineChart>
      <c:catAx>
        <c:axId val="40225792"/>
        <c:scaling>
          <c:orientation val="minMax"/>
        </c:scaling>
        <c:axPos val="b"/>
        <c:numFmt formatCode="General" sourceLinked="1"/>
        <c:majorTickMark val="none"/>
        <c:tickLblPos val="nextTo"/>
        <c:crossAx val="40252160"/>
        <c:crosses val="autoZero"/>
        <c:auto val="1"/>
        <c:lblAlgn val="ctr"/>
        <c:lblOffset val="100"/>
      </c:catAx>
      <c:valAx>
        <c:axId val="40252160"/>
        <c:scaling>
          <c:orientation val="minMax"/>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0225792"/>
        <c:crosses val="autoZero"/>
        <c:crossBetween val="between"/>
        <c:majorUnit val="20"/>
      </c:valAx>
    </c:plotArea>
    <c:legend>
      <c:legendPos val="b"/>
    </c:legend>
    <c:plotVisOnly val="1"/>
    <c:dispBlanksAs val="gap"/>
  </c:chart>
  <c:externalData r:id="rId1"/>
</c:chartSpace>
</file>

<file path=ppt/charts/chart29.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0555555555555558E-2"/>
                  <c:y val="2.777777777777779E-2"/>
                </c:manualLayout>
              </c:layout>
              <c:showVal val="1"/>
            </c:dLbl>
            <c:dLbl>
              <c:idx val="2"/>
              <c:layout>
                <c:manualLayout>
                  <c:x val="0"/>
                  <c:y val="5.0323293036541816E-2"/>
                </c:manualLayout>
              </c:layout>
              <c:showVal val="1"/>
            </c:dLbl>
            <c:dLbl>
              <c:idx val="3"/>
              <c:layout>
                <c:manualLayout>
                  <c:x val="0"/>
                  <c:y val="4.473181603248165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(2011)'!$CO$4:$CS$4</c:f>
              <c:numCache>
                <c:formatCode>0</c:formatCode>
                <c:ptCount val="5"/>
                <c:pt idx="0">
                  <c:v>100</c:v>
                </c:pt>
                <c:pt idx="1">
                  <c:v>94.802845566760226</c:v>
                </c:pt>
                <c:pt idx="2">
                  <c:v>74.696654239350707</c:v>
                </c:pt>
                <c:pt idx="3">
                  <c:v>68.700966741664473</c:v>
                </c:pt>
                <c:pt idx="4">
                  <c:v>58.80717096210202</c:v>
                </c:pt>
              </c:numCache>
            </c:numRef>
          </c:val>
        </c:ser>
        <c:ser>
          <c:idx val="0"/>
          <c:order val="1"/>
          <c:tx>
            <c:strRef>
              <c:f>'Grafer2 (2011)'!$D$5</c:f>
              <c:strCache>
                <c:ptCount val="1"/>
                <c:pt idx="0">
                  <c:v>Indirekta Produktionskostnader</c:v>
                </c:pt>
              </c:strCache>
            </c:strRef>
          </c:tx>
          <c:marker>
            <c:symbol val="none"/>
          </c:marker>
          <c:dLbls>
            <c:dLbl>
              <c:idx val="1"/>
              <c:layout>
                <c:manualLayout>
                  <c:x val="-4.1451045021456356E-2"/>
                  <c:y val="-4.0461600641743076E-2"/>
                </c:manualLayout>
              </c:layout>
              <c:showVal val="1"/>
            </c:dLbl>
            <c:dLbl>
              <c:idx val="2"/>
              <c:layout>
                <c:manualLayout>
                  <c:x val="-1.0895470401210687E-2"/>
                  <c:y val="-2.7957385020301033E-2"/>
                </c:manualLayout>
              </c:layout>
              <c:showVal val="1"/>
            </c:dLbl>
            <c:dLbl>
              <c:idx val="3"/>
              <c:layout>
                <c:manualLayout>
                  <c:x val="0"/>
                  <c:y val="-4.47318160324816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(2011)'!$CO$5:$CS$5</c:f>
              <c:numCache>
                <c:formatCode>0</c:formatCode>
                <c:ptCount val="5"/>
                <c:pt idx="0">
                  <c:v>100</c:v>
                </c:pt>
                <c:pt idx="1">
                  <c:v>96.603766596657394</c:v>
                </c:pt>
                <c:pt idx="2">
                  <c:v>151.75198812569363</c:v>
                </c:pt>
                <c:pt idx="3">
                  <c:v>136.31405811433478</c:v>
                </c:pt>
                <c:pt idx="4">
                  <c:v>135.14402710895456</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6.3295819742592366E-2"/>
                  <c:y val="2.6393092280503717E-2"/>
                </c:manualLayout>
              </c:layout>
              <c:showVal val="1"/>
            </c:dLbl>
            <c:dLbl>
              <c:idx val="2"/>
              <c:layout>
                <c:manualLayout>
                  <c:x val="-1.0895470401210687E-2"/>
                  <c:y val="-2.7957385020301033E-2"/>
                </c:manualLayout>
              </c:layout>
              <c:showVal val="1"/>
            </c:dLbl>
            <c:dLbl>
              <c:idx val="3"/>
              <c:layout>
                <c:manualLayout>
                  <c:x val="0"/>
                  <c:y val="-3.354886202436123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(2011)'!$CO$6:$CS$6</c:f>
              <c:numCache>
                <c:formatCode>0</c:formatCode>
                <c:ptCount val="5"/>
                <c:pt idx="0">
                  <c:v>100</c:v>
                </c:pt>
                <c:pt idx="1">
                  <c:v>95.526538899089275</c:v>
                </c:pt>
                <c:pt idx="2">
                  <c:v>105.66104991700125</c:v>
                </c:pt>
                <c:pt idx="3">
                  <c:v>95.871032831321187</c:v>
                </c:pt>
                <c:pt idx="4">
                  <c:v>89.482849066430788</c:v>
                </c:pt>
              </c:numCache>
            </c:numRef>
          </c:val>
        </c:ser>
        <c:dLbls/>
        <c:marker val="1"/>
        <c:axId val="40301312"/>
        <c:axId val="40302848"/>
      </c:lineChart>
      <c:catAx>
        <c:axId val="40301312"/>
        <c:scaling>
          <c:orientation val="minMax"/>
        </c:scaling>
        <c:axPos val="b"/>
        <c:numFmt formatCode="General" sourceLinked="1"/>
        <c:majorTickMark val="none"/>
        <c:tickLblPos val="nextTo"/>
        <c:crossAx val="40302848"/>
        <c:crosses val="autoZero"/>
        <c:auto val="1"/>
        <c:lblAlgn val="ctr"/>
        <c:lblOffset val="100"/>
      </c:catAx>
      <c:valAx>
        <c:axId val="40302848"/>
        <c:scaling>
          <c:orientation val="minMax"/>
          <c:max val="160"/>
          <c:min val="2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0301312"/>
        <c:crosses val="autoZero"/>
        <c:crossBetween val="between"/>
        <c:majorUnit val="20"/>
      </c:valAx>
    </c:plotArea>
    <c:legend>
      <c:legendPos val="b"/>
      <c:layout>
        <c:manualLayout>
          <c:xMode val="edge"/>
          <c:yMode val="edge"/>
          <c:x val="4.6701246201598809E-2"/>
          <c:y val="0.66650890189555478"/>
          <c:w val="0.83426727909011389"/>
          <c:h val="0.16550342665500145"/>
        </c:manualLayout>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lang="sv-SE" sz="1600" kern="1200" dirty="0">
                <a:solidFill>
                  <a:schemeClr val="accent2"/>
                </a:solidFill>
                <a:latin typeface="Arial" charset="0"/>
                <a:ea typeface="+mn-ea"/>
                <a:cs typeface="Arial" charset="0"/>
              </a:defRPr>
            </a:pPr>
            <a:r>
              <a:rPr lang="el-GR" sz="1600" kern="1200" smtClean="0">
                <a:solidFill>
                  <a:schemeClr val="accent2"/>
                </a:solidFill>
                <a:latin typeface="Arial" charset="0"/>
                <a:ea typeface="+mn-ea"/>
                <a:cs typeface="Arial" charset="0"/>
              </a:rPr>
              <a:t>Δ</a:t>
            </a:r>
            <a:r>
              <a:rPr lang="sv-SE" sz="1600" kern="1200" dirty="0" smtClean="0">
                <a:solidFill>
                  <a:schemeClr val="accent2"/>
                </a:solidFill>
                <a:latin typeface="Arial" charset="0"/>
                <a:ea typeface="+mn-ea"/>
                <a:cs typeface="Arial" charset="0"/>
              </a:rPr>
              <a:t> Andel av Operativ Kostnad </a:t>
            </a:r>
            <a:endParaRPr lang="sv-SE" sz="1600" kern="1200" dirty="0">
              <a:solidFill>
                <a:schemeClr val="accent2"/>
              </a:solidFill>
              <a:latin typeface="Arial" charset="0"/>
              <a:ea typeface="+mn-ea"/>
              <a:cs typeface="Arial" charset="0"/>
            </a:endParaRPr>
          </a:p>
        </c:rich>
      </c:tx>
      <c:layout>
        <c:manualLayout>
          <c:xMode val="edge"/>
          <c:yMode val="edge"/>
          <c:x val="3.1518626971680175E-2"/>
          <c:y val="1.3306579703288152E-2"/>
        </c:manualLayout>
      </c:layout>
    </c:title>
    <c:plotArea>
      <c:layout/>
      <c:barChart>
        <c:barDir val="bar"/>
        <c:grouping val="clustered"/>
        <c:ser>
          <c:idx val="0"/>
          <c:order val="0"/>
          <c:cat>
            <c:strRef>
              <c:f>'Graf 2'!$A$74:$A$89</c:f>
              <c:strCache>
                <c:ptCount val="16"/>
                <c:pt idx="0">
                  <c:v>SISAB</c:v>
                </c:pt>
                <c:pt idx="1">
                  <c:v>SGA Fastigheter</c:v>
                </c:pt>
                <c:pt idx="2">
                  <c:v>Business Region</c:v>
                </c:pt>
                <c:pt idx="3">
                  <c:v>Stockholm Parkering</c:v>
                </c:pt>
                <c:pt idx="4">
                  <c:v>Stokab</c:v>
                </c:pt>
                <c:pt idx="5">
                  <c:v>Bostadsförmedlingen</c:v>
                </c:pt>
                <c:pt idx="6">
                  <c:v>Stadsteatern</c:v>
                </c:pt>
                <c:pt idx="7">
                  <c:v>Stockholm Vatten</c:v>
                </c:pt>
                <c:pt idx="8">
                  <c:v>Stockholms Hamnar</c:v>
                </c:pt>
                <c:pt idx="9">
                  <c:v>Svenska Bostäder</c:v>
                </c:pt>
                <c:pt idx="10">
                  <c:v>Stockholmshem</c:v>
                </c:pt>
                <c:pt idx="11">
                  <c:v>St Erik Markutveckling</c:v>
                </c:pt>
                <c:pt idx="12">
                  <c:v>Micasa</c:v>
                </c:pt>
                <c:pt idx="13">
                  <c:v>St Erik Livförsäkring</c:v>
                </c:pt>
                <c:pt idx="14">
                  <c:v>Familjebostäder</c:v>
                </c:pt>
                <c:pt idx="15">
                  <c:v>St Erik Försäkring</c:v>
                </c:pt>
              </c:strCache>
            </c:strRef>
          </c:cat>
          <c:val>
            <c:numRef>
              <c:f>'Graf 2'!$H$74:$H$89</c:f>
              <c:numCache>
                <c:formatCode>General</c:formatCode>
                <c:ptCount val="16"/>
                <c:pt idx="0">
                  <c:v>-9.0782953301819447</c:v>
                </c:pt>
                <c:pt idx="1">
                  <c:v>-8.0468385098137105</c:v>
                </c:pt>
                <c:pt idx="2">
                  <c:v>-6.3171294920232839</c:v>
                </c:pt>
                <c:pt idx="3">
                  <c:v>-2.8826165840037983</c:v>
                </c:pt>
                <c:pt idx="4">
                  <c:v>-2.7305083637292427</c:v>
                </c:pt>
                <c:pt idx="5">
                  <c:v>-1.2651674111202311</c:v>
                </c:pt>
                <c:pt idx="6">
                  <c:v>-0.61202448043127344</c:v>
                </c:pt>
                <c:pt idx="7">
                  <c:v>0.57987196674621089</c:v>
                </c:pt>
                <c:pt idx="8">
                  <c:v>1.9140351306690209</c:v>
                </c:pt>
                <c:pt idx="9">
                  <c:v>2.4912050369865422</c:v>
                </c:pt>
                <c:pt idx="10">
                  <c:v>7.442434586406832</c:v>
                </c:pt>
                <c:pt idx="11">
                  <c:v>8.1729161099750058</c:v>
                </c:pt>
                <c:pt idx="12">
                  <c:v>9.2339155989456447</c:v>
                </c:pt>
                <c:pt idx="13">
                  <c:v>11.503072145005474</c:v>
                </c:pt>
                <c:pt idx="14">
                  <c:v>26.41996362357408</c:v>
                </c:pt>
                <c:pt idx="15">
                  <c:v>62.436683517740718</c:v>
                </c:pt>
              </c:numCache>
            </c:numRef>
          </c:val>
        </c:ser>
        <c:dLbls/>
        <c:axId val="100579200"/>
        <c:axId val="100580736"/>
      </c:barChart>
      <c:catAx>
        <c:axId val="100579200"/>
        <c:scaling>
          <c:orientation val="minMax"/>
        </c:scaling>
        <c:axPos val="l"/>
        <c:majorTickMark val="none"/>
        <c:tickLblPos val="high"/>
        <c:crossAx val="100580736"/>
        <c:crosses val="autoZero"/>
        <c:auto val="1"/>
        <c:lblAlgn val="ctr"/>
        <c:lblOffset val="100"/>
      </c:catAx>
      <c:valAx>
        <c:axId val="100580736"/>
        <c:scaling>
          <c:orientation val="minMax"/>
        </c:scaling>
        <c:axPos val="b"/>
        <c:majorGridlines/>
        <c:numFmt formatCode="General" sourceLinked="1"/>
        <c:majorTickMark val="none"/>
        <c:tickLblPos val="nextTo"/>
        <c:crossAx val="100579200"/>
        <c:crosses val="autoZero"/>
        <c:crossBetween val="between"/>
      </c:valAx>
    </c:plotArea>
    <c:plotVisOnly val="1"/>
    <c:dispBlanksAs val="gap"/>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2982514437151768"/>
          <c:y val="7.9497907949790822E-2"/>
        </c:manualLayout>
      </c:layout>
    </c:title>
    <c:plotArea>
      <c:layout>
        <c:manualLayout>
          <c:layoutTarget val="inner"/>
          <c:xMode val="edge"/>
          <c:yMode val="edge"/>
          <c:x val="6.9697336866587661E-2"/>
          <c:y val="0.23525121075346755"/>
          <c:w val="0.84342472289470893"/>
          <c:h val="0.38258063453365404"/>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8.1996866901867856E-3"/>
                  <c:y val="-2.92887029288703E-2"/>
                </c:manualLayout>
              </c:layout>
              <c:showVal val="1"/>
            </c:dLbl>
            <c:dLbl>
              <c:idx val="2"/>
              <c:layout>
                <c:manualLayout>
                  <c:x val="-1.366614448364464E-2"/>
                  <c:y val="3.3472803347280332E-2"/>
                </c:manualLayout>
              </c:layout>
              <c:showVal val="1"/>
            </c:dLbl>
            <c:dLbl>
              <c:idx val="3"/>
              <c:layout>
                <c:manualLayout>
                  <c:x val="0"/>
                  <c:y val="-1.6736401673640169E-2"/>
                </c:manualLayout>
              </c:layout>
              <c:showVal val="1"/>
            </c:dLbl>
            <c:dLbl>
              <c:idx val="4"/>
              <c:layout>
                <c:manualLayout>
                  <c:x val="-1.0932915586915712E-2"/>
                  <c:y val="-3.3472803347280332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(2011)'!$CO$10:$CS$10</c:f>
              <c:numCache>
                <c:formatCode>0</c:formatCode>
                <c:ptCount val="5"/>
                <c:pt idx="0">
                  <c:v>100</c:v>
                </c:pt>
                <c:pt idx="1">
                  <c:v>103.20614748646794</c:v>
                </c:pt>
                <c:pt idx="2">
                  <c:v>103.12244835313255</c:v>
                </c:pt>
                <c:pt idx="3">
                  <c:v>94.254228443380313</c:v>
                </c:pt>
                <c:pt idx="4">
                  <c:v>90.121865119562869</c:v>
                </c:pt>
              </c:numCache>
            </c:numRef>
          </c:val>
        </c:ser>
        <c:ser>
          <c:idx val="1"/>
          <c:order val="1"/>
          <c:tx>
            <c:strRef>
              <c:f>'Grafer2 (2011)'!$D$9</c:f>
              <c:strCache>
                <c:ptCount val="1"/>
                <c:pt idx="0">
                  <c:v>Administrativa- och Indirekta Produktionskostnader</c:v>
                </c:pt>
              </c:strCache>
            </c:strRef>
          </c:tx>
          <c:marker>
            <c:symbol val="none"/>
          </c:marker>
          <c:dLbls>
            <c:dLbl>
              <c:idx val="3"/>
              <c:layout>
                <c:manualLayout>
                  <c:x val="0"/>
                  <c:y val="2.5104602510460254E-2"/>
                </c:manualLayout>
              </c:layout>
              <c:showVal val="1"/>
            </c:dLbl>
            <c:dLbl>
              <c:idx val="4"/>
              <c:layout>
                <c:manualLayout>
                  <c:x val="-8.1996866901867856E-3"/>
                  <c:y val="1.255230125523012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(2011)'!$CO$9:$CS$9</c:f>
              <c:numCache>
                <c:formatCode>0</c:formatCode>
                <c:ptCount val="5"/>
                <c:pt idx="0">
                  <c:v>100</c:v>
                </c:pt>
                <c:pt idx="1">
                  <c:v>97.27539835708626</c:v>
                </c:pt>
                <c:pt idx="2">
                  <c:v>110.22862232779097</c:v>
                </c:pt>
                <c:pt idx="3">
                  <c:v>90.820467141726027</c:v>
                </c:pt>
                <c:pt idx="4">
                  <c:v>88.491547901821093</c:v>
                </c:pt>
              </c:numCache>
            </c:numRef>
          </c:val>
        </c:ser>
        <c:dLbls/>
        <c:marker val="1"/>
        <c:axId val="40344192"/>
        <c:axId val="40358272"/>
      </c:lineChart>
      <c:catAx>
        <c:axId val="40344192"/>
        <c:scaling>
          <c:orientation val="minMax"/>
        </c:scaling>
        <c:axPos val="b"/>
        <c:numFmt formatCode="General" sourceLinked="1"/>
        <c:majorTickMark val="none"/>
        <c:tickLblPos val="nextTo"/>
        <c:crossAx val="40358272"/>
        <c:crosses val="autoZero"/>
        <c:auto val="1"/>
        <c:lblAlgn val="ctr"/>
        <c:lblOffset val="100"/>
      </c:catAx>
      <c:valAx>
        <c:axId val="40358272"/>
        <c:scaling>
          <c:orientation val="minMax"/>
          <c:max val="120"/>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0344192"/>
        <c:crosses val="autoZero"/>
        <c:crossBetween val="between"/>
        <c:majorUnit val="20"/>
      </c:valAx>
    </c:plotArea>
    <c:legend>
      <c:legendPos val="b"/>
      <c:layout>
        <c:manualLayout>
          <c:xMode val="edge"/>
          <c:yMode val="edge"/>
          <c:x val="0.10746109076493608"/>
          <c:y val="0.69440318914110621"/>
          <c:w val="0.72593394575678027"/>
          <c:h val="8.953447764636116E-2"/>
        </c:manualLayout>
      </c:layout>
    </c:legend>
    <c:plotVisOnly val="1"/>
    <c:dispBlanksAs val="gap"/>
  </c:chart>
  <c:externalData r:id="rId1"/>
</c:chartSpace>
</file>

<file path=ppt/charts/chart31.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3"/>
              <c:layout>
                <c:manualLayout>
                  <c:x val="-1.2602394454946439E-2"/>
                  <c:y val="-3.348837209302326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(2011)'!$CZ$6:$DD$6</c:f>
              <c:numCache>
                <c:formatCode>0</c:formatCode>
                <c:ptCount val="5"/>
                <c:pt idx="0">
                  <c:v>100</c:v>
                </c:pt>
                <c:pt idx="1">
                  <c:v>95.098166650590201</c:v>
                </c:pt>
                <c:pt idx="2">
                  <c:v>83.518125596331132</c:v>
                </c:pt>
                <c:pt idx="3">
                  <c:v>57.876010305677148</c:v>
                </c:pt>
                <c:pt idx="4">
                  <c:v>54.314769606684308</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0"/>
                  <c:y val="-1.1162790697674422E-2"/>
                </c:manualLayout>
              </c:layout>
              <c:showVal val="1"/>
            </c:dLbl>
            <c:dLbl>
              <c:idx val="3"/>
              <c:layout>
                <c:manualLayout>
                  <c:x val="-1.0081915563957154E-2"/>
                  <c:y val="-1.860465116279070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(2011)'!$CZ$9:$DD$9</c:f>
              <c:numCache>
                <c:formatCode>0</c:formatCode>
                <c:ptCount val="5"/>
                <c:pt idx="0">
                  <c:v>100</c:v>
                </c:pt>
                <c:pt idx="1">
                  <c:v>104.63145795879872</c:v>
                </c:pt>
                <c:pt idx="2">
                  <c:v>98.582417258554088</c:v>
                </c:pt>
                <c:pt idx="3">
                  <c:v>76.519996463411047</c:v>
                </c:pt>
                <c:pt idx="4">
                  <c:v>75.257139488962906</c:v>
                </c:pt>
              </c:numCache>
            </c:numRef>
          </c:val>
        </c:ser>
        <c:dLbls/>
        <c:marker val="1"/>
        <c:axId val="40721024"/>
        <c:axId val="41054592"/>
      </c:lineChart>
      <c:catAx>
        <c:axId val="40721024"/>
        <c:scaling>
          <c:orientation val="minMax"/>
        </c:scaling>
        <c:axPos val="b"/>
        <c:numFmt formatCode="General" sourceLinked="1"/>
        <c:majorTickMark val="none"/>
        <c:tickLblPos val="nextTo"/>
        <c:crossAx val="41054592"/>
        <c:crosses val="autoZero"/>
        <c:auto val="1"/>
        <c:lblAlgn val="ctr"/>
        <c:lblOffset val="100"/>
      </c:catAx>
      <c:valAx>
        <c:axId val="41054592"/>
        <c:scaling>
          <c:orientation val="minMax"/>
          <c:min val="5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0721024"/>
        <c:crosses val="autoZero"/>
        <c:crossBetween val="between"/>
        <c:majorUnit val="10"/>
      </c:valAx>
    </c:plotArea>
    <c:legend>
      <c:legendPos val="b"/>
    </c:legend>
    <c:plotVisOnly val="1"/>
    <c:dispBlanksAs val="gap"/>
  </c:chart>
  <c:externalData r:id="rId1"/>
</c:chartSpace>
</file>

<file path=ppt/charts/chart32.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828453693558133"/>
          <c:y val="5.4554623783582244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4.4268321809612217E-2"/>
                  <c:y val="3.8688678669829411E-2"/>
                </c:manualLayout>
              </c:layout>
              <c:showVal val="1"/>
            </c:dLbl>
            <c:dLbl>
              <c:idx val="2"/>
              <c:layout>
                <c:manualLayout>
                  <c:x val="-4.3880694610664663E-2"/>
                  <c:y val="4.9099161405224023E-2"/>
                </c:manualLayout>
              </c:layout>
              <c:showVal val="1"/>
            </c:dLbl>
            <c:dLbl>
              <c:idx val="3"/>
              <c:layout>
                <c:manualLayout>
                  <c:x val="-4.6623238023831191E-2"/>
                  <c:y val="2.1821849513432898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(2011)'!$CZ$4:$DD$4</c:f>
              <c:numCache>
                <c:formatCode>0</c:formatCode>
                <c:ptCount val="5"/>
                <c:pt idx="0">
                  <c:v>100</c:v>
                </c:pt>
                <c:pt idx="1">
                  <c:v>93.774215529346748</c:v>
                </c:pt>
                <c:pt idx="2">
                  <c:v>82.768019442624478</c:v>
                </c:pt>
                <c:pt idx="3">
                  <c:v>57.187186600408715</c:v>
                </c:pt>
                <c:pt idx="4">
                  <c:v>48.370209620743466</c:v>
                </c:pt>
              </c:numCache>
            </c:numRef>
          </c:val>
        </c:ser>
        <c:ser>
          <c:idx val="0"/>
          <c:order val="1"/>
          <c:tx>
            <c:strRef>
              <c:f>'Grafer2 (2011)'!$D$5</c:f>
              <c:strCache>
                <c:ptCount val="1"/>
                <c:pt idx="0">
                  <c:v>Indirekta Produktionskostnader</c:v>
                </c:pt>
              </c:strCache>
            </c:strRef>
          </c:tx>
          <c:marker>
            <c:symbol val="none"/>
          </c:marker>
          <c:dLbls>
            <c:dLbl>
              <c:idx val="1"/>
              <c:layout>
                <c:manualLayout>
                  <c:x val="-4.701086522277876E-2"/>
                  <c:y val="-3.801340411402003E-2"/>
                </c:manualLayout>
              </c:layout>
              <c:showVal val="1"/>
            </c:dLbl>
            <c:dLbl>
              <c:idx val="2"/>
              <c:layout>
                <c:manualLayout>
                  <c:x val="0"/>
                  <c:y val="-2.7277311891791126E-2"/>
                </c:manualLayout>
              </c:layout>
              <c:showVal val="1"/>
            </c:dLbl>
            <c:dLbl>
              <c:idx val="3"/>
              <c:layout>
                <c:manualLayout>
                  <c:x val="-3.2910520957998478E-2"/>
                  <c:y val="-5.45546237835822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(2011)'!$CZ$5:$DD$5</c:f>
              <c:numCache>
                <c:formatCode>0</c:formatCode>
                <c:ptCount val="5"/>
                <c:pt idx="0">
                  <c:v>100</c:v>
                </c:pt>
                <c:pt idx="1">
                  <c:v>107.13619812747656</c:v>
                </c:pt>
                <c:pt idx="2">
                  <c:v>90.338469145604876</c:v>
                </c:pt>
                <c:pt idx="3">
                  <c:v>64.139142919106888</c:v>
                </c:pt>
                <c:pt idx="4">
                  <c:v>108.3657078012785</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3.0590804316720142E-2"/>
                  <c:y val="-1.901937419403061E-2"/>
                </c:manualLayout>
              </c:layout>
              <c:showVal val="1"/>
            </c:dLbl>
            <c:dLbl>
              <c:idx val="2"/>
              <c:layout>
                <c:manualLayout>
                  <c:x val="-2.7425434131665405E-3"/>
                  <c:y val="7.6376043733048349E-2"/>
                </c:manualLayout>
              </c:layout>
              <c:showVal val="1"/>
            </c:dLbl>
            <c:dLbl>
              <c:idx val="3"/>
              <c:layout>
                <c:manualLayout>
                  <c:x val="1.0970173652666166E-2"/>
                  <c:y val="-2.7277311891791126E-2"/>
                </c:manualLayout>
              </c:layout>
              <c:showVal val="1"/>
            </c:dLbl>
            <c:dLbl>
              <c:idx val="4"/>
              <c:layout>
                <c:manualLayout>
                  <c:x val="-1.0970173652666166E-2"/>
                  <c:y val="-3.818823664850757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(2011)'!$CZ$6:$DD$6</c:f>
              <c:numCache>
                <c:formatCode>0</c:formatCode>
                <c:ptCount val="5"/>
                <c:pt idx="0">
                  <c:v>100</c:v>
                </c:pt>
                <c:pt idx="1">
                  <c:v>95.098166650590201</c:v>
                </c:pt>
                <c:pt idx="2">
                  <c:v>83.518125596331132</c:v>
                </c:pt>
                <c:pt idx="3">
                  <c:v>57.876010305677148</c:v>
                </c:pt>
                <c:pt idx="4">
                  <c:v>54.314769606684308</c:v>
                </c:pt>
              </c:numCache>
            </c:numRef>
          </c:val>
        </c:ser>
        <c:dLbls/>
        <c:marker val="1"/>
        <c:axId val="40968576"/>
        <c:axId val="40970112"/>
      </c:lineChart>
      <c:catAx>
        <c:axId val="40968576"/>
        <c:scaling>
          <c:orientation val="minMax"/>
        </c:scaling>
        <c:axPos val="b"/>
        <c:numFmt formatCode="General" sourceLinked="1"/>
        <c:majorTickMark val="none"/>
        <c:tickLblPos val="nextTo"/>
        <c:crossAx val="40970112"/>
        <c:crosses val="autoZero"/>
        <c:auto val="1"/>
        <c:lblAlgn val="ctr"/>
        <c:lblOffset val="100"/>
      </c:catAx>
      <c:valAx>
        <c:axId val="40970112"/>
        <c:scaling>
          <c:orientation val="minMax"/>
          <c:max val="120"/>
          <c:min val="4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0968576"/>
        <c:crosses val="autoZero"/>
        <c:crossBetween val="between"/>
        <c:majorUnit val="30"/>
      </c:valAx>
    </c:plotArea>
    <c:legend>
      <c:legendPos val="b"/>
      <c:layout>
        <c:manualLayout>
          <c:xMode val="edge"/>
          <c:yMode val="edge"/>
          <c:x val="4.3977439449176356E-2"/>
          <c:y val="0.66254958242086803"/>
          <c:w val="0.83426727909011389"/>
          <c:h val="0.16550342665500145"/>
        </c:manualLayout>
      </c:layout>
    </c:legend>
    <c:plotVisOnly val="1"/>
    <c:dispBlanksAs val="gap"/>
  </c:chart>
  <c:externalData r:id="rId1"/>
</c:chartSpace>
</file>

<file path=ppt/charts/chart33.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554790024835542"/>
          <c:y val="4.2635333613092741E-2"/>
        </c:manualLayout>
      </c:layout>
    </c:title>
    <c:plotArea>
      <c:layout>
        <c:manualLayout>
          <c:layoutTarget val="inner"/>
          <c:xMode val="edge"/>
          <c:yMode val="edge"/>
          <c:x val="6.96483366553486E-2"/>
          <c:y val="0.23792903436378049"/>
          <c:w val="0.84353480201678022"/>
          <c:h val="0.33411554063505389"/>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0"/>
                  <c:y val="1.4211777871030914E-2"/>
                </c:manualLayout>
              </c:layout>
              <c:showVal val="1"/>
            </c:dLbl>
            <c:dLbl>
              <c:idx val="2"/>
              <c:layout>
                <c:manualLayout>
                  <c:x val="-3.8238302477446293E-2"/>
                  <c:y val="-3.3160815032405463E-2"/>
                </c:manualLayout>
              </c:layout>
              <c:showVal val="1"/>
            </c:dLbl>
            <c:dLbl>
              <c:idx val="3"/>
              <c:layout>
                <c:manualLayout>
                  <c:x val="-2.7313073198175926E-3"/>
                  <c:y val="1.894903716137455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(2011)'!$CZ$10:$DD$10</c:f>
              <c:numCache>
                <c:formatCode>0</c:formatCode>
                <c:ptCount val="5"/>
                <c:pt idx="0">
                  <c:v>100</c:v>
                </c:pt>
                <c:pt idx="1">
                  <c:v>99.257344181684516</c:v>
                </c:pt>
                <c:pt idx="2">
                  <c:v>111.84548703520645</c:v>
                </c:pt>
                <c:pt idx="3">
                  <c:v>122.50982181329682</c:v>
                </c:pt>
                <c:pt idx="4">
                  <c:v>125.99599523483637</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0"/>
                  <c:y val="-1.4211777871030914E-2"/>
                </c:manualLayout>
              </c:layout>
              <c:showVal val="1"/>
            </c:dLbl>
            <c:dLbl>
              <c:idx val="3"/>
              <c:layout>
                <c:manualLayout>
                  <c:x val="0"/>
                  <c:y val="-3.316081503240546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(2011)'!$CZ$9:$DD$9</c:f>
              <c:numCache>
                <c:formatCode>0</c:formatCode>
                <c:ptCount val="5"/>
                <c:pt idx="0">
                  <c:v>100</c:v>
                </c:pt>
                <c:pt idx="1">
                  <c:v>104.63145795879872</c:v>
                </c:pt>
                <c:pt idx="2">
                  <c:v>98.582417258554088</c:v>
                </c:pt>
                <c:pt idx="3">
                  <c:v>76.519996463411047</c:v>
                </c:pt>
                <c:pt idx="4">
                  <c:v>75.257139488962906</c:v>
                </c:pt>
              </c:numCache>
            </c:numRef>
          </c:val>
        </c:ser>
        <c:dLbls/>
        <c:marker val="1"/>
        <c:axId val="41093376"/>
        <c:axId val="41099264"/>
      </c:lineChart>
      <c:catAx>
        <c:axId val="41093376"/>
        <c:scaling>
          <c:orientation val="minMax"/>
        </c:scaling>
        <c:axPos val="b"/>
        <c:numFmt formatCode="General" sourceLinked="1"/>
        <c:majorTickMark val="none"/>
        <c:tickLblPos val="nextTo"/>
        <c:crossAx val="41099264"/>
        <c:crosses val="autoZero"/>
        <c:auto val="1"/>
        <c:lblAlgn val="ctr"/>
        <c:lblOffset val="100"/>
      </c:catAx>
      <c:valAx>
        <c:axId val="41099264"/>
        <c:scaling>
          <c:orientation val="minMax"/>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1093376"/>
        <c:crosses val="autoZero"/>
        <c:crossBetween val="between"/>
        <c:majorUnit val="10"/>
      </c:valAx>
    </c:plotArea>
    <c:legend>
      <c:legendPos val="b"/>
      <c:layout>
        <c:manualLayout>
          <c:xMode val="edge"/>
          <c:yMode val="edge"/>
          <c:x val="0.10499575464515803"/>
          <c:y val="0.66864587121741992"/>
          <c:w val="0.72593394575678027"/>
          <c:h val="0.11882327209098864"/>
        </c:manualLayout>
      </c:layout>
    </c:legend>
    <c:plotVisOnly val="1"/>
    <c:dispBlanksAs val="gap"/>
  </c:chart>
  <c:externalData r:id="rId1"/>
</c:chartSpace>
</file>

<file path=ppt/charts/chart34.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5.0505050505050501E-3"/>
                  <c:y val="2.6119402985074633E-2"/>
                </c:manualLayout>
              </c:layout>
              <c:showVal val="1"/>
            </c:dLbl>
            <c:dLbl>
              <c:idx val="2"/>
              <c:layout>
                <c:manualLayout>
                  <c:x val="0"/>
                  <c:y val="2.9850746268656716E-2"/>
                </c:manualLayout>
              </c:layout>
              <c:showVal val="1"/>
            </c:dLbl>
            <c:dLbl>
              <c:idx val="3"/>
              <c:layout>
                <c:manualLayout>
                  <c:x val="0"/>
                  <c:y val="-3.7313432835820899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(2011)'!$DK$6:$DO$6</c:f>
              <c:numCache>
                <c:formatCode>0</c:formatCode>
                <c:ptCount val="5"/>
                <c:pt idx="0">
                  <c:v>100</c:v>
                </c:pt>
                <c:pt idx="1">
                  <c:v>88.568048422477176</c:v>
                </c:pt>
                <c:pt idx="2">
                  <c:v>88.216682335811214</c:v>
                </c:pt>
                <c:pt idx="3">
                  <c:v>86.825428167685729</c:v>
                </c:pt>
                <c:pt idx="4">
                  <c:v>81.081997137851545</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2"/>
              <c:layout>
                <c:manualLayout>
                  <c:x val="0"/>
                  <c:y val="-2.6119402985074633E-2"/>
                </c:manualLayout>
              </c:layout>
              <c:showVal val="1"/>
            </c:dLbl>
            <c:dLbl>
              <c:idx val="3"/>
              <c:layout>
                <c:manualLayout>
                  <c:x val="7.5757575757575777E-3"/>
                  <c:y val="-2.238805970149253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(2011)'!$DK$9:$DO$9</c:f>
              <c:numCache>
                <c:formatCode>0</c:formatCode>
                <c:ptCount val="5"/>
                <c:pt idx="0">
                  <c:v>100</c:v>
                </c:pt>
                <c:pt idx="1">
                  <c:v>96.505012972492338</c:v>
                </c:pt>
                <c:pt idx="2">
                  <c:v>100.84358443802725</c:v>
                </c:pt>
                <c:pt idx="3">
                  <c:v>101.03097795107539</c:v>
                </c:pt>
                <c:pt idx="4">
                  <c:v>99.577306096718559</c:v>
                </c:pt>
              </c:numCache>
            </c:numRef>
          </c:val>
        </c:ser>
        <c:dLbls/>
        <c:marker val="1"/>
        <c:axId val="41642624"/>
        <c:axId val="41668992"/>
      </c:lineChart>
      <c:catAx>
        <c:axId val="41642624"/>
        <c:scaling>
          <c:orientation val="minMax"/>
        </c:scaling>
        <c:axPos val="b"/>
        <c:numFmt formatCode="General" sourceLinked="1"/>
        <c:majorTickMark val="none"/>
        <c:tickLblPos val="nextTo"/>
        <c:crossAx val="41668992"/>
        <c:crosses val="autoZero"/>
        <c:auto val="1"/>
        <c:lblAlgn val="ctr"/>
        <c:lblOffset val="100"/>
      </c:catAx>
      <c:valAx>
        <c:axId val="41668992"/>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1642624"/>
        <c:crosses val="autoZero"/>
        <c:crossBetween val="between"/>
        <c:majorUnit val="10"/>
      </c:valAx>
    </c:plotArea>
    <c:legend>
      <c:legendPos val="b"/>
    </c:legend>
    <c:plotVisOnly val="1"/>
    <c:dispBlanksAs val="gap"/>
  </c:chart>
  <c:externalData r:id="rId1"/>
</c:chartSpace>
</file>

<file path=ppt/charts/chart35.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4.7021034537524327E-2"/>
                  <c:y val="3.3267455471925833E-2"/>
                </c:manualLayout>
              </c:layout>
              <c:showVal val="1"/>
            </c:dLbl>
            <c:dLbl>
              <c:idx val="2"/>
              <c:layout>
                <c:manualLayout>
                  <c:x val="1.0976983987216568E-2"/>
                  <c:y val="3.293893070375193E-2"/>
                </c:manualLayout>
              </c:layout>
              <c:showVal val="1"/>
            </c:dLbl>
            <c:dLbl>
              <c:idx val="3"/>
              <c:layout>
                <c:manualLayout>
                  <c:x val="-2.4698213971237282E-2"/>
                  <c:y val="-4.9408828325059696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(2011)'!$DK$4:$DO$4</c:f>
              <c:numCache>
                <c:formatCode>0</c:formatCode>
                <c:ptCount val="5"/>
                <c:pt idx="0">
                  <c:v>100</c:v>
                </c:pt>
                <c:pt idx="1">
                  <c:v>85.416242956239813</c:v>
                </c:pt>
                <c:pt idx="2">
                  <c:v>83.654212209288985</c:v>
                </c:pt>
                <c:pt idx="3">
                  <c:v>87.546671848459368</c:v>
                </c:pt>
                <c:pt idx="4">
                  <c:v>74.436380493566929</c:v>
                </c:pt>
              </c:numCache>
            </c:numRef>
          </c:val>
        </c:ser>
        <c:ser>
          <c:idx val="0"/>
          <c:order val="1"/>
          <c:tx>
            <c:strRef>
              <c:f>'Grafer2 (2011)'!$D$5</c:f>
              <c:strCache>
                <c:ptCount val="1"/>
                <c:pt idx="0">
                  <c:v>Indirekta Produktionskostnader</c:v>
                </c:pt>
              </c:strCache>
            </c:strRef>
          </c:tx>
          <c:marker>
            <c:symbol val="none"/>
          </c:marker>
          <c:dLbls>
            <c:dLbl>
              <c:idx val="1"/>
              <c:layout>
                <c:manualLayout>
                  <c:x val="-1.4090082575874616E-2"/>
                  <c:y val="3.822601812419274E-2"/>
                </c:manualLayout>
              </c:layout>
              <c:showVal val="1"/>
            </c:dLbl>
            <c:dLbl>
              <c:idx val="2"/>
              <c:layout>
                <c:manualLayout>
                  <c:x val="0"/>
                  <c:y val="-3.293893070375193E-2"/>
                </c:manualLayout>
              </c:layout>
              <c:showVal val="1"/>
            </c:dLbl>
            <c:dLbl>
              <c:idx val="3"/>
              <c:layout>
                <c:manualLayout>
                  <c:x val="-3.0186705964845566E-2"/>
                  <c:y val="4.391857427166923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(2011)'!$DK$5:$DO$5</c:f>
              <c:numCache>
                <c:formatCode>0</c:formatCode>
                <c:ptCount val="5"/>
                <c:pt idx="0">
                  <c:v>100</c:v>
                </c:pt>
                <c:pt idx="1">
                  <c:v>92.420925760197434</c:v>
                </c:pt>
                <c:pt idx="2">
                  <c:v>93.794005537642064</c:v>
                </c:pt>
                <c:pt idx="3">
                  <c:v>85.943754643607519</c:v>
                </c:pt>
                <c:pt idx="4">
                  <c:v>89.205831568060702</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3.3333297319606346E-2"/>
                  <c:y val="-7.3745597335837049E-2"/>
                </c:manualLayout>
              </c:layout>
              <c:showVal val="1"/>
            </c:dLbl>
            <c:dLbl>
              <c:idx val="3"/>
              <c:layout>
                <c:manualLayout>
                  <c:x val="-6.0373411929691145E-2"/>
                  <c:y val="-5.4898217839586518E-2"/>
                </c:manualLayout>
              </c:layout>
              <c:showVal val="1"/>
            </c:dLbl>
            <c:dLbl>
              <c:idx val="4"/>
              <c:layout>
                <c:manualLayout>
                  <c:x val="-2.744245996804142E-3"/>
                  <c:y val="1.097964356791730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(2011)'!$DK$6:$DO$6</c:f>
              <c:numCache>
                <c:formatCode>0</c:formatCode>
                <c:ptCount val="5"/>
                <c:pt idx="0">
                  <c:v>100</c:v>
                </c:pt>
                <c:pt idx="1">
                  <c:v>88.568048422477176</c:v>
                </c:pt>
                <c:pt idx="2">
                  <c:v>88.216682335811214</c:v>
                </c:pt>
                <c:pt idx="3">
                  <c:v>86.825428167685729</c:v>
                </c:pt>
                <c:pt idx="4">
                  <c:v>81.081997137851545</c:v>
                </c:pt>
              </c:numCache>
            </c:numRef>
          </c:val>
        </c:ser>
        <c:dLbls/>
        <c:marker val="1"/>
        <c:axId val="41722240"/>
        <c:axId val="41723776"/>
      </c:lineChart>
      <c:catAx>
        <c:axId val="41722240"/>
        <c:scaling>
          <c:orientation val="minMax"/>
        </c:scaling>
        <c:axPos val="b"/>
        <c:numFmt formatCode="General" sourceLinked="1"/>
        <c:majorTickMark val="none"/>
        <c:tickLblPos val="nextTo"/>
        <c:crossAx val="41723776"/>
        <c:crosses val="autoZero"/>
        <c:auto val="1"/>
        <c:lblAlgn val="ctr"/>
        <c:lblOffset val="100"/>
      </c:catAx>
      <c:valAx>
        <c:axId val="41723776"/>
        <c:scaling>
          <c:orientation val="minMax"/>
          <c:max val="110"/>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1722240"/>
        <c:crosses val="autoZero"/>
        <c:crossBetween val="between"/>
        <c:minorUnit val="20"/>
      </c:valAx>
    </c:plotArea>
    <c:legend>
      <c:legendPos val="b"/>
      <c:layout>
        <c:manualLayout>
          <c:xMode val="edge"/>
          <c:yMode val="edge"/>
          <c:x val="4.3977514469415155E-2"/>
          <c:y val="0.66762716934414379"/>
          <c:w val="0.83426727909011389"/>
          <c:h val="0.16550342665500145"/>
        </c:manualLayout>
      </c:layout>
    </c:legend>
    <c:plotVisOnly val="1"/>
    <c:dispBlanksAs val="gap"/>
  </c:chart>
  <c:externalData r:id="rId1"/>
</c:chartSpace>
</file>

<file path=ppt/charts/chart36.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486614734997929"/>
          <c:y val="7.6957337154941796E-2"/>
        </c:manualLayout>
      </c:layout>
    </c:title>
    <c:plotArea>
      <c:layout>
        <c:manualLayout>
          <c:layoutTarget val="inner"/>
          <c:xMode val="edge"/>
          <c:yMode val="edge"/>
          <c:x val="6.9259571657832711E-2"/>
          <c:y val="0.27043308195956411"/>
          <c:w val="0.84440816375413608"/>
          <c:h val="0.32391426528466666"/>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3.8024862870966979E-2"/>
                  <c:y val="-4.3288502149654746E-2"/>
                </c:manualLayout>
              </c:layout>
              <c:showVal val="1"/>
            </c:dLbl>
            <c:dLbl>
              <c:idx val="2"/>
              <c:layout>
                <c:manualLayout>
                  <c:x val="0"/>
                  <c:y val="-2.8859001433103177E-2"/>
                </c:manualLayout>
              </c:layout>
              <c:showVal val="1"/>
            </c:dLbl>
            <c:dLbl>
              <c:idx val="3"/>
              <c:layout>
                <c:manualLayout>
                  <c:x val="-1.3580308168202493E-2"/>
                  <c:y val="-3.366883500528702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(2011)'!$DK$10:$DO$10</c:f>
              <c:numCache>
                <c:formatCode>0</c:formatCode>
                <c:ptCount val="5"/>
                <c:pt idx="0">
                  <c:v>100</c:v>
                </c:pt>
                <c:pt idx="1">
                  <c:v>104.65204651732462</c:v>
                </c:pt>
                <c:pt idx="2">
                  <c:v>114.13138035104687</c:v>
                </c:pt>
                <c:pt idx="3">
                  <c:v>113.59937692160328</c:v>
                </c:pt>
                <c:pt idx="4">
                  <c:v>115.71545667815049</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0"/>
                  <c:y val="1.9239334288735449E-2"/>
                </c:manualLayout>
              </c:layout>
              <c:showVal val="1"/>
            </c:dLbl>
            <c:dLbl>
              <c:idx val="2"/>
              <c:layout>
                <c:manualLayout>
                  <c:x val="0"/>
                  <c:y val="-3.3668835005287029E-2"/>
                </c:manualLayout>
              </c:layout>
              <c:showVal val="1"/>
            </c:dLbl>
            <c:dLbl>
              <c:idx val="3"/>
              <c:layout>
                <c:manualLayout>
                  <c:x val="0"/>
                  <c:y val="-3.847866857747094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(2011)'!$DK$9:$DO$9</c:f>
              <c:numCache>
                <c:formatCode>0</c:formatCode>
                <c:ptCount val="5"/>
                <c:pt idx="0">
                  <c:v>100</c:v>
                </c:pt>
                <c:pt idx="1">
                  <c:v>96.505012972492338</c:v>
                </c:pt>
                <c:pt idx="2">
                  <c:v>100.84358443802725</c:v>
                </c:pt>
                <c:pt idx="3">
                  <c:v>101.03097795107539</c:v>
                </c:pt>
                <c:pt idx="4">
                  <c:v>99.577306096718559</c:v>
                </c:pt>
              </c:numCache>
            </c:numRef>
          </c:val>
        </c:ser>
        <c:dLbls/>
        <c:marker val="1"/>
        <c:axId val="41892096"/>
        <c:axId val="41902080"/>
      </c:lineChart>
      <c:catAx>
        <c:axId val="41892096"/>
        <c:scaling>
          <c:orientation val="minMax"/>
        </c:scaling>
        <c:axPos val="b"/>
        <c:numFmt formatCode="General" sourceLinked="1"/>
        <c:majorTickMark val="none"/>
        <c:tickLblPos val="nextTo"/>
        <c:crossAx val="41902080"/>
        <c:crosses val="autoZero"/>
        <c:auto val="1"/>
        <c:lblAlgn val="ctr"/>
        <c:lblOffset val="100"/>
      </c:catAx>
      <c:valAx>
        <c:axId val="41902080"/>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1892096"/>
        <c:crosses val="autoZero"/>
        <c:crossBetween val="between"/>
        <c:majorUnit val="10"/>
      </c:valAx>
    </c:plotArea>
    <c:legend>
      <c:legendPos val="b"/>
      <c:layout>
        <c:manualLayout>
          <c:xMode val="edge"/>
          <c:yMode val="edge"/>
          <c:x val="0.11311348774820955"/>
          <c:y val="0.67507453348401647"/>
          <c:w val="0.72593394575678027"/>
          <c:h val="0.11882327209098864"/>
        </c:manualLayout>
      </c:layout>
    </c:legend>
    <c:plotVisOnly val="1"/>
    <c:dispBlanksAs val="gap"/>
  </c:chart>
  <c:externalData r:id="rId1"/>
</c:chartSpace>
</file>

<file path=ppt/charts/chart37.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2.5157232704402055E-3"/>
                  <c:y val="-2.5974025974025983E-2"/>
                </c:manualLayout>
              </c:layout>
              <c:showVal val="1"/>
            </c:dLbl>
            <c:dLbl>
              <c:idx val="2"/>
              <c:layout>
                <c:manualLayout>
                  <c:x val="7.5471698113207556E-3"/>
                  <c:y val="0"/>
                </c:manualLayout>
              </c:layout>
              <c:showVal val="1"/>
            </c:dLbl>
            <c:dLbl>
              <c:idx val="3"/>
              <c:layout>
                <c:manualLayout>
                  <c:x val="5.0314465408805038E-3"/>
                  <c:y val="1.484230055658627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(2011)'!$DV$6:$DZ$6</c:f>
              <c:numCache>
                <c:formatCode>0</c:formatCode>
                <c:ptCount val="5"/>
                <c:pt idx="0">
                  <c:v>100</c:v>
                </c:pt>
                <c:pt idx="1">
                  <c:v>98.481908115826542</c:v>
                </c:pt>
                <c:pt idx="2">
                  <c:v>97.08770494466394</c:v>
                </c:pt>
                <c:pt idx="3">
                  <c:v>106.04513716107722</c:v>
                </c:pt>
                <c:pt idx="4">
                  <c:v>109.87704753927048</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3"/>
              <c:layout>
                <c:manualLayout>
                  <c:x val="5.0314465408805038E-3"/>
                  <c:y val="1.113172541743970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(2011)'!$DV$9:$DZ$9</c:f>
              <c:numCache>
                <c:formatCode>0</c:formatCode>
                <c:ptCount val="5"/>
                <c:pt idx="0">
                  <c:v>100</c:v>
                </c:pt>
                <c:pt idx="1">
                  <c:v>109.27507447864944</c:v>
                </c:pt>
                <c:pt idx="2">
                  <c:v>119.10625620655409</c:v>
                </c:pt>
                <c:pt idx="3">
                  <c:v>127.12015888778546</c:v>
                </c:pt>
                <c:pt idx="4">
                  <c:v>132.30387288977158</c:v>
                </c:pt>
              </c:numCache>
            </c:numRef>
          </c:val>
        </c:ser>
        <c:dLbls/>
        <c:marker val="1"/>
        <c:axId val="42392192"/>
        <c:axId val="67764608"/>
      </c:lineChart>
      <c:catAx>
        <c:axId val="42392192"/>
        <c:scaling>
          <c:orientation val="minMax"/>
        </c:scaling>
        <c:axPos val="b"/>
        <c:numFmt formatCode="General" sourceLinked="1"/>
        <c:majorTickMark val="none"/>
        <c:tickLblPos val="nextTo"/>
        <c:crossAx val="67764608"/>
        <c:crosses val="autoZero"/>
        <c:auto val="1"/>
        <c:lblAlgn val="ctr"/>
        <c:lblOffset val="100"/>
      </c:catAx>
      <c:valAx>
        <c:axId val="67764608"/>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42392192"/>
        <c:crosses val="autoZero"/>
        <c:crossBetween val="between"/>
        <c:majorUnit val="10"/>
      </c:valAx>
    </c:plotArea>
    <c:legend>
      <c:legendPos val="b"/>
    </c:legend>
    <c:plotVisOnly val="1"/>
    <c:dispBlanksAs val="gap"/>
  </c:chart>
  <c:externalData r:id="rId1"/>
</c:chartSpace>
</file>

<file path=ppt/charts/chart38.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0555555555555558E-2"/>
                  <c:y val="2.777777777777779E-2"/>
                </c:manualLayout>
              </c:layout>
              <c:showVal val="1"/>
            </c:dLbl>
            <c:dLbl>
              <c:idx val="2"/>
              <c:layout>
                <c:manualLayout>
                  <c:x val="0"/>
                  <c:y val="2.1955395970752599E-2"/>
                </c:manualLayout>
              </c:layout>
              <c:showVal val="1"/>
            </c:dLbl>
            <c:dLbl>
              <c:idx val="3"/>
              <c:layout>
                <c:manualLayout>
                  <c:x val="2.7201629184820733E-3"/>
                  <c:y val="3.2933093956128978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(2011)'!$DV$4:$DZ$4</c:f>
              <c:numCache>
                <c:formatCode>0</c:formatCode>
                <c:ptCount val="5"/>
                <c:pt idx="0">
                  <c:v>100</c:v>
                </c:pt>
                <c:pt idx="1">
                  <c:v>92.713537014520497</c:v>
                </c:pt>
                <c:pt idx="2">
                  <c:v>89.613055754503989</c:v>
                </c:pt>
                <c:pt idx="3">
                  <c:v>92.678671891668401</c:v>
                </c:pt>
                <c:pt idx="4">
                  <c:v>95.203355579804892</c:v>
                </c:pt>
              </c:numCache>
            </c:numRef>
          </c:val>
        </c:ser>
        <c:ser>
          <c:idx val="0"/>
          <c:order val="1"/>
          <c:tx>
            <c:strRef>
              <c:f>'Grafer2 (2011)'!$D$5</c:f>
              <c:strCache>
                <c:ptCount val="1"/>
                <c:pt idx="0">
                  <c:v>Indirekta Produktionskostnader</c:v>
                </c:pt>
              </c:strCache>
            </c:strRef>
          </c:tx>
          <c:marker>
            <c:symbol val="none"/>
          </c:marker>
          <c:dLbls>
            <c:dLbl>
              <c:idx val="1"/>
              <c:layout>
                <c:manualLayout>
                  <c:x val="-4.4156383237113829E-2"/>
                  <c:y val="-3.8614268759978254E-2"/>
                </c:manualLayout>
              </c:layout>
              <c:showVal val="1"/>
            </c:dLbl>
            <c:dLbl>
              <c:idx val="2"/>
              <c:layout>
                <c:manualLayout>
                  <c:x val="-1.3600814592410363E-2"/>
                  <c:y val="-5.488848992688164E-2"/>
                </c:manualLayout>
              </c:layout>
              <c:showVal val="1"/>
            </c:dLbl>
            <c:dLbl>
              <c:idx val="3"/>
              <c:layout>
                <c:manualLayout>
                  <c:x val="-1.3600814592410363E-2"/>
                  <c:y val="-3.293309395612897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(2011)'!$DV$5:$DZ$5</c:f>
              <c:numCache>
                <c:formatCode>0</c:formatCode>
                <c:ptCount val="5"/>
                <c:pt idx="0">
                  <c:v>100</c:v>
                </c:pt>
                <c:pt idx="1">
                  <c:v>113.21018380003632</c:v>
                </c:pt>
                <c:pt idx="2">
                  <c:v>116.17258904487474</c:v>
                </c:pt>
                <c:pt idx="3">
                  <c:v>140.17348673392198</c:v>
                </c:pt>
                <c:pt idx="4">
                  <c:v>147.34311494177328</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3.3333347612403787E-2"/>
                  <c:y val="-3.5318798400195008E-2"/>
                </c:manualLayout>
              </c:layout>
              <c:showVal val="1"/>
            </c:dLbl>
            <c:dLbl>
              <c:idx val="2"/>
              <c:layout>
                <c:manualLayout>
                  <c:x val="-2.7201629184820733E-3"/>
                  <c:y val="-3.8421942948817088E-2"/>
                </c:manualLayout>
              </c:layout>
              <c:showVal val="1"/>
            </c:dLbl>
            <c:dLbl>
              <c:idx val="3"/>
              <c:layout>
                <c:manualLayout>
                  <c:x val="0"/>
                  <c:y val="-3.2933093956128978E-2"/>
                </c:manualLayout>
              </c:layout>
              <c:showVal val="1"/>
            </c:dLbl>
            <c:dLbl>
              <c:idx val="4"/>
              <c:layout>
                <c:manualLayout>
                  <c:x val="-9.9738154827333823E-17"/>
                  <c:y val="-1.646654697806448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(2011)'!$DV$6:$DZ$6</c:f>
              <c:numCache>
                <c:formatCode>0</c:formatCode>
                <c:ptCount val="5"/>
                <c:pt idx="0">
                  <c:v>100</c:v>
                </c:pt>
                <c:pt idx="1">
                  <c:v>98.481908115826542</c:v>
                </c:pt>
                <c:pt idx="2">
                  <c:v>97.08770494466394</c:v>
                </c:pt>
                <c:pt idx="3">
                  <c:v>106.04513716107722</c:v>
                </c:pt>
                <c:pt idx="4">
                  <c:v>109.87704753927048</c:v>
                </c:pt>
              </c:numCache>
            </c:numRef>
          </c:val>
        </c:ser>
        <c:dLbls/>
        <c:marker val="1"/>
        <c:axId val="70259072"/>
        <c:axId val="70260608"/>
      </c:lineChart>
      <c:catAx>
        <c:axId val="70259072"/>
        <c:scaling>
          <c:orientation val="minMax"/>
        </c:scaling>
        <c:axPos val="b"/>
        <c:numFmt formatCode="General" sourceLinked="1"/>
        <c:majorTickMark val="none"/>
        <c:tickLblPos val="nextTo"/>
        <c:crossAx val="70260608"/>
        <c:crosses val="autoZero"/>
        <c:auto val="1"/>
        <c:lblAlgn val="ctr"/>
        <c:lblOffset val="100"/>
      </c:catAx>
      <c:valAx>
        <c:axId val="70260608"/>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70259072"/>
        <c:crosses val="autoZero"/>
        <c:crossBetween val="between"/>
        <c:majorUnit val="30"/>
      </c:valAx>
    </c:plotArea>
    <c:legend>
      <c:legendPos val="b"/>
      <c:layout>
        <c:manualLayout>
          <c:xMode val="edge"/>
          <c:yMode val="edge"/>
          <c:x val="4.3977537879875038E-2"/>
          <c:y val="0.65665996191516762"/>
          <c:w val="0.83426727909011389"/>
          <c:h val="0.16550342665500145"/>
        </c:manualLayout>
      </c:layout>
    </c:legend>
    <c:plotVisOnly val="1"/>
    <c:dispBlanksAs val="gap"/>
  </c:chart>
  <c:externalData r:id="rId1"/>
</c:chartSpace>
</file>

<file path=ppt/charts/chart39.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008528560872024"/>
          <c:y val="7.1449842960371393E-2"/>
        </c:manualLayout>
      </c:layout>
    </c:title>
    <c:plotArea>
      <c:layout>
        <c:manualLayout>
          <c:layoutTarget val="inner"/>
          <c:xMode val="edge"/>
          <c:yMode val="edge"/>
          <c:x val="6.96483366553486E-2"/>
          <c:y val="0.26781801556218837"/>
          <c:w val="0.84353480201678022"/>
          <c:h val="0.31616199198411538"/>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8.193921959452774E-3"/>
                  <c:y val="-3.3343260048173326E-2"/>
                </c:manualLayout>
              </c:layout>
              <c:showVal val="1"/>
            </c:dLbl>
            <c:dLbl>
              <c:idx val="2"/>
              <c:layout>
                <c:manualLayout>
                  <c:x val="1.3656536599087962E-2"/>
                  <c:y val="9.526645728049522E-3"/>
                </c:manualLayout>
              </c:layout>
              <c:showVal val="1"/>
            </c:dLbl>
            <c:dLbl>
              <c:idx val="3"/>
              <c:layout>
                <c:manualLayout>
                  <c:x val="0"/>
                  <c:y val="-1.4289968592074277E-2"/>
                </c:manualLayout>
              </c:layout>
              <c:showVal val="1"/>
            </c:dLbl>
            <c:dLbl>
              <c:idx val="4"/>
              <c:layout>
                <c:manualLayout>
                  <c:x val="-8.193921959452774E-3"/>
                  <c:y val="-1.428996859207427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(2011)'!$DV$10:$DZ$10</c:f>
              <c:numCache>
                <c:formatCode>0</c:formatCode>
                <c:ptCount val="5"/>
                <c:pt idx="0">
                  <c:v>100</c:v>
                </c:pt>
                <c:pt idx="1">
                  <c:v>110.75177143723238</c:v>
                </c:pt>
                <c:pt idx="2">
                  <c:v>117.65374559508921</c:v>
                </c:pt>
                <c:pt idx="3">
                  <c:v>134.59891629722256</c:v>
                </c:pt>
                <c:pt idx="4">
                  <c:v>141.98969345610243</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1.0925229279270369E-2"/>
                  <c:y val="4.7633228640247618E-3"/>
                </c:manualLayout>
              </c:layout>
              <c:showVal val="1"/>
            </c:dLbl>
            <c:dLbl>
              <c:idx val="2"/>
              <c:layout>
                <c:manualLayout>
                  <c:x val="-3.277568783781111E-2"/>
                  <c:y val="-3.3343260048173326E-2"/>
                </c:manualLayout>
              </c:layout>
              <c:showVal val="1"/>
            </c:dLbl>
            <c:dLbl>
              <c:idx val="3"/>
              <c:layout>
                <c:manualLayout>
                  <c:x val="0"/>
                  <c:y val="1.905329145609904E-2"/>
                </c:manualLayout>
              </c:layout>
              <c:showVal val="1"/>
            </c:dLbl>
            <c:dLbl>
              <c:idx val="4"/>
              <c:layout>
                <c:manualLayout>
                  <c:x val="-1.0925229279270369E-2"/>
                  <c:y val="-1.428996859207427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(2011)'!$DV$9:$DZ$9</c:f>
              <c:numCache>
                <c:formatCode>0</c:formatCode>
                <c:ptCount val="5"/>
                <c:pt idx="0">
                  <c:v>100</c:v>
                </c:pt>
                <c:pt idx="1">
                  <c:v>109.27507447864944</c:v>
                </c:pt>
                <c:pt idx="2">
                  <c:v>119.10625620655409</c:v>
                </c:pt>
                <c:pt idx="3">
                  <c:v>127.12015888778546</c:v>
                </c:pt>
                <c:pt idx="4">
                  <c:v>132.30387288977158</c:v>
                </c:pt>
              </c:numCache>
            </c:numRef>
          </c:val>
        </c:ser>
        <c:dLbls/>
        <c:marker val="1"/>
        <c:axId val="70285568"/>
        <c:axId val="70594560"/>
      </c:lineChart>
      <c:catAx>
        <c:axId val="70285568"/>
        <c:scaling>
          <c:orientation val="minMax"/>
        </c:scaling>
        <c:axPos val="b"/>
        <c:numFmt formatCode="General" sourceLinked="1"/>
        <c:majorTickMark val="none"/>
        <c:tickLblPos val="nextTo"/>
        <c:crossAx val="70594560"/>
        <c:crosses val="autoZero"/>
        <c:auto val="1"/>
        <c:lblAlgn val="ctr"/>
        <c:lblOffset val="100"/>
      </c:catAx>
      <c:valAx>
        <c:axId val="70594560"/>
        <c:scaling>
          <c:orientation val="minMax"/>
          <c:min val="9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70285568"/>
        <c:crosses val="autoZero"/>
        <c:crossBetween val="between"/>
        <c:majorUnit val="10"/>
      </c:valAx>
    </c:plotArea>
    <c:legend>
      <c:legendPos val="b"/>
      <c:layout>
        <c:manualLayout>
          <c:xMode val="edge"/>
          <c:yMode val="edge"/>
          <c:x val="0.10199475761045451"/>
          <c:y val="0.66273236201553831"/>
          <c:w val="0.72593394575678027"/>
          <c:h val="0.11882327209098864"/>
        </c:manualLayout>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6.3131313131313135E-2"/>
                  <c:y val="-4.4609665427509292E-2"/>
                </c:manualLayout>
              </c:layout>
              <c:showVal val="1"/>
            </c:dLbl>
            <c:dLbl>
              <c:idx val="3"/>
              <c:layout>
                <c:manualLayout>
                  <c:x val="-3.2828282828282832E-2"/>
                  <c:y val="5.204460966542750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(2011)'!$E$6:$I$6</c:f>
              <c:numCache>
                <c:formatCode>0</c:formatCode>
                <c:ptCount val="5"/>
                <c:pt idx="0">
                  <c:v>100</c:v>
                </c:pt>
                <c:pt idx="1">
                  <c:v>108.38474401715953</c:v>
                </c:pt>
                <c:pt idx="2">
                  <c:v>123.08842316269336</c:v>
                </c:pt>
                <c:pt idx="3">
                  <c:v>108.29361680717055</c:v>
                </c:pt>
                <c:pt idx="4">
                  <c:v>109.7554552735792</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5.0505050505050501E-3"/>
                  <c:y val="2.9739776951672865E-2"/>
                </c:manualLayout>
              </c:layout>
              <c:showVal val="1"/>
            </c:dLbl>
            <c:dLbl>
              <c:idx val="3"/>
              <c:layout>
                <c:manualLayout>
                  <c:x val="-1.0101010101010104E-2"/>
                  <c:y val="-4.08921933085501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(2011)'!$E$9:$I$9</c:f>
              <c:numCache>
                <c:formatCode>0</c:formatCode>
                <c:ptCount val="5"/>
                <c:pt idx="0">
                  <c:v>100</c:v>
                </c:pt>
                <c:pt idx="1">
                  <c:v>106.89262832623791</c:v>
                </c:pt>
                <c:pt idx="2">
                  <c:v>110.61373235592947</c:v>
                </c:pt>
                <c:pt idx="3">
                  <c:v>83.837149742633784</c:v>
                </c:pt>
                <c:pt idx="4">
                  <c:v>81.625395705804777</c:v>
                </c:pt>
              </c:numCache>
            </c:numRef>
          </c:val>
        </c:ser>
        <c:dLbls/>
        <c:marker val="1"/>
        <c:axId val="100662272"/>
        <c:axId val="100913920"/>
      </c:lineChart>
      <c:catAx>
        <c:axId val="100662272"/>
        <c:scaling>
          <c:orientation val="minMax"/>
        </c:scaling>
        <c:axPos val="b"/>
        <c:numFmt formatCode="General" sourceLinked="1"/>
        <c:majorTickMark val="none"/>
        <c:tickLblPos val="nextTo"/>
        <c:crossAx val="100913920"/>
        <c:crosses val="autoZero"/>
        <c:auto val="1"/>
        <c:lblAlgn val="ctr"/>
        <c:lblOffset val="100"/>
      </c:catAx>
      <c:valAx>
        <c:axId val="100913920"/>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00662272"/>
        <c:crosses val="autoZero"/>
        <c:crossBetween val="between"/>
        <c:majorUnit val="10"/>
      </c:valAx>
    </c:plotArea>
    <c:legend>
      <c:legendPos val="b"/>
    </c:legend>
    <c:plotVisOnly val="1"/>
    <c:dispBlanksAs val="gap"/>
  </c:chart>
  <c:externalData r:id="rId1"/>
</c:chartSpace>
</file>

<file path=ppt/charts/chart40.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2"/>
              <c:layout>
                <c:manualLayout>
                  <c:x val="0"/>
                  <c:y val="-1.45813725262255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(2011)'!$EG$6:$EK$6</c:f>
              <c:numCache>
                <c:formatCode>0</c:formatCode>
                <c:ptCount val="5"/>
                <c:pt idx="0">
                  <c:v>100</c:v>
                </c:pt>
                <c:pt idx="1">
                  <c:v>92.372299937115741</c:v>
                </c:pt>
                <c:pt idx="2">
                  <c:v>84.406068520100447</c:v>
                </c:pt>
                <c:pt idx="3">
                  <c:v>79.76138406731333</c:v>
                </c:pt>
                <c:pt idx="4">
                  <c:v>73.011149700160416</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0"/>
                  <c:y val="-1.0936029394669249E-2"/>
                </c:manualLayout>
              </c:layout>
              <c:showVal val="1"/>
            </c:dLbl>
            <c:dLbl>
              <c:idx val="2"/>
              <c:layout>
                <c:manualLayout>
                  <c:x val="0"/>
                  <c:y val="-2.187205878933849E-2"/>
                </c:manualLayout>
              </c:layout>
              <c:showVal val="1"/>
            </c:dLbl>
            <c:dLbl>
              <c:idx val="3"/>
              <c:layout>
                <c:manualLayout>
                  <c:x val="2.5252525252525255E-3"/>
                  <c:y val="-2.551740192089483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(2011)'!$EG$9:$EK$9</c:f>
              <c:numCache>
                <c:formatCode>0</c:formatCode>
                <c:ptCount val="5"/>
                <c:pt idx="0">
                  <c:v>100</c:v>
                </c:pt>
                <c:pt idx="1">
                  <c:v>95.316251041105318</c:v>
                </c:pt>
                <c:pt idx="2">
                  <c:v>89.961295379942214</c:v>
                </c:pt>
                <c:pt idx="3">
                  <c:v>88.217137817843309</c:v>
                </c:pt>
                <c:pt idx="4">
                  <c:v>85.027681152319815</c:v>
                </c:pt>
              </c:numCache>
            </c:numRef>
          </c:val>
        </c:ser>
        <c:dLbls/>
        <c:marker val="1"/>
        <c:axId val="150873984"/>
        <c:axId val="150875520"/>
      </c:lineChart>
      <c:catAx>
        <c:axId val="150873984"/>
        <c:scaling>
          <c:orientation val="minMax"/>
        </c:scaling>
        <c:axPos val="b"/>
        <c:numFmt formatCode="General" sourceLinked="1"/>
        <c:majorTickMark val="none"/>
        <c:tickLblPos val="nextTo"/>
        <c:crossAx val="150875520"/>
        <c:crosses val="autoZero"/>
        <c:auto val="1"/>
        <c:lblAlgn val="ctr"/>
        <c:lblOffset val="100"/>
      </c:catAx>
      <c:valAx>
        <c:axId val="150875520"/>
        <c:scaling>
          <c:orientation val="minMax"/>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50873984"/>
        <c:crosses val="autoZero"/>
        <c:crossBetween val="between"/>
        <c:majorUnit val="10"/>
      </c:valAx>
    </c:plotArea>
    <c:legend>
      <c:legendPos val="b"/>
    </c:legend>
    <c:plotVisOnly val="1"/>
    <c:dispBlanksAs val="gap"/>
  </c:chart>
  <c:externalData r:id="rId1"/>
</c:chartSpace>
</file>

<file path=ppt/charts/chart41.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5956297362374369"/>
          <c:y val="7.5984042496362106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2.7824279300475638E-2"/>
                  <c:y val="-4.8206276589607064E-2"/>
                </c:manualLayout>
              </c:layout>
              <c:showVal val="1"/>
            </c:dLbl>
            <c:dLbl>
              <c:idx val="2"/>
              <c:layout>
                <c:manualLayout>
                  <c:x val="1.9119151238723146E-2"/>
                  <c:y val="-4.3419452855064072E-2"/>
                </c:manualLayout>
              </c:layout>
              <c:showVal val="1"/>
            </c:dLbl>
            <c:dLbl>
              <c:idx val="3"/>
              <c:layout>
                <c:manualLayout>
                  <c:x val="-4.0969609797263877E-2"/>
                  <c:y val="-3.2565016998117494E-2"/>
                </c:manualLayout>
              </c:layout>
              <c:showVal val="1"/>
            </c:dLbl>
            <c:dLbl>
              <c:idx val="4"/>
              <c:layout>
                <c:manualLayout>
                  <c:x val="-8.193921959452774E-3"/>
                  <c:y val="-1.6282294820649027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(2011)'!$EG$4:$EK$4</c:f>
              <c:numCache>
                <c:formatCode>0</c:formatCode>
                <c:ptCount val="5"/>
                <c:pt idx="0">
                  <c:v>100</c:v>
                </c:pt>
                <c:pt idx="1">
                  <c:v>93.761943715583953</c:v>
                </c:pt>
                <c:pt idx="2">
                  <c:v>85.184011678462809</c:v>
                </c:pt>
                <c:pt idx="3">
                  <c:v>79.998034400121654</c:v>
                </c:pt>
                <c:pt idx="4">
                  <c:v>71.563756917390933</c:v>
                </c:pt>
              </c:numCache>
            </c:numRef>
          </c:val>
        </c:ser>
        <c:ser>
          <c:idx val="0"/>
          <c:order val="1"/>
          <c:tx>
            <c:strRef>
              <c:f>'Grafer2 (2011)'!$D$5</c:f>
              <c:strCache>
                <c:ptCount val="1"/>
                <c:pt idx="0">
                  <c:v>Indirekta Produktionskostnader</c:v>
                </c:pt>
              </c:strCache>
            </c:strRef>
          </c:tx>
          <c:marker>
            <c:symbol val="none"/>
          </c:marker>
          <c:dLbls>
            <c:dLbl>
              <c:idx val="1"/>
              <c:layout>
                <c:manualLayout>
                  <c:x val="-2.7824279300475638E-2"/>
                  <c:y val="-3.2081249078511863E-2"/>
                </c:manualLayout>
              </c:layout>
              <c:showVal val="1"/>
            </c:dLbl>
            <c:dLbl>
              <c:idx val="2"/>
              <c:layout>
                <c:manualLayout>
                  <c:x val="0"/>
                  <c:y val="-3.799202124818106E-2"/>
                </c:manualLayout>
              </c:layout>
              <c:showVal val="1"/>
            </c:dLbl>
            <c:dLbl>
              <c:idx val="3"/>
              <c:layout>
                <c:manualLayout>
                  <c:x val="-1.3656536599087962E-2"/>
                  <c:y val="2.1709726427532036E-2"/>
                </c:manualLayout>
              </c:layout>
              <c:showVal val="1"/>
            </c:dLbl>
            <c:dLbl>
              <c:idx val="4"/>
              <c:layout>
                <c:manualLayout>
                  <c:x val="-8.193921959452774E-3"/>
                  <c:y val="-1.6282294820649027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(2011)'!$EG$5:$EK$5</c:f>
              <c:numCache>
                <c:formatCode>0</c:formatCode>
                <c:ptCount val="5"/>
                <c:pt idx="0">
                  <c:v>100</c:v>
                </c:pt>
                <c:pt idx="1">
                  <c:v>72.483609760359144</c:v>
                </c:pt>
                <c:pt idx="2">
                  <c:v>73.272085342878228</c:v>
                </c:pt>
                <c:pt idx="3">
                  <c:v>76.37442604081842</c:v>
                </c:pt>
                <c:pt idx="4">
                  <c:v>93.726348132024839</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3.879596231053975E-2"/>
                  <c:y val="5.1397349960362652E-2"/>
                </c:manualLayout>
              </c:layout>
              <c:showVal val="1"/>
            </c:dLbl>
            <c:dLbl>
              <c:idx val="2"/>
              <c:layout>
                <c:manualLayout>
                  <c:x val="-2.4581765878358332E-2"/>
                  <c:y val="-5.427431606883009E-2"/>
                </c:manualLayout>
              </c:layout>
              <c:showVal val="1"/>
            </c:dLbl>
            <c:dLbl>
              <c:idx val="3"/>
              <c:layout>
                <c:manualLayout>
                  <c:x val="-4.0969609797263877E-2"/>
                  <c:y val="-3.2564589641298047E-2"/>
                </c:manualLayout>
              </c:layout>
              <c:showVal val="1"/>
            </c:dLbl>
            <c:dLbl>
              <c:idx val="4"/>
              <c:layout>
                <c:manualLayout>
                  <c:x val="-1.6387843918905555E-2"/>
                  <c:y val="-4.3419452855064072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(2011)'!$EG$6:$EK$6</c:f>
              <c:numCache>
                <c:formatCode>0</c:formatCode>
                <c:ptCount val="5"/>
                <c:pt idx="0">
                  <c:v>100</c:v>
                </c:pt>
                <c:pt idx="1">
                  <c:v>92.372299937115741</c:v>
                </c:pt>
                <c:pt idx="2">
                  <c:v>84.406068520100447</c:v>
                </c:pt>
                <c:pt idx="3">
                  <c:v>79.76138406731333</c:v>
                </c:pt>
                <c:pt idx="4">
                  <c:v>73.011149700160416</c:v>
                </c:pt>
              </c:numCache>
            </c:numRef>
          </c:val>
        </c:ser>
        <c:dLbls/>
        <c:marker val="1"/>
        <c:axId val="150920576"/>
        <c:axId val="150803584"/>
      </c:lineChart>
      <c:catAx>
        <c:axId val="150920576"/>
        <c:scaling>
          <c:orientation val="minMax"/>
        </c:scaling>
        <c:axPos val="b"/>
        <c:numFmt formatCode="General" sourceLinked="1"/>
        <c:majorTickMark val="none"/>
        <c:tickLblPos val="nextTo"/>
        <c:crossAx val="150803584"/>
        <c:crosses val="autoZero"/>
        <c:auto val="1"/>
        <c:lblAlgn val="ctr"/>
        <c:lblOffset val="100"/>
      </c:catAx>
      <c:valAx>
        <c:axId val="150803584"/>
        <c:scaling>
          <c:orientation val="minMax"/>
          <c:max val="110"/>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50920576"/>
        <c:crosses val="autoZero"/>
        <c:crossBetween val="between"/>
        <c:majorUnit val="10"/>
      </c:valAx>
    </c:plotArea>
    <c:legend>
      <c:legendPos val="b"/>
      <c:layout>
        <c:manualLayout>
          <c:xMode val="edge"/>
          <c:yMode val="edge"/>
          <c:x val="4.3977488866159056E-2"/>
          <c:y val="0.65745855173047463"/>
          <c:w val="0.83426727909011389"/>
          <c:h val="0.16550342665500145"/>
        </c:manualLayout>
      </c:layout>
    </c:legend>
    <c:plotVisOnly val="1"/>
    <c:dispBlanksAs val="gap"/>
  </c:chart>
  <c:externalData r:id="rId1"/>
</c:chartSpace>
</file>

<file path=ppt/charts/chart42.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084160690642591"/>
          <c:y val="9.4830222167796518E-2"/>
        </c:manualLayout>
      </c:layout>
    </c:title>
    <c:plotArea>
      <c:layout>
        <c:manualLayout>
          <c:layoutTarget val="inner"/>
          <c:xMode val="edge"/>
          <c:yMode val="edge"/>
          <c:x val="6.9505955062473798E-2"/>
          <c:y val="0.26659164874288355"/>
          <c:w val="0.84385466269383513"/>
          <c:h val="0.32877638025575051"/>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8.1771711838204454E-3"/>
                  <c:y val="-4.7415111083898245E-2"/>
                </c:manualLayout>
              </c:layout>
              <c:showVal val="1"/>
            </c:dLbl>
            <c:dLbl>
              <c:idx val="2"/>
              <c:layout>
                <c:manualLayout>
                  <c:x val="0"/>
                  <c:y val="2.3707555541949119E-2"/>
                </c:manualLayout>
              </c:layout>
              <c:showVal val="1"/>
            </c:dLbl>
            <c:dLbl>
              <c:idx val="3"/>
              <c:layout>
                <c:manualLayout>
                  <c:x val="-1.9080066095581046E-2"/>
                  <c:y val="-3.3190577758728766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(2011)'!$EG$10:$EK$10</c:f>
              <c:numCache>
                <c:formatCode>0</c:formatCode>
                <c:ptCount val="5"/>
                <c:pt idx="0">
                  <c:v>100</c:v>
                </c:pt>
                <c:pt idx="1">
                  <c:v>104.5914768247645</c:v>
                </c:pt>
                <c:pt idx="2">
                  <c:v>114.871467695755</c:v>
                </c:pt>
                <c:pt idx="3">
                  <c:v>119.39914519274657</c:v>
                </c:pt>
                <c:pt idx="4">
                  <c:v>125.84183991036973</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2.7257237279401498E-3"/>
                  <c:y val="-2.3707555541949119E-2"/>
                </c:manualLayout>
              </c:layout>
              <c:showVal val="1"/>
            </c:dLbl>
            <c:dLbl>
              <c:idx val="2"/>
              <c:layout>
                <c:manualLayout>
                  <c:x val="0"/>
                  <c:y val="-2.8449066650338944E-2"/>
                </c:manualLayout>
              </c:layout>
              <c:showVal val="1"/>
            </c:dLbl>
            <c:dLbl>
              <c:idx val="3"/>
              <c:layout>
                <c:manualLayout>
                  <c:x val="0"/>
                  <c:y val="-2.8449066650338944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(2011)'!$EG$9:$EK$9</c:f>
              <c:numCache>
                <c:formatCode>0</c:formatCode>
                <c:ptCount val="5"/>
                <c:pt idx="0">
                  <c:v>100</c:v>
                </c:pt>
                <c:pt idx="1">
                  <c:v>95.316251041105318</c:v>
                </c:pt>
                <c:pt idx="2">
                  <c:v>89.961295379942214</c:v>
                </c:pt>
                <c:pt idx="3">
                  <c:v>88.217137817843309</c:v>
                </c:pt>
                <c:pt idx="4">
                  <c:v>85.027681152319815</c:v>
                </c:pt>
              </c:numCache>
            </c:numRef>
          </c:val>
        </c:ser>
        <c:dLbls/>
        <c:marker val="1"/>
        <c:axId val="150857216"/>
        <c:axId val="150858752"/>
      </c:lineChart>
      <c:catAx>
        <c:axId val="150857216"/>
        <c:scaling>
          <c:orientation val="minMax"/>
        </c:scaling>
        <c:axPos val="b"/>
        <c:numFmt formatCode="General" sourceLinked="1"/>
        <c:majorTickMark val="none"/>
        <c:tickLblPos val="nextTo"/>
        <c:crossAx val="150858752"/>
        <c:crosses val="autoZero"/>
        <c:auto val="1"/>
        <c:lblAlgn val="ctr"/>
        <c:lblOffset val="100"/>
      </c:catAx>
      <c:valAx>
        <c:axId val="150858752"/>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50857216"/>
        <c:crosses val="autoZero"/>
        <c:crossBetween val="between"/>
        <c:majorUnit val="10"/>
      </c:valAx>
    </c:plotArea>
    <c:legend>
      <c:legendPos val="b"/>
      <c:layout>
        <c:manualLayout>
          <c:xMode val="edge"/>
          <c:yMode val="edge"/>
          <c:x val="9.9533128596426157E-2"/>
          <c:y val="0.6779629124227966"/>
          <c:w val="0.72593394575678027"/>
          <c:h val="0.11882327209098864"/>
        </c:manualLayout>
      </c:layout>
    </c:legend>
    <c:plotVisOnly val="1"/>
    <c:dispBlanksAs val="gap"/>
  </c:chart>
  <c:externalData r:id="rId1"/>
</c:chartSpace>
</file>

<file path=ppt/charts/chart43.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0"/>
              <c:layout>
                <c:manualLayout>
                  <c:x val="-6.3011972274732195E-2"/>
                  <c:y val="0"/>
                </c:manualLayout>
              </c:layout>
              <c:showVal val="1"/>
            </c:dLbl>
            <c:dLbl>
              <c:idx val="1"/>
              <c:layout>
                <c:manualLayout>
                  <c:x val="0"/>
                  <c:y val="-7.4418604651162821E-3"/>
                </c:manualLayout>
              </c:layout>
              <c:showVal val="1"/>
            </c:dLbl>
            <c:dLbl>
              <c:idx val="2"/>
              <c:layout>
                <c:manualLayout>
                  <c:x val="0"/>
                  <c:y val="-7.4418604651162821E-3"/>
                </c:manualLayout>
              </c:layout>
              <c:showVal val="1"/>
            </c:dLbl>
            <c:dLbl>
              <c:idx val="3"/>
              <c:layout>
                <c:manualLayout>
                  <c:x val="0"/>
                  <c:y val="1.8604651162790767E-2"/>
                </c:manualLayout>
              </c:layout>
              <c:showVal val="1"/>
            </c:dLbl>
            <c:dLbl>
              <c:idx val="4"/>
              <c:layout>
                <c:manualLayout>
                  <c:x val="-1.0081915563957154E-2"/>
                  <c:y val="-2.2325581395348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(2011)'!$ER$6:$EV$6</c:f>
              <c:numCache>
                <c:formatCode>0</c:formatCode>
                <c:ptCount val="5"/>
                <c:pt idx="0">
                  <c:v>100</c:v>
                </c:pt>
                <c:pt idx="1">
                  <c:v>96.865147170886644</c:v>
                </c:pt>
                <c:pt idx="2">
                  <c:v>93.8454352557482</c:v>
                </c:pt>
                <c:pt idx="3">
                  <c:v>89.402275021113155</c:v>
                </c:pt>
                <c:pt idx="4">
                  <c:v>90.167426305393732</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0"/>
              <c:layout>
                <c:manualLayout>
                  <c:x val="-6.3011972274732195E-2"/>
                  <c:y val="0"/>
                </c:manualLayout>
              </c:layout>
              <c:showVal val="1"/>
            </c:dLbl>
            <c:dLbl>
              <c:idx val="1"/>
              <c:layout>
                <c:manualLayout>
                  <c:x val="-2.520478890989288E-3"/>
                  <c:y val="-2.976744186046511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(2011)'!$ER$9:$EV$9</c:f>
              <c:numCache>
                <c:formatCode>0</c:formatCode>
                <c:ptCount val="5"/>
                <c:pt idx="0">
                  <c:v>100</c:v>
                </c:pt>
                <c:pt idx="1">
                  <c:v>99.725830374398839</c:v>
                </c:pt>
                <c:pt idx="2">
                  <c:v>97.979684480201371</c:v>
                </c:pt>
                <c:pt idx="3">
                  <c:v>91.714234347611125</c:v>
                </c:pt>
                <c:pt idx="4">
                  <c:v>96.979639534361098</c:v>
                </c:pt>
              </c:numCache>
            </c:numRef>
          </c:val>
        </c:ser>
        <c:dLbls/>
        <c:marker val="1"/>
        <c:axId val="169240064"/>
        <c:axId val="169241600"/>
      </c:lineChart>
      <c:catAx>
        <c:axId val="169240064"/>
        <c:scaling>
          <c:orientation val="minMax"/>
        </c:scaling>
        <c:axPos val="b"/>
        <c:numFmt formatCode="General" sourceLinked="1"/>
        <c:majorTickMark val="none"/>
        <c:tickLblPos val="nextTo"/>
        <c:crossAx val="169241600"/>
        <c:crosses val="autoZero"/>
        <c:auto val="1"/>
        <c:lblAlgn val="ctr"/>
        <c:lblOffset val="100"/>
      </c:catAx>
      <c:valAx>
        <c:axId val="169241600"/>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69240064"/>
        <c:crosses val="autoZero"/>
        <c:crossBetween val="between"/>
        <c:majorUnit val="10"/>
      </c:valAx>
    </c:plotArea>
    <c:legend>
      <c:legendPos val="b"/>
    </c:legend>
    <c:plotVisOnly val="1"/>
    <c:dispBlanksAs val="gap"/>
  </c:chart>
  <c:externalData r:id="rId1"/>
</c:chartSpace>
</file>

<file path=ppt/charts/chart44.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7977917142075575"/>
          <c:y val="7.8641731389568426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8584938624306071E-2"/>
                  <c:y val="-4.5621699008164707E-2"/>
                </c:manualLayout>
              </c:layout>
              <c:showVal val="1"/>
            </c:dLbl>
            <c:dLbl>
              <c:idx val="2"/>
              <c:layout>
                <c:manualLayout>
                  <c:x val="-1.605888087724482E-2"/>
                  <c:y val="3.6699474648465277E-2"/>
                </c:manualLayout>
              </c:layout>
              <c:showVal val="1"/>
            </c:dLbl>
            <c:dLbl>
              <c:idx val="3"/>
              <c:layout>
                <c:manualLayout>
                  <c:x val="2.6764801462074704E-3"/>
                  <c:y val="-2.0971128370551585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(2011)'!$ER$4:$EV$4</c:f>
              <c:numCache>
                <c:formatCode>0</c:formatCode>
                <c:ptCount val="5"/>
                <c:pt idx="0">
                  <c:v>100</c:v>
                </c:pt>
                <c:pt idx="1">
                  <c:v>98.602276531100372</c:v>
                </c:pt>
                <c:pt idx="2">
                  <c:v>81.9437563822366</c:v>
                </c:pt>
                <c:pt idx="3">
                  <c:v>75.055690296679771</c:v>
                </c:pt>
                <c:pt idx="4">
                  <c:v>67.364428541266406</c:v>
                </c:pt>
              </c:numCache>
            </c:numRef>
          </c:val>
        </c:ser>
        <c:ser>
          <c:idx val="0"/>
          <c:order val="1"/>
          <c:tx>
            <c:strRef>
              <c:f>'Grafer2 (2011)'!$D$5</c:f>
              <c:strCache>
                <c:ptCount val="1"/>
                <c:pt idx="0">
                  <c:v>Indirekta Produktionskostnader</c:v>
                </c:pt>
              </c:strCache>
            </c:strRef>
          </c:tx>
          <c:marker>
            <c:symbol val="none"/>
          </c:marker>
          <c:dLbls>
            <c:dLbl>
              <c:idx val="1"/>
              <c:layout>
                <c:manualLayout>
                  <c:x val="-8.4085101109833069E-2"/>
                  <c:y val="-4.4670567516712917E-2"/>
                </c:manualLayout>
              </c:layout>
              <c:showVal val="1"/>
            </c:dLbl>
            <c:dLbl>
              <c:idx val="2"/>
              <c:layout>
                <c:manualLayout>
                  <c:x val="-2.4088321315867231E-2"/>
                  <c:y val="-4.1942256741103162E-2"/>
                </c:manualLayout>
              </c:layout>
              <c:showVal val="1"/>
            </c:dLbl>
            <c:dLbl>
              <c:idx val="3"/>
              <c:layout>
                <c:manualLayout>
                  <c:x val="0"/>
                  <c:y val="2.097112837055158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(2011)'!$ER$5:$EV$5</c:f>
              <c:numCache>
                <c:formatCode>0</c:formatCode>
                <c:ptCount val="5"/>
                <c:pt idx="0">
                  <c:v>100</c:v>
                </c:pt>
                <c:pt idx="1">
                  <c:v>99.216123315746515</c:v>
                </c:pt>
                <c:pt idx="2">
                  <c:v>119.30478235642623</c:v>
                </c:pt>
                <c:pt idx="3">
                  <c:v>123.30412219562</c:v>
                </c:pt>
                <c:pt idx="4">
                  <c:v>135.55104547733325</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5.2068708406550167E-2"/>
                  <c:y val="2.7102293696524657E-2"/>
                </c:manualLayout>
              </c:layout>
              <c:showVal val="1"/>
            </c:dLbl>
            <c:dLbl>
              <c:idx val="2"/>
              <c:layout>
                <c:manualLayout>
                  <c:x val="-1.070592058482988E-2"/>
                  <c:y val="-4.1942256741103107E-2"/>
                </c:manualLayout>
              </c:layout>
              <c:showVal val="1"/>
            </c:dLbl>
            <c:dLbl>
              <c:idx val="3"/>
              <c:layout>
                <c:manualLayout>
                  <c:x val="0"/>
                  <c:y val="-3.6699887465952888E-2"/>
                </c:manualLayout>
              </c:layout>
              <c:showVal val="1"/>
            </c:dLbl>
            <c:dLbl>
              <c:idx val="4"/>
              <c:layout>
                <c:manualLayout>
                  <c:x val="-1.3382400731037355E-2"/>
                  <c:y val="-2.6213910463189442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(2011)'!$ER$6:$EV$6</c:f>
              <c:numCache>
                <c:formatCode>0</c:formatCode>
                <c:ptCount val="5"/>
                <c:pt idx="0">
                  <c:v>100</c:v>
                </c:pt>
                <c:pt idx="1">
                  <c:v>96.865147170886644</c:v>
                </c:pt>
                <c:pt idx="2">
                  <c:v>93.8454352557482</c:v>
                </c:pt>
                <c:pt idx="3">
                  <c:v>89.402275021113155</c:v>
                </c:pt>
                <c:pt idx="4">
                  <c:v>90.167426305393732</c:v>
                </c:pt>
              </c:numCache>
            </c:numRef>
          </c:val>
        </c:ser>
        <c:dLbls/>
        <c:marker val="1"/>
        <c:axId val="169319424"/>
        <c:axId val="169333504"/>
      </c:lineChart>
      <c:catAx>
        <c:axId val="169319424"/>
        <c:scaling>
          <c:orientation val="minMax"/>
        </c:scaling>
        <c:axPos val="b"/>
        <c:numFmt formatCode="General" sourceLinked="1"/>
        <c:majorTickMark val="none"/>
        <c:tickLblPos val="nextTo"/>
        <c:crossAx val="169333504"/>
        <c:crosses val="autoZero"/>
        <c:auto val="1"/>
        <c:lblAlgn val="ctr"/>
        <c:lblOffset val="100"/>
      </c:catAx>
      <c:valAx>
        <c:axId val="169333504"/>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69319424"/>
        <c:crosses val="autoZero"/>
        <c:crossBetween val="between"/>
        <c:majorUnit val="30"/>
      </c:valAx>
    </c:plotArea>
    <c:legend>
      <c:legendPos val="b"/>
      <c:layout>
        <c:manualLayout>
          <c:xMode val="edge"/>
          <c:yMode val="edge"/>
          <c:x val="4.3977519252743617E-2"/>
          <c:y val="0.6808301594548829"/>
          <c:w val="0.83426727909011389"/>
          <c:h val="0.16550342665500145"/>
        </c:manualLayout>
      </c:layout>
    </c:legend>
    <c:plotVisOnly val="1"/>
    <c:dispBlanksAs val="gap"/>
  </c:chart>
  <c:externalData r:id="rId1"/>
</c:chartSpace>
</file>

<file path=ppt/charts/chart45.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1448726453878501"/>
          <c:y val="7.6657810023687711E-2"/>
        </c:manualLayout>
      </c:layout>
    </c:title>
    <c:plotArea>
      <c:layout>
        <c:manualLayout>
          <c:layoutTarget val="inner"/>
          <c:xMode val="edge"/>
          <c:yMode val="edge"/>
          <c:x val="6.9505955062473798E-2"/>
          <c:y val="0.26938052416286629"/>
          <c:w val="0.84385466269383513"/>
          <c:h val="0.36008346345418141"/>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2.7257237279401498E-3"/>
                  <c:y val="-2.8746678758882888E-2"/>
                </c:manualLayout>
              </c:layout>
              <c:showVal val="1"/>
            </c:dLbl>
            <c:dLbl>
              <c:idx val="2"/>
              <c:layout>
                <c:manualLayout>
                  <c:x val="-2.7257237279401498E-3"/>
                  <c:y val="-2.8746678758882888E-2"/>
                </c:manualLayout>
              </c:layout>
              <c:showVal val="1"/>
            </c:dLbl>
            <c:dLbl>
              <c:idx val="3"/>
              <c:layout>
                <c:manualLayout>
                  <c:x val="-2.453151355146135E-2"/>
                  <c:y val="-3.3537791885363336E-2"/>
                </c:manualLayout>
              </c:layout>
              <c:showVal val="1"/>
            </c:dLbl>
            <c:dLbl>
              <c:idx val="4"/>
              <c:layout>
                <c:manualLayout>
                  <c:x val="-1.0902894911760601E-2"/>
                  <c:y val="-2.874667875888288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(2011)'!$ER$10:$EV$10</c:f>
              <c:numCache>
                <c:formatCode>0</c:formatCode>
                <c:ptCount val="5"/>
                <c:pt idx="0">
                  <c:v>100</c:v>
                </c:pt>
                <c:pt idx="1">
                  <c:v>103.84109302043346</c:v>
                </c:pt>
                <c:pt idx="2">
                  <c:v>104.2205075467721</c:v>
                </c:pt>
                <c:pt idx="3">
                  <c:v>103.42846375441532</c:v>
                </c:pt>
                <c:pt idx="4">
                  <c:v>110.07652165026155</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0"/>
                  <c:y val="3.8328905011843856E-2"/>
                </c:manualLayout>
              </c:layout>
              <c:showVal val="1"/>
            </c:dLbl>
            <c:dLbl>
              <c:idx val="2"/>
              <c:layout>
                <c:manualLayout>
                  <c:x val="-1.9080066095581046E-2"/>
                  <c:y val="3.3537791885363384E-2"/>
                </c:manualLayout>
              </c:layout>
              <c:showVal val="1"/>
            </c:dLbl>
            <c:dLbl>
              <c:idx val="3"/>
              <c:layout>
                <c:manualLayout>
                  <c:x val="-8.1771711838204454E-3"/>
                  <c:y val="-4.312001813832434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(2011)'!$ER$9:$EV$9</c:f>
              <c:numCache>
                <c:formatCode>0</c:formatCode>
                <c:ptCount val="5"/>
                <c:pt idx="0">
                  <c:v>100</c:v>
                </c:pt>
                <c:pt idx="1">
                  <c:v>99.725830374398839</c:v>
                </c:pt>
                <c:pt idx="2">
                  <c:v>97.979684480201371</c:v>
                </c:pt>
                <c:pt idx="3">
                  <c:v>91.714234347611125</c:v>
                </c:pt>
                <c:pt idx="4">
                  <c:v>96.979639534361098</c:v>
                </c:pt>
              </c:numCache>
            </c:numRef>
          </c:val>
        </c:ser>
        <c:dLbls/>
        <c:marker val="1"/>
        <c:axId val="169313408"/>
        <c:axId val="169314944"/>
      </c:lineChart>
      <c:catAx>
        <c:axId val="169313408"/>
        <c:scaling>
          <c:orientation val="minMax"/>
        </c:scaling>
        <c:axPos val="b"/>
        <c:numFmt formatCode="General" sourceLinked="1"/>
        <c:majorTickMark val="none"/>
        <c:tickLblPos val="nextTo"/>
        <c:crossAx val="169314944"/>
        <c:crosses val="autoZero"/>
        <c:auto val="1"/>
        <c:lblAlgn val="ctr"/>
        <c:lblOffset val="100"/>
      </c:catAx>
      <c:valAx>
        <c:axId val="169314944"/>
        <c:scaling>
          <c:orientation val="minMax"/>
          <c:max val="120"/>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69313408"/>
        <c:crosses val="autoZero"/>
        <c:crossBetween val="between"/>
        <c:majorUnit val="10"/>
      </c:valAx>
    </c:plotArea>
    <c:legend>
      <c:legendPos val="b"/>
      <c:layout>
        <c:manualLayout>
          <c:xMode val="edge"/>
          <c:yMode val="edge"/>
          <c:x val="0.10823848923650334"/>
          <c:y val="0.7141335196460159"/>
          <c:w val="0.72593394575678027"/>
          <c:h val="0.11882327209098864"/>
        </c:manualLayout>
      </c:layout>
    </c:legend>
    <c:plotVisOnly val="1"/>
    <c:dispBlanksAs val="gap"/>
  </c:chart>
  <c:externalData r:id="rId1"/>
</c:chartSpace>
</file>

<file path=ppt/charts/chart46.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(2011)'!$C$4</c:f>
              <c:strCache>
                <c:ptCount val="1"/>
                <c:pt idx="0">
                  <c:v>KPI 1 : Andel av Intäkter</c:v>
                </c:pt>
              </c:strCache>
            </c:strRef>
          </c:tx>
          <c:marker>
            <c:symbol val="none"/>
          </c:marker>
          <c:dLbls>
            <c:dLbl>
              <c:idx val="1"/>
              <c:layout>
                <c:manualLayout>
                  <c:x val="-1.0120177103099351E-2"/>
                  <c:y val="-2.9125434301505576E-2"/>
                </c:manualLayout>
              </c:layout>
              <c:showVal val="1"/>
            </c:dLbl>
            <c:dLbl>
              <c:idx val="3"/>
              <c:layout>
                <c:manualLayout>
                  <c:x val="5.0598893354649472E-3"/>
                  <c:y val="7.2813585753763628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(2011)'!$FC$6:$FG$6</c:f>
              <c:numCache>
                <c:formatCode>0</c:formatCode>
                <c:ptCount val="5"/>
                <c:pt idx="0">
                  <c:v>100</c:v>
                </c:pt>
                <c:pt idx="1">
                  <c:v>77.210425330190432</c:v>
                </c:pt>
                <c:pt idx="2">
                  <c:v>86.411715407809425</c:v>
                </c:pt>
                <c:pt idx="3">
                  <c:v>126.6868539820148</c:v>
                </c:pt>
                <c:pt idx="4">
                  <c:v>139.19399611380243</c:v>
                </c:pt>
              </c:numCache>
            </c:numRef>
          </c:val>
        </c:ser>
        <c:ser>
          <c:idx val="1"/>
          <c:order val="1"/>
          <c:tx>
            <c:strRef>
              <c:f>'Grafer2 (2011)'!$C$7</c:f>
              <c:strCache>
                <c:ptCount val="1"/>
                <c:pt idx="0">
                  <c:v>KPI 2 : Förändring i absoluta tal</c:v>
                </c:pt>
              </c:strCache>
            </c:strRef>
          </c:tx>
          <c:spPr>
            <a:ln>
              <a:solidFill>
                <a:schemeClr val="accent3"/>
              </a:solidFill>
            </a:ln>
          </c:spPr>
          <c:marker>
            <c:symbol val="none"/>
          </c:marker>
          <c:dLbls>
            <c:dLbl>
              <c:idx val="1"/>
              <c:layout>
                <c:manualLayout>
                  <c:x val="-1.2650221378874177E-2"/>
                  <c:y val="-4.3688151452258371E-2"/>
                </c:manualLayout>
              </c:layout>
              <c:showVal val="1"/>
            </c:dLbl>
            <c:dLbl>
              <c:idx val="2"/>
              <c:layout>
                <c:manualLayout>
                  <c:x val="-6.0721062618595827E-2"/>
                  <c:y val="-2.1844362393789701E-2"/>
                </c:manualLayout>
              </c:layout>
              <c:showVal val="1"/>
            </c:dLbl>
            <c:dLbl>
              <c:idx val="3"/>
              <c:layout>
                <c:manualLayout>
                  <c:x val="-1.0120177103099398E-2"/>
                  <c:y val="1.8203396438440985E-2"/>
                </c:manualLayout>
              </c:layout>
              <c:showVal val="1"/>
            </c:dLbl>
            <c:dLbl>
              <c:idx val="4"/>
              <c:layout>
                <c:manualLayout>
                  <c:x val="-7.5901328273244783E-3"/>
                  <c:y val="-1.45627171507527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(2011)'!$FC$9:$FG$9</c:f>
              <c:numCache>
                <c:formatCode>0</c:formatCode>
                <c:ptCount val="5"/>
                <c:pt idx="0">
                  <c:v>100</c:v>
                </c:pt>
                <c:pt idx="1">
                  <c:v>99.414874425463182</c:v>
                </c:pt>
                <c:pt idx="2">
                  <c:v>106.93209092192576</c:v>
                </c:pt>
                <c:pt idx="3">
                  <c:v>143.83735705209662</c:v>
                </c:pt>
                <c:pt idx="4">
                  <c:v>152.91072521059812</c:v>
                </c:pt>
              </c:numCache>
            </c:numRef>
          </c:val>
        </c:ser>
        <c:dLbls/>
        <c:marker val="1"/>
        <c:axId val="170051456"/>
        <c:axId val="170052992"/>
      </c:lineChart>
      <c:catAx>
        <c:axId val="170051456"/>
        <c:scaling>
          <c:orientation val="minMax"/>
        </c:scaling>
        <c:axPos val="b"/>
        <c:numFmt formatCode="General" sourceLinked="1"/>
        <c:majorTickMark val="none"/>
        <c:tickLblPos val="nextTo"/>
        <c:crossAx val="170052992"/>
        <c:crosses val="autoZero"/>
        <c:auto val="1"/>
        <c:lblAlgn val="ctr"/>
        <c:lblOffset val="100"/>
      </c:catAx>
      <c:valAx>
        <c:axId val="170052992"/>
        <c:scaling>
          <c:orientation val="minMax"/>
          <c:max val="160"/>
          <c:min val="7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70051456"/>
        <c:crosses val="autoZero"/>
        <c:crossBetween val="between"/>
        <c:majorUnit val="30"/>
      </c:valAx>
    </c:plotArea>
    <c:legend>
      <c:legendPos val="b"/>
    </c:legend>
    <c:plotVisOnly val="1"/>
    <c:dispBlanksAs val="gap"/>
  </c:chart>
  <c:externalData r:id="rId1"/>
</c:chartSpace>
</file>

<file path=ppt/charts/chart47.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7933888536786438"/>
          <c:y val="5.8147520717915853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016899668841431E-3"/>
                  <c:y val="-5.8825610262857819E-2"/>
                </c:manualLayout>
              </c:layout>
              <c:showVal val="1"/>
            </c:dLbl>
            <c:dLbl>
              <c:idx val="2"/>
              <c:layout>
                <c:manualLayout>
                  <c:x val="-5.5077446696307299E-2"/>
                  <c:y val="3.2476319350473619E-2"/>
                </c:manualLayout>
              </c:layout>
              <c:showVal val="1"/>
            </c:dLbl>
            <c:dLbl>
              <c:idx val="3"/>
              <c:layout>
                <c:manualLayout>
                  <c:x val="-6.6092936035568775E-2"/>
                  <c:y val="-3.2476319350473619E-2"/>
                </c:manualLayout>
              </c:layout>
              <c:showVal val="1"/>
            </c:dLbl>
            <c:dLbl>
              <c:idx val="4"/>
              <c:layout>
                <c:manualLayout>
                  <c:x val="-1.9277106343707461E-2"/>
                  <c:y val="-3.7889039242219223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(2011)'!$FC$4:$FG$4</c:f>
              <c:numCache>
                <c:formatCode>0</c:formatCode>
                <c:ptCount val="5"/>
                <c:pt idx="0">
                  <c:v>100</c:v>
                </c:pt>
                <c:pt idx="1">
                  <c:v>80.622073548405339</c:v>
                </c:pt>
                <c:pt idx="2">
                  <c:v>83.928556429182223</c:v>
                </c:pt>
                <c:pt idx="3">
                  <c:v>127.98225985295385</c:v>
                </c:pt>
                <c:pt idx="4">
                  <c:v>143.85698788334125</c:v>
                </c:pt>
              </c:numCache>
            </c:numRef>
          </c:val>
        </c:ser>
        <c:ser>
          <c:idx val="0"/>
          <c:order val="1"/>
          <c:tx>
            <c:strRef>
              <c:f>'Grafer2 (2011)'!$D$5</c:f>
              <c:strCache>
                <c:ptCount val="1"/>
                <c:pt idx="0">
                  <c:v>Indirekta Produktionskostnader</c:v>
                </c:pt>
              </c:strCache>
            </c:strRef>
          </c:tx>
          <c:marker>
            <c:symbol val="none"/>
          </c:marker>
          <c:dLbls>
            <c:dLbl>
              <c:idx val="1"/>
              <c:layout>
                <c:manualLayout>
                  <c:x val="-3.0555623016995079E-2"/>
                  <c:y val="3.3121583753316357E-2"/>
                </c:manualLayout>
              </c:layout>
              <c:showVal val="1"/>
            </c:dLbl>
            <c:dLbl>
              <c:idx val="2"/>
              <c:layout>
                <c:manualLayout>
                  <c:x val="-4.1308085022230476E-2"/>
                  <c:y val="-3.7889039242219223E-2"/>
                </c:manualLayout>
              </c:layout>
              <c:showVal val="1"/>
            </c:dLbl>
            <c:dLbl>
              <c:idx val="3"/>
              <c:layout>
                <c:manualLayout>
                  <c:x val="-1.9277106343707561E-2"/>
                  <c:y val="4.8714479025710432E-2"/>
                </c:manualLayout>
              </c:layout>
              <c:showVal val="1"/>
            </c:dLbl>
            <c:dLbl>
              <c:idx val="4"/>
              <c:layout>
                <c:manualLayout>
                  <c:x val="-1.1015489339261364E-2"/>
                  <c:y val="1.623815967523680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(2011)'!$FC$5:$FG$5</c:f>
              <c:numCache>
                <c:formatCode>0</c:formatCode>
                <c:ptCount val="5"/>
                <c:pt idx="0">
                  <c:v>100</c:v>
                </c:pt>
                <c:pt idx="1">
                  <c:v>41.792875375481358</c:v>
                </c:pt>
                <c:pt idx="2">
                  <c:v>112.19028387259409</c:v>
                </c:pt>
                <c:pt idx="3">
                  <c:v>113.23877867910065</c:v>
                </c:pt>
                <c:pt idx="4">
                  <c:v>90.7857976793087</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4.9856581798248305E-2"/>
                  <c:y val="-7.3359828668236496E-2"/>
                </c:manualLayout>
              </c:layout>
              <c:showVal val="1"/>
            </c:dLbl>
            <c:dLbl>
              <c:idx val="2"/>
              <c:layout>
                <c:manualLayout>
                  <c:x val="-2.7538723348153652E-3"/>
                  <c:y val="3.2475893152056949E-2"/>
                </c:manualLayout>
              </c:layout>
              <c:showVal val="1"/>
            </c:dLbl>
            <c:dLbl>
              <c:idx val="3"/>
              <c:layout>
                <c:manualLayout>
                  <c:x val="-5.5077446696307304E-3"/>
                  <c:y val="2.165087956698241E-2"/>
                </c:manualLayout>
              </c:layout>
              <c:showVal val="1"/>
            </c:dLbl>
            <c:dLbl>
              <c:idx val="4"/>
              <c:layout>
                <c:manualLayout>
                  <c:x val="-5.5077446696306298E-3"/>
                  <c:y val="3.247631935047359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(2011)'!$FC$6:$FG$6</c:f>
              <c:numCache>
                <c:formatCode>0</c:formatCode>
                <c:ptCount val="5"/>
                <c:pt idx="0">
                  <c:v>100</c:v>
                </c:pt>
                <c:pt idx="1">
                  <c:v>77.210425330190432</c:v>
                </c:pt>
                <c:pt idx="2">
                  <c:v>86.411715407809425</c:v>
                </c:pt>
                <c:pt idx="3">
                  <c:v>126.6868539820148</c:v>
                </c:pt>
                <c:pt idx="4">
                  <c:v>139.19399611380243</c:v>
                </c:pt>
              </c:numCache>
            </c:numRef>
          </c:val>
        </c:ser>
        <c:dLbls/>
        <c:marker val="1"/>
        <c:axId val="170106240"/>
        <c:axId val="170144896"/>
      </c:lineChart>
      <c:catAx>
        <c:axId val="170106240"/>
        <c:scaling>
          <c:orientation val="minMax"/>
        </c:scaling>
        <c:axPos val="b"/>
        <c:numFmt formatCode="General" sourceLinked="1"/>
        <c:majorTickMark val="none"/>
        <c:tickLblPos val="nextTo"/>
        <c:crossAx val="170144896"/>
        <c:crosses val="autoZero"/>
        <c:auto val="1"/>
        <c:lblAlgn val="ctr"/>
        <c:lblOffset val="100"/>
      </c:catAx>
      <c:valAx>
        <c:axId val="170144896"/>
        <c:scaling>
          <c:orientation val="minMax"/>
          <c:max val="150"/>
          <c:min val="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70106240"/>
        <c:crosses val="autoZero"/>
        <c:crossBetween val="between"/>
        <c:majorUnit val="50"/>
      </c:valAx>
    </c:plotArea>
    <c:legend>
      <c:legendPos val="b"/>
      <c:layout>
        <c:manualLayout>
          <c:xMode val="edge"/>
          <c:yMode val="edge"/>
          <c:x val="5.8912268132623034E-2"/>
          <c:y val="0.66701799622814428"/>
          <c:w val="0.83426727909011389"/>
          <c:h val="0.16550342665500145"/>
        </c:manualLayout>
      </c:layout>
    </c:legend>
    <c:plotVisOnly val="1"/>
    <c:dispBlanksAs val="gap"/>
  </c:chart>
  <c:externalData r:id="rId1"/>
</c:chartSpace>
</file>

<file path=ppt/charts/chart48.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214916994145481"/>
          <c:y val="8.6859812594064931E-2"/>
        </c:manualLayout>
      </c:layout>
    </c:title>
    <c:plotArea>
      <c:layout>
        <c:manualLayout>
          <c:layoutTarget val="inner"/>
          <c:xMode val="edge"/>
          <c:yMode val="edge"/>
          <c:x val="6.925976421525383E-2"/>
          <c:y val="0.27131646570994233"/>
          <c:w val="0.84440773117330981"/>
          <c:h val="0.35065906687635617"/>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8.1482075547357445E-3"/>
                  <c:y val="-3.3778816008803017E-2"/>
                </c:manualLayout>
              </c:layout>
              <c:showVal val="1"/>
            </c:dLbl>
            <c:dLbl>
              <c:idx val="2"/>
              <c:layout>
                <c:manualLayout>
                  <c:x val="-5.4321383698238301E-2"/>
                  <c:y val="-5.3080996585261872E-2"/>
                </c:manualLayout>
              </c:layout>
              <c:showVal val="1"/>
            </c:dLbl>
            <c:dLbl>
              <c:idx val="3"/>
              <c:layout>
                <c:manualLayout>
                  <c:x val="-1.6296415109471489E-2"/>
                  <c:y val="-2.89532708646882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(2011)'!$FC$10:$FG$10</c:f>
              <c:numCache>
                <c:formatCode>0</c:formatCode>
                <c:ptCount val="5"/>
                <c:pt idx="0">
                  <c:v>100</c:v>
                </c:pt>
                <c:pt idx="1">
                  <c:v>125.31012340938425</c:v>
                </c:pt>
                <c:pt idx="2">
                  <c:v>105.84301302358325</c:v>
                </c:pt>
                <c:pt idx="3">
                  <c:v>91.148016596802222</c:v>
                </c:pt>
                <c:pt idx="4">
                  <c:v>69.428178298294441</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1.086427673964771E-2"/>
                  <c:y val="3.3778816008803017E-2"/>
                </c:manualLayout>
              </c:layout>
              <c:showVal val="1"/>
            </c:dLbl>
            <c:dLbl>
              <c:idx val="2"/>
              <c:layout>
                <c:manualLayout>
                  <c:x val="2.4444622664207237E-2"/>
                  <c:y val="4.8255451441147165E-2"/>
                </c:manualLayout>
              </c:layout>
              <c:showVal val="1"/>
            </c:dLbl>
            <c:dLbl>
              <c:idx val="3"/>
              <c:layout>
                <c:manualLayout>
                  <c:x val="0"/>
                  <c:y val="-3.8604361152917731E-2"/>
                </c:manualLayout>
              </c:layout>
              <c:showVal val="1"/>
            </c:dLbl>
            <c:dLbl>
              <c:idx val="4"/>
              <c:layout>
                <c:manualLayout>
                  <c:x val="-1.629641510947159E-2"/>
                  <c:y val="-2.8953270864688293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(2011)'!$FC$9:$FG$9</c:f>
              <c:numCache>
                <c:formatCode>0</c:formatCode>
                <c:ptCount val="5"/>
                <c:pt idx="0">
                  <c:v>100</c:v>
                </c:pt>
                <c:pt idx="1">
                  <c:v>99.414874425463182</c:v>
                </c:pt>
                <c:pt idx="2">
                  <c:v>106.93209092192576</c:v>
                </c:pt>
                <c:pt idx="3">
                  <c:v>143.83735705209662</c:v>
                </c:pt>
                <c:pt idx="4">
                  <c:v>152.91072521059812</c:v>
                </c:pt>
              </c:numCache>
            </c:numRef>
          </c:val>
        </c:ser>
        <c:dLbls/>
        <c:marker val="1"/>
        <c:axId val="170173952"/>
        <c:axId val="170175488"/>
      </c:lineChart>
      <c:catAx>
        <c:axId val="170173952"/>
        <c:scaling>
          <c:orientation val="minMax"/>
        </c:scaling>
        <c:axPos val="b"/>
        <c:numFmt formatCode="General" sourceLinked="1"/>
        <c:majorTickMark val="none"/>
        <c:tickLblPos val="nextTo"/>
        <c:crossAx val="170175488"/>
        <c:crosses val="autoZero"/>
        <c:auto val="1"/>
        <c:lblAlgn val="ctr"/>
        <c:lblOffset val="100"/>
      </c:catAx>
      <c:valAx>
        <c:axId val="170175488"/>
        <c:scaling>
          <c:orientation val="minMax"/>
          <c:max val="200"/>
          <c:min val="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70173952"/>
        <c:crosses val="autoZero"/>
        <c:crossBetween val="between"/>
        <c:majorUnit val="50"/>
      </c:valAx>
    </c:plotArea>
    <c:legend>
      <c:legendPos val="b"/>
      <c:layout>
        <c:manualLayout>
          <c:xMode val="edge"/>
          <c:yMode val="edge"/>
          <c:x val="0.11039730531718663"/>
          <c:y val="0.69858961094327254"/>
          <c:w val="0.72593394575678027"/>
          <c:h val="0.11882327209098864"/>
        </c:manualLayout>
      </c:layout>
    </c:legend>
    <c:plotVisOnly val="1"/>
    <c:dispBlanksAs val="gap"/>
  </c:chart>
  <c:externalData r:id="rId1"/>
</c:chartSpace>
</file>

<file path=ppt/charts/chart49.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1"/>
          <c:order val="0"/>
          <c:tx>
            <c:strRef>
              <c:f>'Grafer2 (2011)'!$C$7</c:f>
              <c:strCache>
                <c:ptCount val="1"/>
                <c:pt idx="0">
                  <c:v>KPI 2 : Förändring i absoluta tal</c:v>
                </c:pt>
              </c:strCache>
            </c:strRef>
          </c:tx>
          <c:spPr>
            <a:ln>
              <a:solidFill>
                <a:schemeClr val="accent3"/>
              </a:solidFill>
            </a:ln>
          </c:spPr>
          <c:marker>
            <c:symbol val="none"/>
          </c:marker>
          <c:dLbls>
            <c:showVal val="1"/>
          </c:dLbls>
          <c:cat>
            <c:numRef>
              <c:f>'Grafer2 (2011)'!$E$3:$I$3</c:f>
              <c:numCache>
                <c:formatCode>General</c:formatCode>
                <c:ptCount val="5"/>
                <c:pt idx="0">
                  <c:v>2007</c:v>
                </c:pt>
                <c:pt idx="1">
                  <c:v>2008</c:v>
                </c:pt>
                <c:pt idx="2">
                  <c:v>2009</c:v>
                </c:pt>
                <c:pt idx="3">
                  <c:v>2010</c:v>
                </c:pt>
                <c:pt idx="4">
                  <c:v>2011</c:v>
                </c:pt>
              </c:numCache>
            </c:numRef>
          </c:cat>
          <c:val>
            <c:numRef>
              <c:f>'Grafer2 (2011)'!$FN$9:$FR$9</c:f>
              <c:numCache>
                <c:formatCode>0</c:formatCode>
                <c:ptCount val="5"/>
                <c:pt idx="0">
                  <c:v>100</c:v>
                </c:pt>
                <c:pt idx="1">
                  <c:v>121.04462474645031</c:v>
                </c:pt>
                <c:pt idx="2">
                  <c:v>102.02218874070309</c:v>
                </c:pt>
                <c:pt idx="3">
                  <c:v>89.42697768762676</c:v>
                </c:pt>
                <c:pt idx="4">
                  <c:v>101.34381338742394</c:v>
                </c:pt>
              </c:numCache>
            </c:numRef>
          </c:val>
        </c:ser>
        <c:dLbls/>
        <c:marker val="1"/>
        <c:axId val="170831872"/>
        <c:axId val="170833408"/>
      </c:lineChart>
      <c:catAx>
        <c:axId val="170831872"/>
        <c:scaling>
          <c:orientation val="minMax"/>
        </c:scaling>
        <c:axPos val="b"/>
        <c:numFmt formatCode="General" sourceLinked="1"/>
        <c:majorTickMark val="none"/>
        <c:tickLblPos val="nextTo"/>
        <c:crossAx val="170833408"/>
        <c:crosses val="autoZero"/>
        <c:auto val="1"/>
        <c:lblAlgn val="ctr"/>
        <c:lblOffset val="100"/>
      </c:catAx>
      <c:valAx>
        <c:axId val="170833408"/>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70831872"/>
        <c:crosses val="autoZero"/>
        <c:crossBetween val="between"/>
        <c:majorUnit val="10"/>
      </c:valAx>
    </c:plotArea>
    <c:legend>
      <c:legendPos val="b"/>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8687604682191966"/>
          <c:y val="4.8929668845028668E-2"/>
        </c:manualLayout>
      </c:layout>
    </c:title>
    <c:plotArea>
      <c:layout/>
      <c:lineChart>
        <c:grouping val="standard"/>
        <c:ser>
          <c:idx val="2"/>
          <c:order val="0"/>
          <c:tx>
            <c:strRef>
              <c:f>'Grafer2 (2011)'!$D$4</c:f>
              <c:strCache>
                <c:ptCount val="1"/>
                <c:pt idx="0">
                  <c:v>Administrativa Kostnader</c:v>
                </c:pt>
              </c:strCache>
            </c:strRef>
          </c:tx>
          <c:marker>
            <c:symbol val="none"/>
          </c:marker>
          <c:dLbls>
            <c:dLbl>
              <c:idx val="1"/>
              <c:layout>
                <c:manualLayout>
                  <c:x val="-3.6018201259928412E-2"/>
                  <c:y val="3.8651013738834582E-2"/>
                </c:manualLayout>
              </c:layout>
              <c:showVal val="1"/>
            </c:dLbl>
            <c:dLbl>
              <c:idx val="2"/>
              <c:layout>
                <c:manualLayout>
                  <c:x val="-2.7313073198175924E-2"/>
                  <c:y val="4.8929668845028668E-2"/>
                </c:manualLayout>
              </c:layout>
              <c:showVal val="1"/>
            </c:dLbl>
            <c:dLbl>
              <c:idx val="3"/>
              <c:layout>
                <c:manualLayout>
                  <c:x val="-1.3656536599087962E-2"/>
                  <c:y val="4.3493038973358759E-2"/>
                </c:manualLayout>
              </c:layout>
              <c:showVal val="1"/>
            </c:dLbl>
            <c:dLbl>
              <c:idx val="4"/>
              <c:layout>
                <c:manualLayout>
                  <c:x val="-1.0925229279270369E-2"/>
                  <c:y val="2.1746091405587139E-2"/>
                </c:manualLayout>
              </c:layout>
              <c:tx>
                <c:rich>
                  <a:bodyPr/>
                  <a:lstStyle/>
                  <a:p>
                    <a:r>
                      <a:rPr lang="en-US" b="0" dirty="0" smtClean="0"/>
                      <a:t>100</a:t>
                    </a:r>
                    <a:endParaRPr lang="en-US" b="0" dirty="0"/>
                  </a:p>
                </c:rich>
              </c:tx>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(2011)'!$E$4:$I$4</c:f>
              <c:numCache>
                <c:formatCode>0</c:formatCode>
                <c:ptCount val="5"/>
                <c:pt idx="0">
                  <c:v>100</c:v>
                </c:pt>
                <c:pt idx="1">
                  <c:v>97.190617613712575</c:v>
                </c:pt>
                <c:pt idx="2">
                  <c:v>100.19687977397479</c:v>
                </c:pt>
                <c:pt idx="3">
                  <c:v>91.932641293112923</c:v>
                </c:pt>
                <c:pt idx="4">
                  <c:v>100.28980717165369</c:v>
                </c:pt>
              </c:numCache>
            </c:numRef>
          </c:val>
        </c:ser>
        <c:ser>
          <c:idx val="0"/>
          <c:order val="1"/>
          <c:tx>
            <c:strRef>
              <c:f>'Grafer2 (2011)'!$D$5</c:f>
              <c:strCache>
                <c:ptCount val="1"/>
                <c:pt idx="0">
                  <c:v>Indirekta Produktionskostnader</c:v>
                </c:pt>
              </c:strCache>
            </c:strRef>
          </c:tx>
          <c:marker>
            <c:symbol val="none"/>
          </c:marker>
          <c:dLbls>
            <c:dLbl>
              <c:idx val="1"/>
              <c:layout>
                <c:manualLayout>
                  <c:x val="-8.7051280617524932E-3"/>
                  <c:y val="4.3875315388744708E-2"/>
                </c:manualLayout>
              </c:layout>
              <c:showVal val="1"/>
            </c:dLbl>
            <c:dLbl>
              <c:idx val="2"/>
              <c:layout>
                <c:manualLayout>
                  <c:x val="-8.193921959452774E-3"/>
                  <c:y val="-1.6309889615009555E-2"/>
                </c:manualLayout>
              </c:layout>
              <c:showVal val="1"/>
            </c:dLbl>
            <c:dLbl>
              <c:idx val="3"/>
              <c:layout>
                <c:manualLayout>
                  <c:x val="-5.4626146396351835E-3"/>
                  <c:y val="-5.9802928588368366E-2"/>
                </c:manualLayout>
              </c:layout>
              <c:showVal val="1"/>
            </c:dLbl>
            <c:dLbl>
              <c:idx val="4"/>
              <c:layout>
                <c:manualLayout>
                  <c:x val="-1.9119151238723146E-2"/>
                  <c:y val="-4.892966884502866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(2011)'!$E$5:$I$5</c:f>
              <c:numCache>
                <c:formatCode>0</c:formatCode>
                <c:ptCount val="5"/>
                <c:pt idx="0">
                  <c:v>100</c:v>
                </c:pt>
                <c:pt idx="1">
                  <c:v>116.2286575359236</c:v>
                </c:pt>
                <c:pt idx="2">
                  <c:v>139.12891441503913</c:v>
                </c:pt>
                <c:pt idx="3">
                  <c:v>119.75802880231885</c:v>
                </c:pt>
                <c:pt idx="4">
                  <c:v>116.38819484025888</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5.2452498909627727E-2"/>
                  <c:y val="-8.9789152938819519E-2"/>
                </c:manualLayout>
              </c:layout>
              <c:showVal val="1"/>
            </c:dLbl>
            <c:dLbl>
              <c:idx val="2"/>
              <c:layout>
                <c:manualLayout>
                  <c:x val="-3.277568783781111E-2"/>
                  <c:y val="4.3493038973358808E-2"/>
                </c:manualLayout>
              </c:layout>
              <c:showVal val="1"/>
            </c:dLbl>
            <c:dLbl>
              <c:idx val="3"/>
              <c:layout>
                <c:manualLayout>
                  <c:x val="-5.4626146396351835E-3"/>
                  <c:y val="3.2619779230019109E-2"/>
                </c:manualLayout>
              </c:layout>
              <c:showVal val="1"/>
            </c:dLbl>
            <c:dLbl>
              <c:idx val="4"/>
              <c:layout>
                <c:manualLayout>
                  <c:x val="-5.4626146396351835E-3"/>
                  <c:y val="5.4366298716698519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(2011)'!$E$6:$I$6</c:f>
              <c:numCache>
                <c:formatCode>0</c:formatCode>
                <c:ptCount val="5"/>
                <c:pt idx="0">
                  <c:v>100</c:v>
                </c:pt>
                <c:pt idx="1">
                  <c:v>108.6528636388695</c:v>
                </c:pt>
                <c:pt idx="2">
                  <c:v>127.81058150045179</c:v>
                </c:pt>
                <c:pt idx="3">
                  <c:v>112.44818790648564</c:v>
                </c:pt>
                <c:pt idx="4">
                  <c:v>113.96610827341135</c:v>
                </c:pt>
              </c:numCache>
            </c:numRef>
          </c:val>
        </c:ser>
        <c:dLbls/>
        <c:marker val="1"/>
        <c:axId val="101008128"/>
        <c:axId val="101009664"/>
      </c:lineChart>
      <c:catAx>
        <c:axId val="101008128"/>
        <c:scaling>
          <c:orientation val="minMax"/>
        </c:scaling>
        <c:axPos val="b"/>
        <c:numFmt formatCode="General" sourceLinked="1"/>
        <c:majorTickMark val="none"/>
        <c:tickLblPos val="nextTo"/>
        <c:crossAx val="101009664"/>
        <c:crosses val="autoZero"/>
        <c:auto val="1"/>
        <c:lblAlgn val="ctr"/>
        <c:lblOffset val="100"/>
      </c:catAx>
      <c:valAx>
        <c:axId val="101009664"/>
        <c:scaling>
          <c:orientation val="minMax"/>
          <c:max val="152"/>
          <c:min val="6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01008128"/>
        <c:crosses val="autoZero"/>
        <c:crossBetween val="between"/>
        <c:majorUnit val="30"/>
      </c:valAx>
    </c:plotArea>
    <c:legend>
      <c:legendPos val="b"/>
      <c:layout>
        <c:manualLayout>
          <c:xMode val="edge"/>
          <c:yMode val="edge"/>
          <c:x val="4.1246181546341479E-2"/>
          <c:y val="0.67364895466878116"/>
          <c:w val="0.83426727909011389"/>
          <c:h val="0.16550342665500145"/>
        </c:manualLayout>
      </c:layout>
    </c:legend>
    <c:plotVisOnly val="1"/>
    <c:dispBlanksAs val="gap"/>
  </c:chart>
  <c:externalData r:id="rId1"/>
</c:chartSpace>
</file>

<file path=ppt/charts/chart50.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3112057506608635"/>
          <c:y val="7.1195497604206112E-2"/>
        </c:manualLayout>
      </c:layout>
    </c:title>
    <c:plotArea>
      <c:layout>
        <c:manualLayout>
          <c:layoutTarget val="inner"/>
          <c:xMode val="edge"/>
          <c:yMode val="edge"/>
          <c:x val="6.9453410133485244E-2"/>
          <c:y val="0.2668646437179224"/>
          <c:w val="0.84397270503500232"/>
          <c:h val="0.32808903436107745"/>
        </c:manualLayout>
      </c:layout>
      <c:lineChart>
        <c:grouping val="standard"/>
        <c:ser>
          <c:idx val="0"/>
          <c:order val="0"/>
          <c:tx>
            <c:strRef>
              <c:f>'Grafer2 (2011)'!$D$10</c:f>
              <c:strCache>
                <c:ptCount val="1"/>
                <c:pt idx="0">
                  <c:v>Operativa kostnader</c:v>
                </c:pt>
              </c:strCache>
            </c:strRef>
          </c:tx>
          <c:marker>
            <c:symbol val="none"/>
          </c:marker>
          <c:dLbls>
            <c:dLbl>
              <c:idx val="2"/>
              <c:layout>
                <c:manualLayout>
                  <c:x val="5.4473262849792353E-3"/>
                  <c:y val="-1.4239099520841174E-2"/>
                </c:manualLayout>
              </c:layout>
              <c:showVal val="1"/>
            </c:dLbl>
            <c:dLbl>
              <c:idx val="3"/>
              <c:layout>
                <c:manualLayout>
                  <c:x val="0"/>
                  <c:y val="-3.7970932055576639E-2"/>
                </c:manualLayout>
              </c:layout>
              <c:showVal val="1"/>
            </c:dLbl>
            <c:dLbl>
              <c:idx val="4"/>
              <c:layout>
                <c:manualLayout>
                  <c:x val="-2.7236631424895183E-3"/>
                  <c:y val="-1.4239099520841215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(2011)'!$FN$10:$FR$10</c:f>
              <c:numCache>
                <c:formatCode>0</c:formatCode>
                <c:ptCount val="5"/>
                <c:pt idx="0">
                  <c:v>100</c:v>
                </c:pt>
                <c:pt idx="1">
                  <c:v>100.75964752354905</c:v>
                </c:pt>
                <c:pt idx="2">
                  <c:v>119.73564266180492</c:v>
                </c:pt>
                <c:pt idx="3">
                  <c:v>107.2318444241872</c:v>
                </c:pt>
                <c:pt idx="4">
                  <c:v>106.79124886052871</c:v>
                </c:pt>
              </c:numCache>
            </c:numRef>
          </c:val>
        </c:ser>
        <c:ser>
          <c:idx val="1"/>
          <c:order val="1"/>
          <c:tx>
            <c:strRef>
              <c:f>'Grafer2 (2011)'!$D$9</c:f>
              <c:strCache>
                <c:ptCount val="1"/>
                <c:pt idx="0">
                  <c:v>Administrativa- och Indirekta Produktionskostnader</c:v>
                </c:pt>
              </c:strCache>
            </c:strRef>
          </c:tx>
          <c:marker>
            <c:symbol val="none"/>
          </c:marker>
          <c:dLbls>
            <c:dLbl>
              <c:idx val="2"/>
              <c:layout>
                <c:manualLayout>
                  <c:x val="5.4473262849792353E-3"/>
                  <c:y val="-1.4239099520841215E-2"/>
                </c:manualLayout>
              </c:layout>
              <c:showVal val="1"/>
            </c:dLbl>
            <c:dLbl>
              <c:idx val="3"/>
              <c:layout>
                <c:manualLayout>
                  <c:x val="1.9065641997427323E-2"/>
                  <c:y val="4.7463665069470747E-3"/>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(2011)'!$FN$9:$FR$9</c:f>
              <c:numCache>
                <c:formatCode>0</c:formatCode>
                <c:ptCount val="5"/>
                <c:pt idx="0">
                  <c:v>100</c:v>
                </c:pt>
                <c:pt idx="1">
                  <c:v>121.04462474645031</c:v>
                </c:pt>
                <c:pt idx="2">
                  <c:v>102.02218874070309</c:v>
                </c:pt>
                <c:pt idx="3">
                  <c:v>89.42697768762676</c:v>
                </c:pt>
                <c:pt idx="4">
                  <c:v>101.34381338742394</c:v>
                </c:pt>
              </c:numCache>
            </c:numRef>
          </c:val>
        </c:ser>
        <c:dLbls/>
        <c:marker val="1"/>
        <c:axId val="170929152"/>
        <c:axId val="170951424"/>
      </c:lineChart>
      <c:catAx>
        <c:axId val="170929152"/>
        <c:scaling>
          <c:orientation val="minMax"/>
        </c:scaling>
        <c:axPos val="b"/>
        <c:numFmt formatCode="General" sourceLinked="1"/>
        <c:majorTickMark val="none"/>
        <c:tickLblPos val="nextTo"/>
        <c:crossAx val="170951424"/>
        <c:crosses val="autoZero"/>
        <c:auto val="1"/>
        <c:lblAlgn val="ctr"/>
        <c:lblOffset val="100"/>
      </c:catAx>
      <c:valAx>
        <c:axId val="170951424"/>
        <c:scaling>
          <c:orientation val="minMax"/>
          <c:max val="140"/>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70929152"/>
        <c:crosses val="autoZero"/>
        <c:crossBetween val="between"/>
        <c:majorUnit val="20"/>
      </c:valAx>
    </c:plotArea>
    <c:legend>
      <c:legendPos val="b"/>
      <c:layout>
        <c:manualLayout>
          <c:xMode val="edge"/>
          <c:yMode val="edge"/>
          <c:x val="0.11042781241810246"/>
          <c:y val="0.68252974607686634"/>
          <c:w val="0.72593394575678027"/>
          <c:h val="0.11882327209098864"/>
        </c:manualLayout>
      </c:layout>
    </c:legend>
    <c:plotVisOnly val="1"/>
    <c:dispBlanksAs val="gap"/>
  </c:chart>
  <c:externalData r:id="rId1"/>
</c:chartSpace>
</file>

<file path=ppt/charts/chart51.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a:effectLst/>
              </a:rPr>
              <a:t>Förändring i absoluta tal - uppdelat på typ av kostnad</a:t>
            </a:r>
            <a:endParaRPr lang="sv-SE" sz="1050">
              <a:effectLst/>
            </a:endParaRPr>
          </a:p>
        </c:rich>
      </c:tx>
      <c:layout>
        <c:manualLayout>
          <c:xMode val="edge"/>
          <c:yMode val="edge"/>
          <c:x val="0.13060040960176558"/>
          <c:y val="7.1526822558459408E-2"/>
        </c:manualLayout>
      </c:layout>
    </c:title>
    <c:plotArea>
      <c:layout>
        <c:manualLayout>
          <c:layoutTarget val="inner"/>
          <c:xMode val="edge"/>
          <c:yMode val="edge"/>
          <c:x val="7.6361318782967466E-2"/>
          <c:y val="0.15904598881661536"/>
          <c:w val="0.84233485448454304"/>
          <c:h val="0.43612119137281763"/>
        </c:manualLayout>
      </c:layout>
      <c:lineChart>
        <c:grouping val="standard"/>
        <c:ser>
          <c:idx val="2"/>
          <c:order val="0"/>
          <c:tx>
            <c:strRef>
              <c:f>'Grafer2 (2011)'!$D$4</c:f>
              <c:strCache>
                <c:ptCount val="1"/>
                <c:pt idx="0">
                  <c:v>Administrativa Kostnader</c:v>
                </c:pt>
              </c:strCache>
            </c:strRef>
          </c:tx>
          <c:marker>
            <c:symbol val="none"/>
          </c:marker>
          <c:dLbls>
            <c:dLbl>
              <c:idx val="1"/>
              <c:layout>
                <c:manualLayout>
                  <c:x val="-3.0555555555555558E-2"/>
                  <c:y val="2.777777777777779E-2"/>
                </c:manualLayout>
              </c:layout>
              <c:showVal val="1"/>
            </c:dLbl>
            <c:dLbl>
              <c:idx val="2"/>
              <c:layout>
                <c:manualLayout>
                  <c:x val="-2.9968244815461471E-2"/>
                  <c:y val="2.8122475062006515E-2"/>
                </c:manualLayout>
              </c:layout>
              <c:showVal val="1"/>
            </c:dLbl>
            <c:dLbl>
              <c:idx val="3"/>
              <c:layout>
                <c:manualLayout>
                  <c:x val="0"/>
                  <c:y val="2.8122418882322069E-2"/>
                </c:manualLayout>
              </c:layout>
              <c:showVal val="1"/>
            </c:dLbl>
            <c:txPr>
              <a:bodyPr/>
              <a:lstStyle/>
              <a:p>
                <a:pPr>
                  <a:defRPr b="0"/>
                </a:pPr>
                <a:endParaRPr lang="sv-SE"/>
              </a:p>
            </c:txPr>
            <c:showVal val="1"/>
          </c:dLbls>
          <c:cat>
            <c:numRef>
              <c:f>'Grafer2 (2011)'!$E$3:$I$3</c:f>
              <c:numCache>
                <c:formatCode>General</c:formatCode>
                <c:ptCount val="5"/>
                <c:pt idx="0">
                  <c:v>2007</c:v>
                </c:pt>
                <c:pt idx="1">
                  <c:v>2008</c:v>
                </c:pt>
                <c:pt idx="2">
                  <c:v>2009</c:v>
                </c:pt>
                <c:pt idx="3">
                  <c:v>2010</c:v>
                </c:pt>
                <c:pt idx="4">
                  <c:v>2011</c:v>
                </c:pt>
              </c:numCache>
            </c:numRef>
          </c:cat>
          <c:val>
            <c:numRef>
              <c:f>'Grafer2 (2011)'!$FN$7:$FR$7</c:f>
              <c:numCache>
                <c:formatCode>0</c:formatCode>
                <c:ptCount val="5"/>
                <c:pt idx="0">
                  <c:v>100</c:v>
                </c:pt>
                <c:pt idx="1">
                  <c:v>120.7271762208068</c:v>
                </c:pt>
                <c:pt idx="2">
                  <c:v>98.54711050778478</c:v>
                </c:pt>
                <c:pt idx="3">
                  <c:v>83.492569002123133</c:v>
                </c:pt>
                <c:pt idx="4">
                  <c:v>96.62951167728238</c:v>
                </c:pt>
              </c:numCache>
            </c:numRef>
          </c:val>
        </c:ser>
        <c:ser>
          <c:idx val="0"/>
          <c:order val="1"/>
          <c:tx>
            <c:strRef>
              <c:f>'Grafer2 (2011)'!$D$5</c:f>
              <c:strCache>
                <c:ptCount val="1"/>
                <c:pt idx="0">
                  <c:v>Indirekta Produktionskostnader</c:v>
                </c:pt>
              </c:strCache>
            </c:strRef>
          </c:tx>
          <c:marker>
            <c:symbol val="none"/>
          </c:marker>
          <c:dLbls>
            <c:dLbl>
              <c:idx val="1"/>
              <c:layout>
                <c:manualLayout>
                  <c:x val="-5.1520282409412553E-2"/>
                  <c:y val="-3.3556087469809051E-2"/>
                </c:manualLayout>
              </c:layout>
              <c:showVal val="1"/>
            </c:dLbl>
            <c:dLbl>
              <c:idx val="2"/>
              <c:layout>
                <c:manualLayout>
                  <c:x val="1.0964203888723979E-2"/>
                  <c:y val="0"/>
                </c:manualLayout>
              </c:layout>
              <c:showVal val="1"/>
            </c:dLbl>
            <c:dLbl>
              <c:idx val="3"/>
              <c:layout>
                <c:manualLayout>
                  <c:x val="-2.7243858923146798E-2"/>
                  <c:y val="4.80914988790088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(2011)'!$FN$8:$FR$8</c:f>
              <c:numCache>
                <c:formatCode>0</c:formatCode>
                <c:ptCount val="5"/>
                <c:pt idx="0">
                  <c:v>100</c:v>
                </c:pt>
                <c:pt idx="1">
                  <c:v>127.84090909090909</c:v>
                </c:pt>
                <c:pt idx="2">
                  <c:v>176.42045454545456</c:v>
                </c:pt>
                <c:pt idx="3">
                  <c:v>216.47727272727272</c:v>
                </c:pt>
                <c:pt idx="4">
                  <c:v>202.27272727272728</c:v>
                </c:pt>
              </c:numCache>
            </c:numRef>
          </c:val>
        </c:ser>
        <c:ser>
          <c:idx val="1"/>
          <c:order val="2"/>
          <c:tx>
            <c:strRef>
              <c:f>'Grafer2 (2011)'!$D$6</c:f>
              <c:strCache>
                <c:ptCount val="1"/>
                <c:pt idx="0">
                  <c:v>Administrativa- och Indirekta Produktionskostnader</c:v>
                </c:pt>
              </c:strCache>
            </c:strRef>
          </c:tx>
          <c:marker>
            <c:symbol val="none"/>
          </c:marker>
          <c:dLbls>
            <c:dLbl>
              <c:idx val="1"/>
              <c:layout>
                <c:manualLayout>
                  <c:x val="1.3866408513862603E-3"/>
                  <c:y val="-1.8174020937546824E-2"/>
                </c:manualLayout>
              </c:layout>
              <c:showVal val="1"/>
            </c:dLbl>
            <c:dLbl>
              <c:idx val="2"/>
              <c:layout>
                <c:manualLayout>
                  <c:x val="0"/>
                  <c:y val="-2.8122418882322069E-2"/>
                </c:manualLayout>
              </c:layout>
              <c:showVal val="1"/>
            </c:dLbl>
            <c:dLbl>
              <c:idx val="3"/>
              <c:layout>
                <c:manualLayout>
                  <c:x val="0"/>
                  <c:y val="-4.2183628323483109E-2"/>
                </c:manualLayout>
              </c:layout>
              <c:showVal val="1"/>
            </c:dLbl>
            <c:dLbl>
              <c:idx val="4"/>
              <c:layout>
                <c:manualLayout>
                  <c:x val="-1.2791571203511314E-2"/>
                  <c:y val="-2.8122418882322069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(2011)'!$FN$9:$FR$9</c:f>
              <c:numCache>
                <c:formatCode>0</c:formatCode>
                <c:ptCount val="5"/>
                <c:pt idx="0">
                  <c:v>100</c:v>
                </c:pt>
                <c:pt idx="1">
                  <c:v>121.04462474645031</c:v>
                </c:pt>
                <c:pt idx="2">
                  <c:v>102.02218874070309</c:v>
                </c:pt>
                <c:pt idx="3">
                  <c:v>89.42697768762676</c:v>
                </c:pt>
                <c:pt idx="4">
                  <c:v>101.34381338742394</c:v>
                </c:pt>
              </c:numCache>
            </c:numRef>
          </c:val>
        </c:ser>
        <c:dLbls/>
        <c:marker val="1"/>
        <c:axId val="171287680"/>
        <c:axId val="171289216"/>
      </c:lineChart>
      <c:catAx>
        <c:axId val="171287680"/>
        <c:scaling>
          <c:orientation val="minMax"/>
        </c:scaling>
        <c:axPos val="b"/>
        <c:numFmt formatCode="General" sourceLinked="1"/>
        <c:majorTickMark val="none"/>
        <c:tickLblPos val="nextTo"/>
        <c:crossAx val="171289216"/>
        <c:crosses val="autoZero"/>
        <c:auto val="1"/>
        <c:lblAlgn val="ctr"/>
        <c:lblOffset val="100"/>
      </c:catAx>
      <c:valAx>
        <c:axId val="171289216"/>
        <c:scaling>
          <c:orientation val="minMax"/>
          <c:max val="260"/>
          <c:min val="80"/>
        </c:scaling>
        <c:axPos val="l"/>
        <c:majorGridlines/>
        <c:title>
          <c:tx>
            <c:rich>
              <a:bodyPr rot="-5400000" vert="horz"/>
              <a:lstStyle/>
              <a:p>
                <a:pPr>
                  <a:defRPr/>
                </a:pPr>
                <a:r>
                  <a:rPr lang="en-US"/>
                  <a:t>Index</a:t>
                </a:r>
              </a:p>
            </c:rich>
          </c:tx>
        </c:title>
        <c:numFmt formatCode="0" sourceLinked="1"/>
        <c:majorTickMark val="none"/>
        <c:tickLblPos val="high"/>
        <c:spPr>
          <a:ln w="9525">
            <a:noFill/>
          </a:ln>
        </c:spPr>
        <c:crossAx val="171287680"/>
        <c:crosses val="autoZero"/>
        <c:crossBetween val="between"/>
        <c:minorUnit val="40"/>
      </c:valAx>
    </c:plotArea>
    <c:legend>
      <c:legendPos val="b"/>
      <c:layout>
        <c:manualLayout>
          <c:xMode val="edge"/>
          <c:yMode val="edge"/>
          <c:x val="4.3977380303462266E-2"/>
          <c:y val="0.69500287017080231"/>
          <c:w val="0.83426727909011389"/>
          <c:h val="0.16550342665500145"/>
        </c:manualLayout>
      </c:layout>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1474967871230983"/>
          <c:y val="0.10247027516746032"/>
        </c:manualLayout>
      </c:layout>
    </c:title>
    <c:plotArea>
      <c:layout>
        <c:manualLayout>
          <c:layoutTarget val="inner"/>
          <c:xMode val="edge"/>
          <c:yMode val="edge"/>
          <c:x val="6.9458623807718126E-2"/>
          <c:y val="0.27435215502634569"/>
          <c:w val="0.84396099250014178"/>
          <c:h val="0.31899607562283266"/>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1.3619338001513357E-2"/>
                  <c:y val="2.9277221476417245E-2"/>
                </c:manualLayout>
              </c:layout>
              <c:showVal val="1"/>
            </c:dLbl>
            <c:dLbl>
              <c:idx val="2"/>
              <c:layout>
                <c:manualLayout>
                  <c:x val="-2.1790940802421378E-2"/>
                  <c:y val="-2.4397684563681025E-2"/>
                </c:manualLayout>
              </c:layout>
              <c:showVal val="1"/>
            </c:dLbl>
            <c:dLbl>
              <c:idx val="3"/>
              <c:layout>
                <c:manualLayout>
                  <c:x val="2.4514808402724044E-2"/>
                  <c:y val="-3.9036295301889651E-2"/>
                </c:manualLayout>
              </c:layout>
              <c:showVal val="1"/>
            </c:dLbl>
            <c:dLbl>
              <c:idx val="4"/>
              <c:layout>
                <c:manualLayout>
                  <c:x val="-1.6343205601816031E-2"/>
                  <c:y val="-3.4156758389153441E-2"/>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(2011)'!$E$10:$I$10</c:f>
              <c:numCache>
                <c:formatCode>0</c:formatCode>
                <c:ptCount val="5"/>
                <c:pt idx="0">
                  <c:v>100</c:v>
                </c:pt>
                <c:pt idx="1">
                  <c:v>99.033655250131062</c:v>
                </c:pt>
                <c:pt idx="2">
                  <c:v>96.327430314648467</c:v>
                </c:pt>
                <c:pt idx="3">
                  <c:v>87.635914518826624</c:v>
                </c:pt>
                <c:pt idx="4">
                  <c:v>83.158427363865556</c:v>
                </c:pt>
              </c:numCache>
            </c:numRef>
          </c:val>
        </c:ser>
        <c:ser>
          <c:idx val="1"/>
          <c:order val="1"/>
          <c:tx>
            <c:strRef>
              <c:f>'Grafer2 (2011)'!$D$9</c:f>
              <c:strCache>
                <c:ptCount val="1"/>
                <c:pt idx="0">
                  <c:v>Administrativa- och Indirekta Produktionskostnader</c:v>
                </c:pt>
              </c:strCache>
            </c:strRef>
          </c:tx>
          <c:marker>
            <c:symbol val="none"/>
          </c:marker>
          <c:dLbls>
            <c:dLbl>
              <c:idx val="1"/>
              <c:layout>
                <c:manualLayout>
                  <c:x val="1.6343205601816031E-2"/>
                  <c:y val="9.7590738254724561E-3"/>
                </c:manualLayout>
              </c:layout>
              <c:showVal val="1"/>
            </c:dLbl>
            <c:dLbl>
              <c:idx val="3"/>
              <c:layout>
                <c:manualLayout>
                  <c:x val="-2.9962543603329384E-2"/>
                  <c:y val="-6.34339798655707E-2"/>
                </c:manualLayout>
              </c:layout>
              <c:showVal val="1"/>
            </c:dLbl>
            <c:dLbl>
              <c:idx val="4"/>
              <c:layout>
                <c:manualLayout>
                  <c:x val="-1.0895470401210687E-2"/>
                  <c:y val="0"/>
                </c:manualLayout>
              </c:layout>
              <c:showVal val="1"/>
            </c:dLbl>
            <c:showVal val="1"/>
          </c:dLbls>
          <c:cat>
            <c:numRef>
              <c:f>'Grafer2 (2011)'!$E$3:$I$3</c:f>
              <c:numCache>
                <c:formatCode>General</c:formatCode>
                <c:ptCount val="5"/>
                <c:pt idx="0">
                  <c:v>2007</c:v>
                </c:pt>
                <c:pt idx="1">
                  <c:v>2008</c:v>
                </c:pt>
                <c:pt idx="2">
                  <c:v>2009</c:v>
                </c:pt>
                <c:pt idx="3">
                  <c:v>2010</c:v>
                </c:pt>
                <c:pt idx="4">
                  <c:v>2011</c:v>
                </c:pt>
              </c:numCache>
            </c:numRef>
          </c:cat>
          <c:val>
            <c:numRef>
              <c:f>'Grafer2 (2011)'!$E$9:$I$9</c:f>
              <c:numCache>
                <c:formatCode>0</c:formatCode>
                <c:ptCount val="5"/>
                <c:pt idx="0">
                  <c:v>100</c:v>
                </c:pt>
                <c:pt idx="1">
                  <c:v>106.89262832623791</c:v>
                </c:pt>
                <c:pt idx="2">
                  <c:v>110.61373235592947</c:v>
                </c:pt>
                <c:pt idx="3">
                  <c:v>83.837149742633784</c:v>
                </c:pt>
                <c:pt idx="4">
                  <c:v>81.625395705804777</c:v>
                </c:pt>
              </c:numCache>
            </c:numRef>
          </c:val>
        </c:ser>
        <c:dLbls/>
        <c:marker val="1"/>
        <c:axId val="101059200"/>
        <c:axId val="101077376"/>
      </c:lineChart>
      <c:catAx>
        <c:axId val="101059200"/>
        <c:scaling>
          <c:orientation val="minMax"/>
        </c:scaling>
        <c:axPos val="b"/>
        <c:numFmt formatCode="General" sourceLinked="1"/>
        <c:majorTickMark val="none"/>
        <c:tickLblPos val="nextTo"/>
        <c:crossAx val="101077376"/>
        <c:crosses val="autoZero"/>
        <c:auto val="1"/>
        <c:lblAlgn val="ctr"/>
        <c:lblOffset val="100"/>
      </c:catAx>
      <c:valAx>
        <c:axId val="101077376"/>
        <c:scaling>
          <c:orientation val="minMax"/>
          <c:max val="120"/>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01059200"/>
        <c:crosses val="autoZero"/>
        <c:crossBetween val="between"/>
        <c:majorUnit val="10"/>
      </c:valAx>
    </c:plotArea>
    <c:legend>
      <c:legendPos val="b"/>
      <c:layout>
        <c:manualLayout>
          <c:xMode val="edge"/>
          <c:yMode val="edge"/>
          <c:x val="0.11315224832750241"/>
          <c:y val="0.69162440936471514"/>
          <c:w val="0.72593394575678027"/>
          <c:h val="0.11882327209098864"/>
        </c:manualLayout>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endParaRPr lang="sv-SE" sz="1050" dirty="0">
              <a:effectLst/>
            </a:endParaRPr>
          </a:p>
        </c:rich>
      </c:tx>
    </c:title>
    <c:plotArea>
      <c:layout/>
      <c:lineChart>
        <c:grouping val="standard"/>
        <c:ser>
          <c:idx val="0"/>
          <c:order val="0"/>
          <c:tx>
            <c:strRef>
              <c:f>'Grafer2 (2011)'!$N$4</c:f>
              <c:strCache>
                <c:ptCount val="1"/>
                <c:pt idx="0">
                  <c:v>KPI 1 : Andel av Intäkter</c:v>
                </c:pt>
              </c:strCache>
            </c:strRef>
          </c:tx>
          <c:marker>
            <c:symbol val="none"/>
          </c:marker>
          <c:dLbls>
            <c:dLbl>
              <c:idx val="1"/>
              <c:layout>
                <c:manualLayout>
                  <c:x val="-1.3705669981712108E-2"/>
                  <c:y val="-6.3207790385049908E-2"/>
                </c:manualLayout>
              </c:layout>
              <c:showVal val="1"/>
            </c:dLbl>
            <c:dLbl>
              <c:idx val="2"/>
              <c:layout>
                <c:manualLayout>
                  <c:x val="-8.2234019890272639E-2"/>
                  <c:y val="-4.6352379615703279E-2"/>
                </c:manualLayout>
              </c:layout>
              <c:showVal val="1"/>
            </c:dLbl>
            <c:dLbl>
              <c:idx val="3"/>
              <c:layout>
                <c:manualLayout>
                  <c:x val="-2.1929133858267721E-2"/>
                  <c:y val="-3.0592671942431305E-2"/>
                </c:manualLayout>
              </c:layout>
              <c:showVal val="1"/>
            </c:dLbl>
            <c:numFmt formatCode="#,##0" sourceLinked="0"/>
            <c:showVal val="1"/>
          </c:dLbls>
          <c:cat>
            <c:numRef>
              <c:f>'Grafer2 (2011)'!$P$3:$T$3</c:f>
              <c:numCache>
                <c:formatCode>General</c:formatCode>
                <c:ptCount val="5"/>
                <c:pt idx="0">
                  <c:v>2007</c:v>
                </c:pt>
                <c:pt idx="1">
                  <c:v>2008</c:v>
                </c:pt>
                <c:pt idx="2">
                  <c:v>2009</c:v>
                </c:pt>
                <c:pt idx="3">
                  <c:v>2010</c:v>
                </c:pt>
                <c:pt idx="4">
                  <c:v>2011</c:v>
                </c:pt>
              </c:numCache>
            </c:numRef>
          </c:cat>
          <c:val>
            <c:numRef>
              <c:f>'Grafer2 (2011)'!$P$6:$T$6</c:f>
              <c:numCache>
                <c:formatCode>0</c:formatCode>
                <c:ptCount val="5"/>
                <c:pt idx="0">
                  <c:v>100</c:v>
                </c:pt>
                <c:pt idx="1">
                  <c:v>98.072078262961355</c:v>
                </c:pt>
                <c:pt idx="2">
                  <c:v>102.81943781403029</c:v>
                </c:pt>
                <c:pt idx="3">
                  <c:v>125.71875255448086</c:v>
                </c:pt>
                <c:pt idx="4">
                  <c:v>124.77687824625085</c:v>
                </c:pt>
              </c:numCache>
            </c:numRef>
          </c:val>
        </c:ser>
        <c:ser>
          <c:idx val="1"/>
          <c:order val="1"/>
          <c:tx>
            <c:strRef>
              <c:f>'Grafer2 (2011)'!$N$7</c:f>
              <c:strCache>
                <c:ptCount val="1"/>
                <c:pt idx="0">
                  <c:v>KPI 2 : Förändring i absoluta tal</c:v>
                </c:pt>
              </c:strCache>
            </c:strRef>
          </c:tx>
          <c:spPr>
            <a:ln>
              <a:solidFill>
                <a:schemeClr val="accent3"/>
              </a:solidFill>
            </a:ln>
          </c:spPr>
          <c:marker>
            <c:symbol val="none"/>
          </c:marker>
          <c:dLbls>
            <c:dLbl>
              <c:idx val="1"/>
              <c:layout>
                <c:manualLayout>
                  <c:x val="-8.2234019890272646E-3"/>
                  <c:y val="5.0566232308039936E-2"/>
                </c:manualLayout>
              </c:layout>
              <c:showVal val="1"/>
            </c:dLbl>
            <c:dLbl>
              <c:idx val="2"/>
              <c:layout>
                <c:manualLayout>
                  <c:x val="-5.4822679926848439E-3"/>
                  <c:y val="3.3710821538693279E-2"/>
                </c:manualLayout>
              </c:layout>
              <c:showVal val="1"/>
            </c:dLbl>
            <c:dLbl>
              <c:idx val="3"/>
              <c:layout>
                <c:manualLayout>
                  <c:x val="-8.2234019890272646E-3"/>
                  <c:y val="-3.7924674231029951E-2"/>
                </c:manualLayout>
              </c:layout>
              <c:showVal val="1"/>
            </c:dLbl>
            <c:numFmt formatCode="#,##0" sourceLinked="0"/>
            <c:showVal val="1"/>
          </c:dLbls>
          <c:cat>
            <c:numRef>
              <c:f>'Grafer2 (2011)'!$P$3:$T$3</c:f>
              <c:numCache>
                <c:formatCode>General</c:formatCode>
                <c:ptCount val="5"/>
                <c:pt idx="0">
                  <c:v>2007</c:v>
                </c:pt>
                <c:pt idx="1">
                  <c:v>2008</c:v>
                </c:pt>
                <c:pt idx="2">
                  <c:v>2009</c:v>
                </c:pt>
                <c:pt idx="3">
                  <c:v>2010</c:v>
                </c:pt>
                <c:pt idx="4">
                  <c:v>2011</c:v>
                </c:pt>
              </c:numCache>
            </c:numRef>
          </c:cat>
          <c:val>
            <c:numRef>
              <c:f>'Grafer2 (2011)'!$P$9:$T$9</c:f>
              <c:numCache>
                <c:formatCode>0</c:formatCode>
                <c:ptCount val="5"/>
                <c:pt idx="0">
                  <c:v>100</c:v>
                </c:pt>
                <c:pt idx="1">
                  <c:v>99.027116266838092</c:v>
                </c:pt>
                <c:pt idx="2">
                  <c:v>98.243360466719025</c:v>
                </c:pt>
                <c:pt idx="3">
                  <c:v>114.68213384760736</c:v>
                </c:pt>
                <c:pt idx="4">
                  <c:v>113.42761690481063</c:v>
                </c:pt>
              </c:numCache>
            </c:numRef>
          </c:val>
        </c:ser>
        <c:dLbls/>
        <c:marker val="1"/>
        <c:axId val="136185728"/>
        <c:axId val="136187264"/>
      </c:lineChart>
      <c:catAx>
        <c:axId val="136185728"/>
        <c:scaling>
          <c:orientation val="minMax"/>
        </c:scaling>
        <c:axPos val="b"/>
        <c:numFmt formatCode="General" sourceLinked="1"/>
        <c:majorTickMark val="none"/>
        <c:tickLblPos val="nextTo"/>
        <c:crossAx val="136187264"/>
        <c:crosses val="autoZero"/>
        <c:auto val="1"/>
        <c:lblAlgn val="ctr"/>
        <c:lblOffset val="100"/>
      </c:catAx>
      <c:valAx>
        <c:axId val="136187264"/>
        <c:scaling>
          <c:orientation val="minMax"/>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6185728"/>
        <c:crosses val="autoZero"/>
        <c:crossBetween val="between"/>
        <c:majorUnit val="10"/>
      </c:valAx>
    </c:plotArea>
    <c:legend>
      <c:legendPos val="b"/>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Andel av intäkter - uppdelat på typ av kostnad</a:t>
            </a:r>
            <a:endParaRPr lang="sv-SE" sz="1050" dirty="0">
              <a:effectLst/>
            </a:endParaRPr>
          </a:p>
        </c:rich>
      </c:tx>
      <c:layout>
        <c:manualLayout>
          <c:xMode val="edge"/>
          <c:yMode val="edge"/>
          <c:x val="0.17203180688107206"/>
          <c:y val="8.2191745360049501E-2"/>
        </c:manualLayout>
      </c:layout>
    </c:title>
    <c:plotArea>
      <c:layout/>
      <c:lineChart>
        <c:grouping val="standard"/>
        <c:ser>
          <c:idx val="2"/>
          <c:order val="0"/>
          <c:tx>
            <c:strRef>
              <c:f>'Grafer2 (2011)'!$O$4</c:f>
              <c:strCache>
                <c:ptCount val="1"/>
                <c:pt idx="0">
                  <c:v>Administrativa Kostnader</c:v>
                </c:pt>
              </c:strCache>
            </c:strRef>
          </c:tx>
          <c:marker>
            <c:symbol val="none"/>
          </c:marker>
          <c:dLbls>
            <c:dLbl>
              <c:idx val="1"/>
              <c:layout>
                <c:manualLayout>
                  <c:x val="-3.8848545979235684E-2"/>
                  <c:y val="-5.441395559747364E-2"/>
                </c:manualLayout>
              </c:layout>
              <c:showVal val="1"/>
            </c:dLbl>
            <c:dLbl>
              <c:idx val="3"/>
              <c:layout>
                <c:manualLayout>
                  <c:x val="-2.4879054709106604E-2"/>
                  <c:y val="-4.3835597525359711E-2"/>
                </c:manualLayout>
              </c:layout>
              <c:showVal val="1"/>
            </c:dLbl>
            <c:dLbl>
              <c:idx val="4"/>
              <c:layout>
                <c:manualLayout>
                  <c:x val="-1.3821697060614681E-2"/>
                  <c:y val="-3.8356147834689776E-2"/>
                </c:manualLayout>
              </c:layout>
              <c:showVal val="1"/>
            </c:dLbl>
            <c:txPr>
              <a:bodyPr/>
              <a:lstStyle/>
              <a:p>
                <a:pPr>
                  <a:defRPr b="0"/>
                </a:pPr>
                <a:endParaRPr lang="sv-SE"/>
              </a:p>
            </c:txPr>
            <c:showVal val="1"/>
          </c:dLbls>
          <c:cat>
            <c:numRef>
              <c:f>'Grafer2 (2011)'!$P$3:$T$3</c:f>
              <c:numCache>
                <c:formatCode>General</c:formatCode>
                <c:ptCount val="5"/>
                <c:pt idx="0">
                  <c:v>2007</c:v>
                </c:pt>
                <c:pt idx="1">
                  <c:v>2008</c:v>
                </c:pt>
                <c:pt idx="2">
                  <c:v>2009</c:v>
                </c:pt>
                <c:pt idx="3">
                  <c:v>2010</c:v>
                </c:pt>
                <c:pt idx="4">
                  <c:v>2011</c:v>
                </c:pt>
              </c:numCache>
            </c:numRef>
          </c:cat>
          <c:val>
            <c:numRef>
              <c:f>'Grafer2 (2011)'!$P$4:$T$4</c:f>
              <c:numCache>
                <c:formatCode>0</c:formatCode>
                <c:ptCount val="5"/>
                <c:pt idx="0">
                  <c:v>100</c:v>
                </c:pt>
                <c:pt idx="1">
                  <c:v>101.22586682212673</c:v>
                </c:pt>
                <c:pt idx="2">
                  <c:v>102.64712355284937</c:v>
                </c:pt>
                <c:pt idx="3">
                  <c:v>129.25749448852383</c:v>
                </c:pt>
                <c:pt idx="4">
                  <c:v>126.8866778393342</c:v>
                </c:pt>
              </c:numCache>
            </c:numRef>
          </c:val>
        </c:ser>
        <c:ser>
          <c:idx val="0"/>
          <c:order val="1"/>
          <c:tx>
            <c:strRef>
              <c:f>'Grafer2 (2011)'!$O$5</c:f>
              <c:strCache>
                <c:ptCount val="1"/>
                <c:pt idx="0">
                  <c:v>Indirekta Produktionskostnader</c:v>
                </c:pt>
              </c:strCache>
            </c:strRef>
          </c:tx>
          <c:marker>
            <c:symbol val="none"/>
          </c:marker>
          <c:dLbls>
            <c:dLbl>
              <c:idx val="1"/>
              <c:layout>
                <c:manualLayout>
                  <c:x val="-7.4784958336834115E-2"/>
                  <c:y val="2.1828919499980802E-2"/>
                </c:manualLayout>
              </c:layout>
              <c:showVal val="1"/>
            </c:dLbl>
            <c:dLbl>
              <c:idx val="3"/>
              <c:layout>
                <c:manualLayout>
                  <c:x val="-2.4879054709106604E-2"/>
                  <c:y val="2.7397248453349829E-2"/>
                </c:manualLayout>
              </c:layout>
              <c:showVal val="1"/>
            </c:dLbl>
            <c:dLbl>
              <c:idx val="4"/>
              <c:layout>
                <c:manualLayout>
                  <c:x val="-1.6586036472737639E-2"/>
                  <c:y val="5.4794496906699672E-2"/>
                </c:manualLayout>
              </c:layout>
              <c:showVal val="1"/>
            </c:dLbl>
            <c:showVal val="1"/>
          </c:dLbls>
          <c:cat>
            <c:numRef>
              <c:f>'Grafer2 (2011)'!$P$3:$T$3</c:f>
              <c:numCache>
                <c:formatCode>General</c:formatCode>
                <c:ptCount val="5"/>
                <c:pt idx="0">
                  <c:v>2007</c:v>
                </c:pt>
                <c:pt idx="1">
                  <c:v>2008</c:v>
                </c:pt>
                <c:pt idx="2">
                  <c:v>2009</c:v>
                </c:pt>
                <c:pt idx="3">
                  <c:v>2010</c:v>
                </c:pt>
                <c:pt idx="4">
                  <c:v>2011</c:v>
                </c:pt>
              </c:numCache>
            </c:numRef>
          </c:cat>
          <c:val>
            <c:numRef>
              <c:f>'Grafer2 (2011)'!$P$5:$T$5</c:f>
              <c:numCache>
                <c:formatCode>0</c:formatCode>
                <c:ptCount val="5"/>
                <c:pt idx="0">
                  <c:v>100</c:v>
                </c:pt>
                <c:pt idx="1">
                  <c:v>94.892194745352114</c:v>
                </c:pt>
                <c:pt idx="2">
                  <c:v>102.99317783137739</c:v>
                </c:pt>
                <c:pt idx="3">
                  <c:v>122.15073049528679</c:v>
                </c:pt>
                <c:pt idx="4">
                  <c:v>122.64962182888351</c:v>
                </c:pt>
              </c:numCache>
            </c:numRef>
          </c:val>
        </c:ser>
        <c:ser>
          <c:idx val="1"/>
          <c:order val="2"/>
          <c:tx>
            <c:strRef>
              <c:f>'Grafer2 (2011)'!$O$6</c:f>
              <c:strCache>
                <c:ptCount val="1"/>
                <c:pt idx="0">
                  <c:v>Administrativa- och Indirekta Produktionskostnader</c:v>
                </c:pt>
              </c:strCache>
            </c:strRef>
          </c:tx>
          <c:marker>
            <c:symbol val="none"/>
          </c:marker>
          <c:dLbls>
            <c:dLbl>
              <c:idx val="1"/>
              <c:layout>
                <c:manualLayout>
                  <c:x val="5.3673894144519677E-3"/>
                  <c:y val="4.1375022597336816E-2"/>
                </c:manualLayout>
              </c:layout>
              <c:showVal val="1"/>
            </c:dLbl>
            <c:dLbl>
              <c:idx val="3"/>
              <c:layout>
                <c:manualLayout>
                  <c:x val="-0.1022805582485494"/>
                  <c:y val="-1.6438349072009893E-2"/>
                </c:manualLayout>
              </c:layout>
              <c:showVal val="1"/>
            </c:dLbl>
            <c:dLbl>
              <c:idx val="4"/>
              <c:layout>
                <c:manualLayout>
                  <c:x val="-1.1057357648491722E-2"/>
                  <c:y val="1.0958899381339929E-2"/>
                </c:manualLayout>
              </c:layout>
              <c:showVal val="1"/>
            </c:dLbl>
            <c:showVal val="1"/>
          </c:dLbls>
          <c:cat>
            <c:numRef>
              <c:f>'Grafer2 (2011)'!$P$3:$T$3</c:f>
              <c:numCache>
                <c:formatCode>General</c:formatCode>
                <c:ptCount val="5"/>
                <c:pt idx="0">
                  <c:v>2007</c:v>
                </c:pt>
                <c:pt idx="1">
                  <c:v>2008</c:v>
                </c:pt>
                <c:pt idx="2">
                  <c:v>2009</c:v>
                </c:pt>
                <c:pt idx="3">
                  <c:v>2010</c:v>
                </c:pt>
                <c:pt idx="4">
                  <c:v>2011</c:v>
                </c:pt>
              </c:numCache>
            </c:numRef>
          </c:cat>
          <c:val>
            <c:numRef>
              <c:f>'Grafer2 (2011)'!$P$6:$T$6</c:f>
              <c:numCache>
                <c:formatCode>0</c:formatCode>
                <c:ptCount val="5"/>
                <c:pt idx="0">
                  <c:v>100</c:v>
                </c:pt>
                <c:pt idx="1">
                  <c:v>98.072078262961355</c:v>
                </c:pt>
                <c:pt idx="2">
                  <c:v>102.81943781403029</c:v>
                </c:pt>
                <c:pt idx="3">
                  <c:v>125.71875255448086</c:v>
                </c:pt>
                <c:pt idx="4">
                  <c:v>124.77687824625085</c:v>
                </c:pt>
              </c:numCache>
            </c:numRef>
          </c:val>
        </c:ser>
        <c:dLbls/>
        <c:marker val="1"/>
        <c:axId val="136224128"/>
        <c:axId val="136389760"/>
      </c:lineChart>
      <c:catAx>
        <c:axId val="136224128"/>
        <c:scaling>
          <c:orientation val="minMax"/>
        </c:scaling>
        <c:axPos val="b"/>
        <c:numFmt formatCode="General" sourceLinked="1"/>
        <c:majorTickMark val="none"/>
        <c:tickLblPos val="nextTo"/>
        <c:crossAx val="136389760"/>
        <c:crosses val="autoZero"/>
        <c:auto val="1"/>
        <c:lblAlgn val="ctr"/>
        <c:lblOffset val="100"/>
      </c:catAx>
      <c:valAx>
        <c:axId val="136389760"/>
        <c:scaling>
          <c:orientation val="minMax"/>
          <c:max val="140"/>
          <c:min val="9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6224128"/>
        <c:crosses val="autoZero"/>
        <c:crossBetween val="between"/>
        <c:majorUnit val="30"/>
      </c:valAx>
    </c:plotArea>
    <c:legend>
      <c:legendPos val="b"/>
      <c:layout>
        <c:manualLayout>
          <c:xMode val="edge"/>
          <c:yMode val="edge"/>
          <c:x val="4.3977381167278659E-2"/>
          <c:y val="0.68948449676239343"/>
          <c:w val="0.83426727909011389"/>
          <c:h val="0.16550342665500145"/>
        </c:manualLayout>
      </c:layout>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sv-SE"/>
  <c:chart>
    <c:title>
      <c:tx>
        <c:rich>
          <a:bodyPr/>
          <a:lstStyle/>
          <a:p>
            <a:pPr>
              <a:defRPr/>
            </a:pPr>
            <a:r>
              <a:rPr lang="en-US" sz="1050" b="1" i="0" baseline="0" dirty="0">
                <a:effectLst/>
              </a:rPr>
              <a:t>Förändring </a:t>
            </a:r>
            <a:r>
              <a:rPr lang="en-US" sz="1050" b="1" i="0" baseline="0" dirty="0" err="1">
                <a:effectLst/>
              </a:rPr>
              <a:t>av</a:t>
            </a:r>
            <a:r>
              <a:rPr lang="en-US" sz="1050" b="1" i="0" baseline="0" dirty="0">
                <a:effectLst/>
              </a:rPr>
              <a:t> </a:t>
            </a:r>
            <a:r>
              <a:rPr lang="en-US" sz="1050" b="1" i="0" baseline="0" dirty="0" err="1" smtClean="0">
                <a:effectLst/>
              </a:rPr>
              <a:t>Operativa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jmf med Administrativa- </a:t>
            </a:r>
            <a:r>
              <a:rPr lang="en-US" sz="1050" b="1" i="0" baseline="0" dirty="0" err="1">
                <a:effectLst/>
              </a:rPr>
              <a:t>och</a:t>
            </a:r>
            <a:r>
              <a:rPr lang="en-US" sz="1050" b="1" i="0" baseline="0" dirty="0">
                <a:effectLst/>
              </a:rPr>
              <a:t> </a:t>
            </a:r>
            <a:r>
              <a:rPr lang="en-US" sz="1050" b="1" i="0" baseline="0" dirty="0" err="1" smtClean="0">
                <a:effectLst/>
              </a:rPr>
              <a:t>Indirekta</a:t>
            </a:r>
            <a:r>
              <a:rPr lang="en-US" sz="1050" b="1" i="0" baseline="0" dirty="0" smtClean="0">
                <a:effectLst/>
              </a:rPr>
              <a:t> </a:t>
            </a:r>
            <a:r>
              <a:rPr lang="en-US" sz="1050" b="1" i="0" baseline="0" dirty="0" err="1" smtClean="0">
                <a:effectLst/>
              </a:rPr>
              <a:t>kostnader</a:t>
            </a:r>
            <a:r>
              <a:rPr lang="en-US" sz="1050" b="1" i="0" baseline="0" dirty="0" smtClean="0">
                <a:effectLst/>
              </a:rPr>
              <a:t> </a:t>
            </a:r>
            <a:r>
              <a:rPr lang="en-US" sz="1050" b="1" i="0" baseline="0" dirty="0">
                <a:effectLst/>
              </a:rPr>
              <a:t>i absoluta tal</a:t>
            </a:r>
            <a:endParaRPr lang="sv-SE" sz="1050" dirty="0">
              <a:effectLst/>
            </a:endParaRPr>
          </a:p>
        </c:rich>
      </c:tx>
      <c:layout>
        <c:manualLayout>
          <c:xMode val="edge"/>
          <c:yMode val="edge"/>
          <c:x val="0.11836855440411337"/>
          <c:y val="6.0857538035961285E-2"/>
        </c:manualLayout>
      </c:layout>
    </c:title>
    <c:plotArea>
      <c:layout>
        <c:manualLayout>
          <c:layoutTarget val="inner"/>
          <c:xMode val="edge"/>
          <c:yMode val="edge"/>
          <c:x val="6.96483366553486E-2"/>
          <c:y val="0.27360126965199905"/>
          <c:w val="0.84353480201678022"/>
          <c:h val="0.33059230629818048"/>
        </c:manualLayout>
      </c:layout>
      <c:lineChart>
        <c:grouping val="standard"/>
        <c:ser>
          <c:idx val="0"/>
          <c:order val="0"/>
          <c:tx>
            <c:strRef>
              <c:f>'Grafer2 (2011)'!$D$10</c:f>
              <c:strCache>
                <c:ptCount val="1"/>
                <c:pt idx="0">
                  <c:v>Operativa kostnader</c:v>
                </c:pt>
              </c:strCache>
            </c:strRef>
          </c:tx>
          <c:marker>
            <c:symbol val="none"/>
          </c:marker>
          <c:dLbls>
            <c:dLbl>
              <c:idx val="1"/>
              <c:layout>
                <c:manualLayout>
                  <c:x val="0"/>
                  <c:y val="2.9197091479238838E-2"/>
                </c:manualLayout>
              </c:layout>
              <c:showVal val="1"/>
            </c:dLbl>
            <c:dLbl>
              <c:idx val="2"/>
              <c:layout>
                <c:manualLayout>
                  <c:x val="-3.8238302477446293E-2"/>
                  <c:y val="2.9197091479238838E-2"/>
                </c:manualLayout>
              </c:layout>
              <c:showVal val="1"/>
            </c:dLbl>
            <c:dLbl>
              <c:idx val="3"/>
              <c:layout>
                <c:manualLayout>
                  <c:x val="-1.6387843918905555E-2"/>
                  <c:y val="-3.8929455305651783E-2"/>
                </c:manualLayout>
              </c:layout>
              <c:showVal val="1"/>
            </c:dLbl>
            <c:showVal val="1"/>
          </c:dLbls>
          <c:cat>
            <c:numRef>
              <c:f>'Grafer2 (2011)'!$P$3:$T$3</c:f>
              <c:numCache>
                <c:formatCode>General</c:formatCode>
                <c:ptCount val="5"/>
                <c:pt idx="0">
                  <c:v>2007</c:v>
                </c:pt>
                <c:pt idx="1">
                  <c:v>2008</c:v>
                </c:pt>
                <c:pt idx="2">
                  <c:v>2009</c:v>
                </c:pt>
                <c:pt idx="3">
                  <c:v>2010</c:v>
                </c:pt>
                <c:pt idx="4">
                  <c:v>2011</c:v>
                </c:pt>
              </c:numCache>
            </c:numRef>
          </c:cat>
          <c:val>
            <c:numRef>
              <c:f>'Grafer2 (2011)'!$E$10:$I$10</c:f>
              <c:numCache>
                <c:formatCode>0</c:formatCode>
                <c:ptCount val="5"/>
                <c:pt idx="0">
                  <c:v>100</c:v>
                </c:pt>
                <c:pt idx="1">
                  <c:v>96.201941802969159</c:v>
                </c:pt>
                <c:pt idx="2">
                  <c:v>96.327430314648467</c:v>
                </c:pt>
                <c:pt idx="3">
                  <c:v>87.635914518826624</c:v>
                </c:pt>
                <c:pt idx="4">
                  <c:v>83.158427363865556</c:v>
                </c:pt>
              </c:numCache>
            </c:numRef>
          </c:val>
        </c:ser>
        <c:ser>
          <c:idx val="1"/>
          <c:order val="1"/>
          <c:tx>
            <c:strRef>
              <c:f>'Grafer2 (2011)'!$O$9</c:f>
              <c:strCache>
                <c:ptCount val="1"/>
                <c:pt idx="0">
                  <c:v>Administrativa- och Indirekta Produktionskostnader</c:v>
                </c:pt>
              </c:strCache>
            </c:strRef>
          </c:tx>
          <c:marker>
            <c:symbol val="none"/>
          </c:marker>
          <c:dLbls>
            <c:dLbl>
              <c:idx val="1"/>
              <c:layout>
                <c:manualLayout>
                  <c:x val="2.7313073198175926E-3"/>
                  <c:y val="-3.4063273392445352E-2"/>
                </c:manualLayout>
              </c:layout>
              <c:showVal val="1"/>
            </c:dLbl>
            <c:dLbl>
              <c:idx val="2"/>
              <c:layout>
                <c:manualLayout>
                  <c:x val="-3.5506995157628694E-2"/>
                  <c:y val="-4.3795637218858284E-2"/>
                </c:manualLayout>
              </c:layout>
              <c:showVal val="1"/>
            </c:dLbl>
            <c:dLbl>
              <c:idx val="3"/>
              <c:layout>
                <c:manualLayout>
                  <c:x val="-1.0925229279270369E-2"/>
                  <c:y val="4.3795637218858319E-2"/>
                </c:manualLayout>
              </c:layout>
              <c:showVal val="1"/>
            </c:dLbl>
            <c:showVal val="1"/>
          </c:dLbls>
          <c:cat>
            <c:numRef>
              <c:f>'Grafer2 (2011)'!$P$3:$T$3</c:f>
              <c:numCache>
                <c:formatCode>General</c:formatCode>
                <c:ptCount val="5"/>
                <c:pt idx="0">
                  <c:v>2007</c:v>
                </c:pt>
                <c:pt idx="1">
                  <c:v>2008</c:v>
                </c:pt>
                <c:pt idx="2">
                  <c:v>2009</c:v>
                </c:pt>
                <c:pt idx="3">
                  <c:v>2010</c:v>
                </c:pt>
                <c:pt idx="4">
                  <c:v>2011</c:v>
                </c:pt>
              </c:numCache>
            </c:numRef>
          </c:cat>
          <c:val>
            <c:numRef>
              <c:f>'Grafer2 (2011)'!$P$9:$T$9</c:f>
              <c:numCache>
                <c:formatCode>0</c:formatCode>
                <c:ptCount val="5"/>
                <c:pt idx="0">
                  <c:v>100</c:v>
                </c:pt>
                <c:pt idx="1">
                  <c:v>99.027116266838092</c:v>
                </c:pt>
                <c:pt idx="2">
                  <c:v>98.243360466719025</c:v>
                </c:pt>
                <c:pt idx="3">
                  <c:v>114.68213384760736</c:v>
                </c:pt>
                <c:pt idx="4">
                  <c:v>113.42761690481063</c:v>
                </c:pt>
              </c:numCache>
            </c:numRef>
          </c:val>
        </c:ser>
        <c:dLbls/>
        <c:marker val="1"/>
        <c:axId val="136431104"/>
        <c:axId val="136432640"/>
      </c:lineChart>
      <c:catAx>
        <c:axId val="136431104"/>
        <c:scaling>
          <c:orientation val="minMax"/>
        </c:scaling>
        <c:axPos val="b"/>
        <c:numFmt formatCode="General" sourceLinked="1"/>
        <c:majorTickMark val="none"/>
        <c:tickLblPos val="nextTo"/>
        <c:crossAx val="136432640"/>
        <c:crosses val="autoZero"/>
        <c:auto val="1"/>
        <c:lblAlgn val="ctr"/>
        <c:lblOffset val="100"/>
      </c:catAx>
      <c:valAx>
        <c:axId val="136432640"/>
        <c:scaling>
          <c:orientation val="minMax"/>
          <c:max val="120"/>
          <c:min val="80"/>
        </c:scaling>
        <c:axPos val="l"/>
        <c:majorGridlines/>
        <c:title>
          <c:tx>
            <c:rich>
              <a:bodyPr rot="-5400000" vert="horz"/>
              <a:lstStyle/>
              <a:p>
                <a:pPr>
                  <a:defRPr/>
                </a:pPr>
                <a:r>
                  <a:rPr lang="en-US" dirty="0"/>
                  <a:t>Index</a:t>
                </a:r>
              </a:p>
            </c:rich>
          </c:tx>
        </c:title>
        <c:numFmt formatCode="0" sourceLinked="1"/>
        <c:majorTickMark val="none"/>
        <c:tickLblPos val="high"/>
        <c:spPr>
          <a:ln w="9525">
            <a:noFill/>
          </a:ln>
        </c:spPr>
        <c:crossAx val="136431104"/>
        <c:crosses val="autoZero"/>
        <c:crossBetween val="between"/>
        <c:majorUnit val="10"/>
      </c:valAx>
    </c:plotArea>
    <c:legend>
      <c:legendPos val="b"/>
      <c:layout>
        <c:manualLayout>
          <c:xMode val="edge"/>
          <c:yMode val="edge"/>
          <c:x val="0.12784496841576434"/>
          <c:y val="0.70763595901525334"/>
          <c:w val="0.72593394575678027"/>
          <c:h val="0.10339716972131337"/>
        </c:manualLayout>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599" cy="496332"/>
          </a:xfrm>
          <a:prstGeom prst="rect">
            <a:avLst/>
          </a:prstGeom>
          <a:noFill/>
          <a:ln w="9525">
            <a:noFill/>
            <a:miter lim="800000"/>
            <a:headEnd/>
            <a:tailEnd/>
          </a:ln>
        </p:spPr>
        <p:txBody>
          <a:bodyPr vert="horz" wrap="square" lIns="62674" tIns="31337" rIns="62674" bIns="31337" numCol="1" anchor="t" anchorCtr="0" compatLnSpc="1">
            <a:prstTxWarp prst="textNoShape">
              <a:avLst/>
            </a:prstTxWarp>
          </a:bodyPr>
          <a:lstStyle>
            <a:lvl1pPr defTabSz="627317">
              <a:defRPr sz="800">
                <a:latin typeface="Arial" charset="0"/>
                <a:cs typeface="Arial" charset="0"/>
              </a:defRPr>
            </a:lvl1pPr>
          </a:lstStyle>
          <a:p>
            <a:pPr>
              <a:defRPr/>
            </a:pPr>
            <a:endParaRPr lang="en-GB" dirty="0"/>
          </a:p>
        </p:txBody>
      </p:sp>
      <p:sp>
        <p:nvSpPr>
          <p:cNvPr id="3" name="Date Placeholder 2"/>
          <p:cNvSpPr>
            <a:spLocks noGrp="1"/>
          </p:cNvSpPr>
          <p:nvPr>
            <p:ph type="dt" sz="quarter" idx="1"/>
          </p:nvPr>
        </p:nvSpPr>
        <p:spPr bwMode="auto">
          <a:xfrm>
            <a:off x="3851078" y="0"/>
            <a:ext cx="2945033" cy="496332"/>
          </a:xfrm>
          <a:prstGeom prst="rect">
            <a:avLst/>
          </a:prstGeom>
          <a:noFill/>
          <a:ln w="9525">
            <a:noFill/>
            <a:miter lim="800000"/>
            <a:headEnd/>
            <a:tailEnd/>
          </a:ln>
        </p:spPr>
        <p:txBody>
          <a:bodyPr vert="horz" wrap="square" lIns="62674" tIns="31337" rIns="62674" bIns="31337" numCol="1" anchor="t" anchorCtr="0" compatLnSpc="1">
            <a:prstTxWarp prst="textNoShape">
              <a:avLst/>
            </a:prstTxWarp>
          </a:bodyPr>
          <a:lstStyle>
            <a:lvl1pPr algn="r" defTabSz="627317">
              <a:defRPr sz="800">
                <a:latin typeface="Arial" charset="0"/>
                <a:cs typeface="Arial" charset="0"/>
              </a:defRPr>
            </a:lvl1pPr>
          </a:lstStyle>
          <a:p>
            <a:pPr>
              <a:defRPr/>
            </a:pPr>
            <a:fld id="{388353C9-D216-4F1A-867F-FD196EE713CE}" type="datetimeFigureOut">
              <a:rPr lang="en-US"/>
              <a:pPr>
                <a:defRPr/>
              </a:pPr>
              <a:t>4/12/2012</a:t>
            </a:fld>
            <a:endParaRPr lang="en-GB" dirty="0"/>
          </a:p>
        </p:txBody>
      </p:sp>
      <p:sp>
        <p:nvSpPr>
          <p:cNvPr id="4" name="Footer Placeholder 3"/>
          <p:cNvSpPr>
            <a:spLocks noGrp="1"/>
          </p:cNvSpPr>
          <p:nvPr>
            <p:ph type="ftr" sz="quarter" idx="2"/>
          </p:nvPr>
        </p:nvSpPr>
        <p:spPr bwMode="auto">
          <a:xfrm>
            <a:off x="0" y="9428736"/>
            <a:ext cx="2946599" cy="496332"/>
          </a:xfrm>
          <a:prstGeom prst="rect">
            <a:avLst/>
          </a:prstGeom>
          <a:noFill/>
          <a:ln w="9525">
            <a:noFill/>
            <a:miter lim="800000"/>
            <a:headEnd/>
            <a:tailEnd/>
          </a:ln>
        </p:spPr>
        <p:txBody>
          <a:bodyPr vert="horz" wrap="square" lIns="62674" tIns="31337" rIns="62674" bIns="31337" numCol="1" anchor="b" anchorCtr="0" compatLnSpc="1">
            <a:prstTxWarp prst="textNoShape">
              <a:avLst/>
            </a:prstTxWarp>
          </a:bodyPr>
          <a:lstStyle>
            <a:lvl1pPr defTabSz="627317">
              <a:defRPr sz="800">
                <a:latin typeface="Arial" charset="0"/>
                <a:cs typeface="Arial" charset="0"/>
              </a:defRPr>
            </a:lvl1pPr>
          </a:lstStyle>
          <a:p>
            <a:pPr>
              <a:defRPr/>
            </a:pPr>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74" tIns="31337" rIns="62674" bIns="31337" numCol="1" anchor="b" anchorCtr="0" compatLnSpc="1">
            <a:prstTxWarp prst="textNoShape">
              <a:avLst/>
            </a:prstTxWarp>
          </a:bodyPr>
          <a:lstStyle>
            <a:lvl1pPr algn="r" defTabSz="627317">
              <a:defRPr sz="800">
                <a:latin typeface="Arial" charset="0"/>
                <a:cs typeface="Arial" charset="0"/>
              </a:defRPr>
            </a:lvl1pPr>
          </a:lstStyle>
          <a:p>
            <a:pPr>
              <a:defRPr/>
            </a:pPr>
            <a:fld id="{B2E1E588-6A03-4B8A-AF34-5AC345A252E5}" type="slidenum">
              <a:rPr lang="en-GB"/>
              <a:pPr>
                <a:defRPr/>
              </a:pPr>
              <a:t>‹#›</a:t>
            </a:fld>
            <a:endParaRPr lang="en-GB" dirty="0"/>
          </a:p>
        </p:txBody>
      </p:sp>
    </p:spTree>
    <p:extLst>
      <p:ext uri="{BB962C8B-B14F-4D97-AF65-F5344CB8AC3E}">
        <p14:creationId xmlns:p14="http://schemas.microsoft.com/office/powerpoint/2010/main" xmlns="" val="3860633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599" cy="496332"/>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lvl1pPr defTabSz="627317">
              <a:defRPr sz="1200">
                <a:latin typeface="Calibri" pitchFamily="34" charset="0"/>
                <a:cs typeface="Arial" charset="0"/>
              </a:defRPr>
            </a:lvl1pPr>
          </a:lstStyle>
          <a:p>
            <a:pPr>
              <a:defRPr/>
            </a:pPr>
            <a:endParaRPr lang="en-GB" dirty="0"/>
          </a:p>
        </p:txBody>
      </p:sp>
      <p:sp>
        <p:nvSpPr>
          <p:cNvPr id="3" name="Date Placeholder 2"/>
          <p:cNvSpPr>
            <a:spLocks noGrp="1"/>
          </p:cNvSpPr>
          <p:nvPr>
            <p:ph type="dt" idx="1"/>
          </p:nvPr>
        </p:nvSpPr>
        <p:spPr bwMode="auto">
          <a:xfrm>
            <a:off x="3851078" y="0"/>
            <a:ext cx="2945033" cy="496332"/>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lvl1pPr algn="r" defTabSz="627317">
              <a:defRPr sz="1200">
                <a:latin typeface="Calibri" pitchFamily="34" charset="0"/>
                <a:cs typeface="Arial" charset="0"/>
              </a:defRPr>
            </a:lvl1pPr>
          </a:lstStyle>
          <a:p>
            <a:pPr>
              <a:defRPr/>
            </a:pPr>
            <a:fld id="{B04A5F78-9A65-4F13-B138-7D82ED90B99F}" type="datetimeFigureOut">
              <a:rPr lang="en-US"/>
              <a:pPr>
                <a:defRPr/>
              </a:pPr>
              <a:t>4/12/2012</a:t>
            </a:fld>
            <a:endParaRPr lang="en-GB" dirty="0"/>
          </a:p>
        </p:txBody>
      </p:sp>
      <p:sp>
        <p:nvSpPr>
          <p:cNvPr id="4" name="Slide Image Placeholder 3"/>
          <p:cNvSpPr>
            <a:spLocks noGrp="1" noRot="1" noChangeAspect="1"/>
          </p:cNvSpPr>
          <p:nvPr>
            <p:ph type="sldImg" idx="2"/>
          </p:nvPr>
        </p:nvSpPr>
        <p:spPr>
          <a:xfrm>
            <a:off x="992188" y="744538"/>
            <a:ext cx="4814887" cy="3722687"/>
          </a:xfrm>
          <a:prstGeom prst="rect">
            <a:avLst/>
          </a:prstGeom>
          <a:noFill/>
          <a:ln w="12700">
            <a:solidFill>
              <a:prstClr val="black"/>
            </a:solidFill>
          </a:ln>
        </p:spPr>
        <p:txBody>
          <a:bodyPr vert="horz" lIns="137704" tIns="68853" rIns="137704" bIns="68853" rtlCol="0" anchor="ctr"/>
          <a:lstStyle/>
          <a:p>
            <a:pPr lvl="0"/>
            <a:endParaRPr lang="en-GB" noProof="0" dirty="0"/>
          </a:p>
        </p:txBody>
      </p:sp>
      <p:sp>
        <p:nvSpPr>
          <p:cNvPr id="5" name="Notes Placeholder 4"/>
          <p:cNvSpPr>
            <a:spLocks noGrp="1"/>
          </p:cNvSpPr>
          <p:nvPr>
            <p:ph type="body" sz="quarter" idx="3"/>
          </p:nvPr>
        </p:nvSpPr>
        <p:spPr bwMode="auto">
          <a:xfrm>
            <a:off x="679142" y="4715153"/>
            <a:ext cx="5439392" cy="4466987"/>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endParaRPr lang="en-GB" noProof="0" smtClean="0"/>
          </a:p>
        </p:txBody>
      </p:sp>
      <p:sp>
        <p:nvSpPr>
          <p:cNvPr id="6" name="Footer Placeholder 5"/>
          <p:cNvSpPr>
            <a:spLocks noGrp="1"/>
          </p:cNvSpPr>
          <p:nvPr>
            <p:ph type="ftr" sz="quarter" idx="4"/>
          </p:nvPr>
        </p:nvSpPr>
        <p:spPr bwMode="auto">
          <a:xfrm>
            <a:off x="0" y="9428736"/>
            <a:ext cx="2946599" cy="496332"/>
          </a:xfrm>
          <a:prstGeom prst="rect">
            <a:avLst/>
          </a:prstGeom>
          <a:noFill/>
          <a:ln w="9525">
            <a:noFill/>
            <a:miter lim="800000"/>
            <a:headEnd/>
            <a:tailEnd/>
          </a:ln>
        </p:spPr>
        <p:txBody>
          <a:bodyPr vert="horz" wrap="square" lIns="95553" tIns="47777" rIns="95553" bIns="47777" numCol="1" anchor="b" anchorCtr="0" compatLnSpc="1">
            <a:prstTxWarp prst="textNoShape">
              <a:avLst/>
            </a:prstTxWarp>
          </a:bodyPr>
          <a:lstStyle>
            <a:lvl1pPr defTabSz="627317">
              <a:defRPr sz="1200">
                <a:latin typeface="Calibri" pitchFamily="34" charset="0"/>
                <a:cs typeface="Arial" charset="0"/>
              </a:defRPr>
            </a:lvl1pPr>
          </a:lstStyle>
          <a:p>
            <a:pPr>
              <a:defRPr/>
            </a:pPr>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53" tIns="47777" rIns="95553" bIns="47777" numCol="1" anchor="b" anchorCtr="0" compatLnSpc="1">
            <a:prstTxWarp prst="textNoShape">
              <a:avLst/>
            </a:prstTxWarp>
          </a:bodyPr>
          <a:lstStyle>
            <a:lvl1pPr algn="r" defTabSz="627317">
              <a:defRPr sz="1200">
                <a:latin typeface="Calibri" pitchFamily="34" charset="0"/>
                <a:cs typeface="Arial" charset="0"/>
              </a:defRPr>
            </a:lvl1pPr>
          </a:lstStyle>
          <a:p>
            <a:pPr>
              <a:defRPr/>
            </a:pPr>
            <a:fld id="{146C4733-90F8-4A8D-B475-F3CA499FFC5A}" type="slidenum">
              <a:rPr lang="en-GB"/>
              <a:pPr>
                <a:defRPr/>
              </a:pPr>
              <a:t>‹#›</a:t>
            </a:fld>
            <a:endParaRPr lang="en-GB" dirty="0"/>
          </a:p>
        </p:txBody>
      </p:sp>
    </p:spTree>
    <p:extLst>
      <p:ext uri="{BB962C8B-B14F-4D97-AF65-F5344CB8AC3E}">
        <p14:creationId xmlns:p14="http://schemas.microsoft.com/office/powerpoint/2010/main" xmlns="" val="9951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a:defRPr/>
            </a:pPr>
            <a:fld id="{146C4733-90F8-4A8D-B475-F3CA499FFC5A}" type="slidenum">
              <a:rPr lang="en-GB" smtClean="0"/>
              <a:pPr>
                <a:defRPr/>
              </a:pPr>
              <a:t>17</a:t>
            </a:fld>
            <a:endParaRPr lang="en-GB" dirty="0"/>
          </a:p>
        </p:txBody>
      </p:sp>
    </p:spTree>
    <p:extLst>
      <p:ext uri="{BB962C8B-B14F-4D97-AF65-F5344CB8AC3E}">
        <p14:creationId xmlns:p14="http://schemas.microsoft.com/office/powerpoint/2010/main" xmlns="" val="911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sv-SE"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627033" eaLnBrk="0" hangingPunct="0">
              <a:defRPr sz="2000">
                <a:solidFill>
                  <a:schemeClr val="tx1"/>
                </a:solidFill>
                <a:latin typeface="Arial" pitchFamily="34" charset="0"/>
                <a:cs typeface="Arial" pitchFamily="34" charset="0"/>
              </a:defRPr>
            </a:lvl1pPr>
            <a:lvl2pPr marL="742915" indent="-285736" defTabSz="627033" eaLnBrk="0" hangingPunct="0">
              <a:defRPr sz="2000">
                <a:solidFill>
                  <a:schemeClr val="tx1"/>
                </a:solidFill>
                <a:latin typeface="Arial" pitchFamily="34" charset="0"/>
                <a:cs typeface="Arial" pitchFamily="34" charset="0"/>
              </a:defRPr>
            </a:lvl2pPr>
            <a:lvl3pPr marL="1142946" indent="-228589" defTabSz="627033" eaLnBrk="0" hangingPunct="0">
              <a:defRPr sz="2000">
                <a:solidFill>
                  <a:schemeClr val="tx1"/>
                </a:solidFill>
                <a:latin typeface="Arial" pitchFamily="34" charset="0"/>
                <a:cs typeface="Arial" pitchFamily="34" charset="0"/>
              </a:defRPr>
            </a:lvl3pPr>
            <a:lvl4pPr marL="1600123" indent="-228589" defTabSz="627033" eaLnBrk="0" hangingPunct="0">
              <a:defRPr sz="2000">
                <a:solidFill>
                  <a:schemeClr val="tx1"/>
                </a:solidFill>
                <a:latin typeface="Arial" pitchFamily="34" charset="0"/>
                <a:cs typeface="Arial" pitchFamily="34" charset="0"/>
              </a:defRPr>
            </a:lvl4pPr>
            <a:lvl5pPr marL="2057302" indent="-228589" defTabSz="627033" eaLnBrk="0" hangingPunct="0">
              <a:defRPr sz="2000">
                <a:solidFill>
                  <a:schemeClr val="tx1"/>
                </a:solidFill>
                <a:latin typeface="Arial" pitchFamily="34" charset="0"/>
                <a:cs typeface="Arial" pitchFamily="34" charset="0"/>
              </a:defRPr>
            </a:lvl5pPr>
            <a:lvl6pPr marL="2514480" indent="-228589" defTabSz="627033" eaLnBrk="0" fontAlgn="base" hangingPunct="0">
              <a:spcBef>
                <a:spcPct val="0"/>
              </a:spcBef>
              <a:spcAft>
                <a:spcPct val="0"/>
              </a:spcAft>
              <a:defRPr sz="2000">
                <a:solidFill>
                  <a:schemeClr val="tx1"/>
                </a:solidFill>
                <a:latin typeface="Arial" pitchFamily="34" charset="0"/>
                <a:cs typeface="Arial" pitchFamily="34" charset="0"/>
              </a:defRPr>
            </a:lvl6pPr>
            <a:lvl7pPr marL="2971659" indent="-228589" defTabSz="627033" eaLnBrk="0" fontAlgn="base" hangingPunct="0">
              <a:spcBef>
                <a:spcPct val="0"/>
              </a:spcBef>
              <a:spcAft>
                <a:spcPct val="0"/>
              </a:spcAft>
              <a:defRPr sz="2000">
                <a:solidFill>
                  <a:schemeClr val="tx1"/>
                </a:solidFill>
                <a:latin typeface="Arial" pitchFamily="34" charset="0"/>
                <a:cs typeface="Arial" pitchFamily="34" charset="0"/>
              </a:defRPr>
            </a:lvl7pPr>
            <a:lvl8pPr marL="3428837" indent="-228589" defTabSz="627033" eaLnBrk="0" fontAlgn="base" hangingPunct="0">
              <a:spcBef>
                <a:spcPct val="0"/>
              </a:spcBef>
              <a:spcAft>
                <a:spcPct val="0"/>
              </a:spcAft>
              <a:defRPr sz="2000">
                <a:solidFill>
                  <a:schemeClr val="tx1"/>
                </a:solidFill>
                <a:latin typeface="Arial" pitchFamily="34" charset="0"/>
                <a:cs typeface="Arial" pitchFamily="34" charset="0"/>
              </a:defRPr>
            </a:lvl8pPr>
            <a:lvl9pPr marL="3886015" indent="-228589" defTabSz="627033"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A9347A7-449E-4887-921F-22AFA01C171C}" type="slidenum">
              <a:rPr lang="en-GB" sz="1200">
                <a:latin typeface="Calibri" pitchFamily="34" charset="0"/>
              </a:rPr>
              <a:pPr eaLnBrk="1" hangingPunct="1"/>
              <a:t>27</a:t>
            </a:fld>
            <a:endParaRPr lang="en-GB" sz="12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56785" y="9566058"/>
            <a:ext cx="157094" cy="184666"/>
          </a:xfrm>
          <a:prstGeom prst="rect">
            <a:avLst/>
          </a:prstGeom>
          <a:noFill/>
          <a:ln w="9525">
            <a:noFill/>
            <a:miter lim="800000"/>
            <a:headEnd/>
            <a:tailEnd/>
          </a:ln>
        </p:spPr>
        <p:txBody>
          <a:bodyPr wrap="none" lIns="0" tIns="0" rIns="0" bIns="0" anchor="b">
            <a:spAutoFit/>
          </a:bodyPr>
          <a:lstStyle/>
          <a:p>
            <a:pPr defTabSz="627317"/>
            <a:fld id="{1EFB3A90-CB7F-4AFE-BD4E-95F8578DF2BB}" type="slidenum">
              <a:rPr lang="en-GB" sz="1200">
                <a:latin typeface="Calibri" pitchFamily="34" charset="0"/>
              </a:rPr>
              <a:pPr defTabSz="627317"/>
              <a:t>35</a:t>
            </a:fld>
            <a:endParaRPr lang="en-GB" sz="1200" dirty="0">
              <a:latin typeface="Calibri" pitchFamily="34" charset="0"/>
            </a:endParaRPr>
          </a:p>
        </p:txBody>
      </p:sp>
      <p:sp>
        <p:nvSpPr>
          <p:cNvPr id="58371" name="Rectangle 2"/>
          <p:cNvSpPr>
            <a:spLocks noGrp="1" noRot="1" noChangeAspect="1" noChangeArrowheads="1" noTextEdit="1"/>
          </p:cNvSpPr>
          <p:nvPr>
            <p:ph type="sldImg"/>
          </p:nvPr>
        </p:nvSpPr>
        <p:spPr bwMode="auto">
          <a:xfrm>
            <a:off x="547688" y="392113"/>
            <a:ext cx="5686425" cy="4395787"/>
          </a:xfrm>
          <a:noFill/>
          <a:ln>
            <a:solidFill>
              <a:srgbClr val="000000"/>
            </a:solidFill>
            <a:miter lim="800000"/>
            <a:headEnd/>
            <a:tailEnd/>
          </a:ln>
        </p:spPr>
      </p:sp>
      <p:sp>
        <p:nvSpPr>
          <p:cNvPr id="58372" name="Rectangle 3"/>
          <p:cNvSpPr>
            <a:spLocks noGrp="1" noChangeArrowheads="1"/>
          </p:cNvSpPr>
          <p:nvPr>
            <p:ph type="body" idx="1"/>
          </p:nvPr>
        </p:nvSpPr>
        <p:spPr>
          <a:xfrm>
            <a:off x="356784" y="4886357"/>
            <a:ext cx="6066894" cy="4493688"/>
          </a:xfrm>
          <a:noFill/>
          <a:ln/>
        </p:spPr>
        <p:txBody>
          <a:bodyPr/>
          <a:lstStyle/>
          <a:p>
            <a:pPr eaLnBrk="1" hangingPunct="1">
              <a:spcBef>
                <a:spcPct val="0"/>
              </a:spcBef>
            </a:pPr>
            <a:endParaRPr lang="en-US" sz="2800" dirty="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loitte Titel 1">
    <p:bg>
      <p:bgPr>
        <a:solidFill>
          <a:schemeClr val="bg1"/>
        </a:solidFill>
        <a:effectLst/>
      </p:bgPr>
    </p:bg>
    <p:spTree>
      <p:nvGrpSpPr>
        <p:cNvPr id="1" name=""/>
        <p:cNvGrpSpPr/>
        <p:nvPr/>
      </p:nvGrpSpPr>
      <p:grpSpPr>
        <a:xfrm>
          <a:off x="0" y="0"/>
          <a:ext cx="0" cy="0"/>
          <a:chOff x="0" y="0"/>
          <a:chExt cx="0" cy="0"/>
        </a:xfrm>
      </p:grpSpPr>
      <p:pic>
        <p:nvPicPr>
          <p:cNvPr id="4" name="Picture 5" descr="DEL_PRI_RGB"/>
          <p:cNvPicPr>
            <a:picLocks noChangeArrowheads="1"/>
          </p:cNvPicPr>
          <p:nvPr/>
        </p:nvPicPr>
        <p:blipFill>
          <a:blip r:embed="rId2" cstate="print"/>
          <a:srcRect l="7785" t="27351" r="9871" b="25598"/>
          <a:stretch>
            <a:fillRect/>
          </a:stretch>
        </p:blipFill>
        <p:spPr bwMode="auto">
          <a:xfrm>
            <a:off x="315913" y="287338"/>
            <a:ext cx="2346325" cy="533400"/>
          </a:xfrm>
          <a:prstGeom prst="rect">
            <a:avLst/>
          </a:prstGeom>
          <a:noFill/>
          <a:ln w="9525">
            <a:noFill/>
            <a:miter lim="800000"/>
            <a:headEnd/>
            <a:tailEnd/>
          </a:ln>
        </p:spPr>
      </p:pic>
      <p:sp>
        <p:nvSpPr>
          <p:cNvPr id="120835" name="Title Placeholder 1"/>
          <p:cNvSpPr>
            <a:spLocks noGrp="1"/>
          </p:cNvSpPr>
          <p:nvPr>
            <p:ph type="ctrTitle" hasCustomPrompt="1"/>
          </p:nvPr>
        </p:nvSpPr>
        <p:spPr>
          <a:xfrm>
            <a:off x="1257300" y="3271838"/>
            <a:ext cx="4397375" cy="1335087"/>
          </a:xfrm>
        </p:spPr>
        <p:txBody>
          <a:bodyPr/>
          <a:lstStyle>
            <a:lvl1pPr>
              <a:lnSpc>
                <a:spcPts val="3600"/>
              </a:lnSpc>
              <a:defRPr sz="3600" b="0" smtClean="0">
                <a:latin typeface="Times New Roman" pitchFamily="18" charset="0"/>
              </a:defRPr>
            </a:lvl1pPr>
          </a:lstStyle>
          <a:p>
            <a:r>
              <a:rPr lang="en-GB" dirty="0" smtClean="0"/>
              <a:t>Title – Times New Roman 36pt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US" dirty="0" smtClean="0"/>
          </a:p>
        </p:txBody>
      </p:sp>
      <p:sp>
        <p:nvSpPr>
          <p:cNvPr id="9" name="Text Placeholder 2"/>
          <p:cNvSpPr>
            <a:spLocks noGrp="1"/>
          </p:cNvSpPr>
          <p:nvPr>
            <p:ph type="subTitle" idx="1" hasCustomPrompt="1"/>
          </p:nvPr>
        </p:nvSpPr>
        <p:spPr>
          <a:xfrm>
            <a:off x="357057" y="6834187"/>
            <a:ext cx="6480000" cy="432000"/>
          </a:xfrm>
          <a:prstGeom prst="rect">
            <a:avLst/>
          </a:prstGeom>
        </p:spPr>
        <p:txBody>
          <a:bodyPr/>
          <a:lstStyle>
            <a:lvl1pPr marL="0" indent="0">
              <a:lnSpc>
                <a:spcPts val="2225"/>
              </a:lnSpc>
              <a:buNone/>
              <a:defRPr sz="1800" b="1" smtClean="0"/>
            </a:lvl1pPr>
          </a:lstStyle>
          <a:p>
            <a:r>
              <a:rPr lang="sv-SE" dirty="0" err="1" smtClean="0"/>
              <a:t>Subtitle</a:t>
            </a:r>
            <a:r>
              <a:rPr lang="sv-SE" dirty="0" smtClean="0"/>
              <a:t> – Arial 18 pt</a:t>
            </a:r>
            <a:endParaRPr smtClean="0"/>
          </a:p>
        </p:txBody>
      </p:sp>
      <p:pic>
        <p:nvPicPr>
          <p:cNvPr id="6" name="Picture 5" descr="Bambu.JPG"/>
          <p:cNvPicPr>
            <a:picLocks noChangeAspect="1"/>
          </p:cNvPicPr>
          <p:nvPr userDrawn="1"/>
        </p:nvPicPr>
        <p:blipFill>
          <a:blip r:embed="rId3" cstate="print"/>
          <a:srcRect/>
          <a:stretch>
            <a:fillRect/>
          </a:stretch>
        </p:blipFill>
        <p:spPr bwMode="auto">
          <a:xfrm>
            <a:off x="5967526" y="1037968"/>
            <a:ext cx="3758798" cy="673602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loitte Divider 5">
    <p:spTree>
      <p:nvGrpSpPr>
        <p:cNvPr id="1" name=""/>
        <p:cNvGrpSpPr/>
        <p:nvPr/>
      </p:nvGrpSpPr>
      <p:grpSpPr>
        <a:xfrm>
          <a:off x="0" y="0"/>
          <a:ext cx="0" cy="0"/>
          <a:chOff x="0" y="0"/>
          <a:chExt cx="0" cy="0"/>
        </a:xfrm>
      </p:grpSpPr>
      <p:pic>
        <p:nvPicPr>
          <p:cNvPr id="5" name="Picture 7" descr="Cables CO"/>
          <p:cNvPicPr>
            <a:picLocks noChangeAspect="1" noChangeArrowheads="1"/>
          </p:cNvPicPr>
          <p:nvPr userDrawn="1"/>
        </p:nvPicPr>
        <p:blipFill>
          <a:blip r:embed="rId2" cstate="print"/>
          <a:srcRect l="4926" t="13545" r="17050"/>
          <a:stretch>
            <a:fillRect/>
          </a:stretch>
        </p:blipFill>
        <p:spPr bwMode="auto">
          <a:xfrm>
            <a:off x="3878263" y="431800"/>
            <a:ext cx="4079875" cy="7342188"/>
          </a:xfrm>
          <a:prstGeom prst="rect">
            <a:avLst/>
          </a:prstGeom>
          <a:noFill/>
          <a:ln w="9525">
            <a:noFill/>
            <a:miter lim="800000"/>
            <a:headEnd/>
            <a:tailEnd/>
          </a:ln>
        </p:spPr>
      </p:pic>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dirty="0"/>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6" name="Rubrik 5"/>
          <p:cNvSpPr>
            <a:spLocks noGrp="1"/>
          </p:cNvSpPr>
          <p:nvPr>
            <p:ph type="title" hasCustomPrompt="1"/>
          </p:nvPr>
        </p:nvSpPr>
        <p:spPr>
          <a:xfrm>
            <a:off x="450851" y="3529807"/>
            <a:ext cx="4421188" cy="714375"/>
          </a:xfrm>
        </p:spPr>
        <p:txBody>
          <a:bodyPr anchor="ctr"/>
          <a:lstStyle>
            <a:lvl1pPr marL="0" marR="0" indent="0" algn="l" defTabSz="1019175" rtl="0" eaLnBrk="0" fontAlgn="base" latinLnBrk="0" hangingPunct="0">
              <a:lnSpc>
                <a:spcPts val="2600"/>
              </a:lnSpc>
              <a:spcBef>
                <a:spcPct val="0"/>
              </a:spcBef>
              <a:spcAft>
                <a:spcPct val="0"/>
              </a:spcAft>
              <a:buClrTx/>
              <a:buSzTx/>
              <a:buFontTx/>
              <a:buNone/>
              <a:tabLst/>
              <a:defRPr sz="2800"/>
            </a:lvl1pPr>
          </a:lstStyle>
          <a:p>
            <a:r>
              <a:rPr lang="sv-SE" dirty="0" err="1" smtClean="0"/>
              <a:t>Divider</a:t>
            </a:r>
            <a:r>
              <a:rPr lang="sv-SE" dirty="0" smtClean="0"/>
              <a:t> text – Arial 28 pt</a:t>
            </a:r>
            <a:endParaRPr lang="sv-SE" dirty="0"/>
          </a:p>
        </p:txBody>
      </p:sp>
      <p:sp>
        <p:nvSpPr>
          <p:cNvPr id="7" name="Rectangle 6"/>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2012 </a:t>
            </a:r>
            <a:r>
              <a:rPr lang="en-US" sz="800" dirty="0">
                <a:solidFill>
                  <a:schemeClr val="tx2"/>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loitte Last page">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srcRect l="11237" t="27428" r="9845" b="25551"/>
          <a:stretch>
            <a:fillRect/>
          </a:stretch>
        </p:blipFill>
        <p:spPr bwMode="auto">
          <a:xfrm>
            <a:off x="379413" y="3389313"/>
            <a:ext cx="3795712" cy="896937"/>
          </a:xfrm>
          <a:prstGeom prst="rect">
            <a:avLst/>
          </a:prstGeom>
          <a:noFill/>
          <a:ln w="9525">
            <a:noFill/>
            <a:miter lim="800000"/>
            <a:headEnd/>
            <a:tailEnd/>
          </a:ln>
        </p:spPr>
      </p:pic>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2012 </a:t>
            </a:r>
            <a:r>
              <a:rPr lang="en-US" sz="800" dirty="0">
                <a:solidFill>
                  <a:schemeClr val="tx2"/>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5" name="Rectangle 4"/>
          <p:cNvSpPr>
            <a:spLocks noChangeArrowheads="1"/>
          </p:cNvSpPr>
          <p:nvPr/>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smtClean="0">
                <a:solidFill>
                  <a:schemeClr val="tx2"/>
                </a:solidFill>
              </a:rPr>
              <a:t>© 2012 Deloitte AB</a:t>
            </a:r>
          </a:p>
        </p:txBody>
      </p:sp>
      <p:sp>
        <p:nvSpPr>
          <p:cNvPr id="2" name="Title 1"/>
          <p:cNvSpPr>
            <a:spLocks noGrp="1"/>
          </p:cNvSpPr>
          <p:nvPr>
            <p:ph type="title"/>
          </p:nvPr>
        </p:nvSpPr>
        <p:spPr>
          <a:xfrm>
            <a:off x="390000" y="360000"/>
            <a:ext cx="9126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90000" y="1170000"/>
            <a:ext cx="4485000" cy="5220000"/>
          </a:xfrm>
        </p:spPr>
        <p:txBody>
          <a:bodyPr rtlCol="0">
            <a:noAutofit/>
          </a:bodyPr>
          <a:lstStyle>
            <a:lvl1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1pPr>
            <a:lvl2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2pPr>
            <a:lvl3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3pPr>
            <a:lvl4pPr algn="l" defTabSz="914400" rtl="0" eaLnBrk="1" latinLnBrk="0" hangingPunct="1">
              <a:spcBef>
                <a:spcPts val="0"/>
              </a:spcBef>
              <a:spcAft>
                <a:spcPts val="300"/>
              </a:spcAft>
              <a:buFont typeface="Arial" pitchFamily="34" charset="0"/>
              <a:defRPr lang="en-US" sz="1000" kern="1200" dirty="0" smtClean="0">
                <a:solidFill>
                  <a:schemeClr val="tx1"/>
                </a:solidFill>
                <a:latin typeface="+mn-lt"/>
                <a:ea typeface="+mj-ea"/>
                <a:cs typeface="+mj-cs"/>
              </a:defRPr>
            </a:lvl4pPr>
            <a:lvl5pPr algn="l" defTabSz="914400" rtl="0" eaLnBrk="1" latinLnBrk="0" hangingPunct="1">
              <a:spcBef>
                <a:spcPts val="0"/>
              </a:spcBef>
              <a:spcAft>
                <a:spcPts val="300"/>
              </a:spcAft>
              <a:buFont typeface="Arial" pitchFamily="34" charset="0"/>
              <a:defRPr lang="en-GB" sz="1000" kern="1200" dirty="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5031000" y="1170000"/>
            <a:ext cx="4485000" cy="5220000"/>
          </a:xfrm>
        </p:spPr>
        <p:txBody>
          <a:bodyPr rtlCol="0">
            <a:noAutofit/>
          </a:bodyPr>
          <a:lstStyle>
            <a:lvl1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1pPr>
            <a:lvl2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2pPr>
            <a:lvl3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3pPr>
            <a:lvl4pPr algn="l" defTabSz="914400" rtl="0" eaLnBrk="1" latinLnBrk="0" hangingPunct="1">
              <a:spcBef>
                <a:spcPts val="0"/>
              </a:spcBef>
              <a:spcAft>
                <a:spcPts val="300"/>
              </a:spcAft>
              <a:buFont typeface="Arial" pitchFamily="34" charset="0"/>
              <a:defRPr lang="en-US" sz="1000" kern="1200" smtClean="0">
                <a:solidFill>
                  <a:schemeClr val="tx1"/>
                </a:solidFill>
                <a:latin typeface="+mn-lt"/>
                <a:ea typeface="+mj-ea"/>
                <a:cs typeface="+mj-cs"/>
              </a:defRPr>
            </a:lvl4pPr>
            <a:lvl5pPr algn="l" defTabSz="914400" rtl="0" eaLnBrk="1" latinLnBrk="0" hangingPunct="1">
              <a:spcBef>
                <a:spcPts val="0"/>
              </a:spcBef>
              <a:spcAft>
                <a:spcPts val="300"/>
              </a:spcAft>
              <a:buFont typeface="Arial" pitchFamily="34" charset="0"/>
              <a:defRPr lang="en-GB" sz="1000" kern="1200" dirty="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9"/>
          <p:cNvSpPr>
            <a:spLocks noGrp="1"/>
          </p:cNvSpPr>
          <p:nvPr>
            <p:ph type="sldNum" sz="quarter" idx="10"/>
          </p:nvPr>
        </p:nvSpPr>
        <p:spPr/>
        <p:txBody>
          <a:bodyPr/>
          <a:lstStyle>
            <a:lvl1pPr>
              <a:defRPr smtClean="0"/>
            </a:lvl1pPr>
          </a:lstStyle>
          <a:p>
            <a:pPr>
              <a:defRPr/>
            </a:pPr>
            <a:fld id="{CBFCCCA4-E638-439E-A098-D912B4788AD2}" type="slidenum">
              <a:rPr lang="en-US"/>
              <a:pPr>
                <a:defRPr/>
              </a:pPr>
              <a:t>‹#›</a:t>
            </a:fld>
            <a:endParaRPr lang="en-US" dirty="0"/>
          </a:p>
        </p:txBody>
      </p:sp>
      <p:sp>
        <p:nvSpPr>
          <p:cNvPr id="7" name="Footer Placeholder 10"/>
          <p:cNvSpPr>
            <a:spLocks noGrp="1"/>
          </p:cNvSpPr>
          <p:nvPr>
            <p:ph type="ftr" sz="quarter" idx="11"/>
          </p:nvPr>
        </p:nvSpPr>
        <p:spPr/>
        <p:txBody>
          <a:bodyPr/>
          <a:lstStyle>
            <a:lvl1pPr>
              <a:defRPr smtClean="0"/>
            </a:lvl1pPr>
          </a:lstStyle>
          <a:p>
            <a:pPr>
              <a:defRPr/>
            </a:pPr>
            <a:r>
              <a:rPr lang="en-US" smtClean="0"/>
              <a:t>Stockholm Stadshus - Rapportering av den operativa effektiviteten</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loitte Titel 1">
    <p:bg>
      <p:bgPr>
        <a:solidFill>
          <a:schemeClr val="bg1"/>
        </a:solidFill>
        <a:effectLst/>
      </p:bgPr>
    </p:bg>
    <p:spTree>
      <p:nvGrpSpPr>
        <p:cNvPr id="1" name=""/>
        <p:cNvGrpSpPr/>
        <p:nvPr/>
      </p:nvGrpSpPr>
      <p:grpSpPr>
        <a:xfrm>
          <a:off x="0" y="0"/>
          <a:ext cx="0" cy="0"/>
          <a:chOff x="0" y="0"/>
          <a:chExt cx="0" cy="0"/>
        </a:xfrm>
      </p:grpSpPr>
      <p:pic>
        <p:nvPicPr>
          <p:cNvPr id="4" name="Picture 5" descr="DEL_PRI_RGB"/>
          <p:cNvPicPr>
            <a:picLocks noChangeArrowheads="1"/>
          </p:cNvPicPr>
          <p:nvPr/>
        </p:nvPicPr>
        <p:blipFill>
          <a:blip r:embed="rId2" cstate="print"/>
          <a:srcRect l="7785" t="27351" r="9871" b="25598"/>
          <a:stretch>
            <a:fillRect/>
          </a:stretch>
        </p:blipFill>
        <p:spPr bwMode="auto">
          <a:xfrm>
            <a:off x="315913" y="287338"/>
            <a:ext cx="2346325" cy="533400"/>
          </a:xfrm>
          <a:prstGeom prst="rect">
            <a:avLst/>
          </a:prstGeom>
          <a:noFill/>
          <a:ln w="9525">
            <a:noFill/>
            <a:miter lim="800000"/>
            <a:headEnd/>
            <a:tailEnd/>
          </a:ln>
        </p:spPr>
      </p:pic>
      <p:sp>
        <p:nvSpPr>
          <p:cNvPr id="120835" name="Title Placeholder 1"/>
          <p:cNvSpPr>
            <a:spLocks noGrp="1"/>
          </p:cNvSpPr>
          <p:nvPr>
            <p:ph type="ctrTitle" hasCustomPrompt="1"/>
          </p:nvPr>
        </p:nvSpPr>
        <p:spPr>
          <a:xfrm>
            <a:off x="1257300" y="3271838"/>
            <a:ext cx="4397375" cy="1335087"/>
          </a:xfrm>
        </p:spPr>
        <p:txBody>
          <a:bodyPr/>
          <a:lstStyle>
            <a:lvl1pPr>
              <a:lnSpc>
                <a:spcPts val="3600"/>
              </a:lnSpc>
              <a:defRPr sz="3600" b="0" smtClean="0">
                <a:latin typeface="Times New Roman" pitchFamily="18" charset="0"/>
              </a:defRPr>
            </a:lvl1pPr>
          </a:lstStyle>
          <a:p>
            <a:r>
              <a:rPr lang="en-GB" dirty="0" smtClean="0"/>
              <a:t>Title – Times New Roman 36pt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US" dirty="0" smtClean="0"/>
          </a:p>
        </p:txBody>
      </p:sp>
      <p:sp>
        <p:nvSpPr>
          <p:cNvPr id="9" name="Text Placeholder 2"/>
          <p:cNvSpPr>
            <a:spLocks noGrp="1"/>
          </p:cNvSpPr>
          <p:nvPr>
            <p:ph type="subTitle" idx="1" hasCustomPrompt="1"/>
          </p:nvPr>
        </p:nvSpPr>
        <p:spPr>
          <a:xfrm>
            <a:off x="357057" y="6834187"/>
            <a:ext cx="6480000" cy="432000"/>
          </a:xfrm>
          <a:prstGeom prst="rect">
            <a:avLst/>
          </a:prstGeom>
        </p:spPr>
        <p:txBody>
          <a:bodyPr/>
          <a:lstStyle>
            <a:lvl1pPr marL="0" indent="0">
              <a:lnSpc>
                <a:spcPts val="2225"/>
              </a:lnSpc>
              <a:buNone/>
              <a:defRPr sz="1800" b="1" smtClean="0"/>
            </a:lvl1pPr>
          </a:lstStyle>
          <a:p>
            <a:r>
              <a:rPr lang="sv-SE" dirty="0" err="1" smtClean="0"/>
              <a:t>Subtitle</a:t>
            </a:r>
            <a:r>
              <a:rPr lang="sv-SE" dirty="0" smtClean="0"/>
              <a:t> – Arial 18 pt</a:t>
            </a:r>
            <a:endParaRPr smtClean="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itte Bullet">
    <p:spTree>
      <p:nvGrpSpPr>
        <p:cNvPr id="1" name=""/>
        <p:cNvGrpSpPr/>
        <p:nvPr/>
      </p:nvGrpSpPr>
      <p:grpSpPr>
        <a:xfrm>
          <a:off x="0" y="0"/>
          <a:ext cx="0" cy="0"/>
          <a:chOff x="0" y="0"/>
          <a:chExt cx="0" cy="0"/>
        </a:xfrm>
      </p:grpSpPr>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dirty="0"/>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11" name="Rubrik 10"/>
          <p:cNvSpPr>
            <a:spLocks noGrp="1"/>
          </p:cNvSpPr>
          <p:nvPr>
            <p:ph type="title" hasCustomPrompt="1"/>
          </p:nvPr>
        </p:nvSpPr>
        <p:spPr/>
        <p:txBody>
          <a:bodyPr/>
          <a:lstStyle/>
          <a:p>
            <a:r>
              <a:rPr lang="en-US" dirty="0" smtClean="0"/>
              <a:t>Slide title – Arial Bold 26pt</a:t>
            </a:r>
            <a:endParaRPr lang="sv-SE" dirty="0"/>
          </a:p>
        </p:txBody>
      </p:sp>
      <p:sp>
        <p:nvSpPr>
          <p:cNvPr id="16" name="Platshållare för innehåll 12"/>
          <p:cNvSpPr>
            <a:spLocks noGrp="1"/>
          </p:cNvSpPr>
          <p:nvPr>
            <p:ph sz="quarter" idx="12" hasCustomPrompt="1"/>
          </p:nvPr>
        </p:nvSpPr>
        <p:spPr>
          <a:xfrm>
            <a:off x="450850" y="1255712"/>
            <a:ext cx="9294052" cy="5703116"/>
          </a:xfrm>
        </p:spPr>
        <p:txBody>
          <a:bodyPr/>
          <a:lstStyle>
            <a:lvl1pPr>
              <a:defRPr/>
            </a:lvl1pPr>
          </a:lstStyle>
          <a:p>
            <a:pPr lvl="0"/>
            <a:r>
              <a:rPr lang="en-US" dirty="0" smtClean="0"/>
              <a:t>Example of first level bullet (Arial 24pt)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2012 </a:t>
            </a:r>
            <a:r>
              <a:rPr lang="en-US" sz="800" dirty="0">
                <a:solidFill>
                  <a:schemeClr val="tx2"/>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loitte Rubrik">
    <p:spTree>
      <p:nvGrpSpPr>
        <p:cNvPr id="1" name=""/>
        <p:cNvGrpSpPr/>
        <p:nvPr/>
      </p:nvGrpSpPr>
      <p:grpSpPr>
        <a:xfrm>
          <a:off x="0" y="0"/>
          <a:ext cx="0" cy="0"/>
          <a:chOff x="0" y="0"/>
          <a:chExt cx="0" cy="0"/>
        </a:xfrm>
      </p:grpSpPr>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dirty="0"/>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11" name="Rubrik 10"/>
          <p:cNvSpPr>
            <a:spLocks noGrp="1"/>
          </p:cNvSpPr>
          <p:nvPr>
            <p:ph type="title" hasCustomPrompt="1"/>
          </p:nvPr>
        </p:nvSpPr>
        <p:spPr/>
        <p:txBody>
          <a:bodyPr/>
          <a:lstStyle/>
          <a:p>
            <a:r>
              <a:rPr lang="en-US" dirty="0" smtClean="0"/>
              <a:t>Slide title – Arial Bold 26pt</a:t>
            </a:r>
            <a:endParaRPr lang="sv-SE" dirty="0"/>
          </a:p>
        </p:txBody>
      </p:sp>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2012 </a:t>
            </a:r>
            <a:r>
              <a:rPr lang="en-US" sz="800" dirty="0">
                <a:solidFill>
                  <a:schemeClr val="tx2"/>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Slide Number Placeholder 2"/>
          <p:cNvSpPr>
            <a:spLocks noGrp="1"/>
          </p:cNvSpPr>
          <p:nvPr>
            <p:ph type="sldNum" sz="quarter" idx="10"/>
          </p:nvPr>
        </p:nvSpPr>
        <p:spPr/>
        <p:txBody>
          <a:bodyPr/>
          <a:lstStyle/>
          <a:p>
            <a:fld id="{ECCF43F3-8288-4C47-91D1-D6C60528C40B}"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5" name="Platshållare för innehåll 12"/>
          <p:cNvSpPr>
            <a:spLocks noGrp="1"/>
          </p:cNvSpPr>
          <p:nvPr>
            <p:ph sz="quarter" idx="12" hasCustomPrompt="1"/>
          </p:nvPr>
        </p:nvSpPr>
        <p:spPr>
          <a:xfrm>
            <a:off x="450850" y="1255712"/>
            <a:ext cx="4401236" cy="5703116"/>
          </a:xfrm>
        </p:spPr>
        <p:txBody>
          <a:bodyPr/>
          <a:lstStyle>
            <a:lvl1pPr>
              <a:defRPr sz="2000"/>
            </a:lvl1pPr>
            <a:lvl3pPr>
              <a:defRPr sz="1600"/>
            </a:lvl3pPr>
            <a:lvl4pPr>
              <a:defRPr sz="1400"/>
            </a:lvl4pPr>
            <a:lvl5pPr>
              <a:defRPr sz="1400"/>
            </a:lvl5pPr>
            <a:lvl6pPr>
              <a:defRPr sz="1400"/>
            </a:lvl6pPr>
          </a:lstStyle>
          <a:p>
            <a:pPr lvl="0"/>
            <a:r>
              <a:rPr lang="en-US" dirty="0" smtClean="0"/>
              <a:t>Example of first level bullet (Arial 20pt)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6" name="Platshållare för innehåll 12"/>
          <p:cNvSpPr>
            <a:spLocks noGrp="1"/>
          </p:cNvSpPr>
          <p:nvPr>
            <p:ph sz="quarter" idx="13" hasCustomPrompt="1"/>
          </p:nvPr>
        </p:nvSpPr>
        <p:spPr>
          <a:xfrm>
            <a:off x="5222789" y="1255713"/>
            <a:ext cx="4374900" cy="5703116"/>
          </a:xfrm>
        </p:spPr>
        <p:txBody>
          <a:bodyPr/>
          <a:lstStyle>
            <a:lvl1pPr>
              <a:defRPr sz="2000"/>
            </a:lvl1pPr>
            <a:lvl3pPr>
              <a:defRPr sz="1600"/>
            </a:lvl3pPr>
            <a:lvl4pPr>
              <a:defRPr sz="1400"/>
            </a:lvl4pPr>
            <a:lvl5pPr>
              <a:defRPr sz="1400"/>
            </a:lvl5pPr>
            <a:lvl6pPr>
              <a:defRPr sz="1400"/>
            </a:lvl6pPr>
          </a:lstStyle>
          <a:p>
            <a:pPr lvl="0"/>
            <a:r>
              <a:rPr lang="en-US" dirty="0" smtClean="0"/>
              <a:t>Example of first level bullet (Arial 20pt)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7" name="Rectangle 6"/>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2012 </a:t>
            </a:r>
            <a:r>
              <a:rPr lang="en-US" sz="800" dirty="0">
                <a:solidFill>
                  <a:schemeClr val="tx2"/>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Deloitte Divider 1">
    <p:bg>
      <p:bgPr>
        <a:solidFill>
          <a:schemeClr val="tx2"/>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dirty="0"/>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dirty="0"/>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2012 </a:t>
            </a:r>
            <a:r>
              <a:rPr lang="en-US" sz="800" dirty="0">
                <a:solidFill>
                  <a:schemeClr val="bg1"/>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eloitte Divider 2">
    <p:bg>
      <p:bgPr>
        <a:solidFill>
          <a:srgbClr val="00A1DE"/>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dirty="0"/>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dirty="0"/>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2012 </a:t>
            </a:r>
            <a:r>
              <a:rPr lang="en-US" sz="800" dirty="0">
                <a:solidFill>
                  <a:schemeClr val="bg1"/>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Deloitte Divider 3">
    <p:bg>
      <p:bgPr>
        <a:solidFill>
          <a:srgbClr val="72C7E7"/>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dirty="0"/>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dirty="0"/>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2012 </a:t>
            </a:r>
            <a:r>
              <a:rPr lang="en-US" sz="800" dirty="0">
                <a:solidFill>
                  <a:schemeClr val="bg1"/>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Deloitte Divider 4">
    <p:bg>
      <p:bgPr>
        <a:solidFill>
          <a:srgbClr val="A4D400"/>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dirty="0"/>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dirty="0"/>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2012 </a:t>
            </a:r>
            <a:r>
              <a:rPr lang="en-US" sz="800" dirty="0">
                <a:solidFill>
                  <a:schemeClr val="bg1"/>
                </a:solidFill>
                <a:latin typeface="Arial" charset="0"/>
                <a:cs typeface="Arial" charset="0"/>
              </a:rPr>
              <a:t>Deloitte AB</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49263" y="396875"/>
            <a:ext cx="9266237" cy="7143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Slide title – Arial Bold 26pt</a:t>
            </a:r>
            <a:br>
              <a:rPr lang="en-US" dirty="0" smtClean="0"/>
            </a:br>
            <a:endParaRPr lang="en-US" dirty="0" smtClean="0"/>
          </a:p>
        </p:txBody>
      </p:sp>
      <p:sp>
        <p:nvSpPr>
          <p:cNvPr id="7" name="Slide Number Placeholder 9"/>
          <p:cNvSpPr>
            <a:spLocks noGrp="1"/>
          </p:cNvSpPr>
          <p:nvPr>
            <p:ph type="sldNum" sz="quarter" idx="4"/>
          </p:nvPr>
        </p:nvSpPr>
        <p:spPr>
          <a:xfrm>
            <a:off x="457200" y="7429500"/>
            <a:ext cx="311150" cy="163513"/>
          </a:xfrm>
          <a:prstGeom prst="rect">
            <a:avLst/>
          </a:prstGeom>
        </p:spPr>
        <p:txBody>
          <a:bodyPr vert="horz" wrap="square" lIns="0" tIns="0" rIns="0" bIns="0" numCol="1" anchor="t" anchorCtr="0" compatLnSpc="1">
            <a:prstTxWarp prst="textNoShape">
              <a:avLst/>
            </a:prstTxWarp>
            <a:noAutofit/>
          </a:bodyPr>
          <a:lstStyle>
            <a:lvl1pPr>
              <a:lnSpc>
                <a:spcPts val="1200"/>
              </a:lnSpc>
              <a:defRPr sz="1000" b="1">
                <a:solidFill>
                  <a:schemeClr val="tx2"/>
                </a:solidFill>
              </a:defRPr>
            </a:lvl1pPr>
          </a:lstStyle>
          <a:p>
            <a:fld id="{ECCF43F3-8288-4C47-91D1-D6C60528C40B}" type="slidenum">
              <a:rPr lang="en-US"/>
              <a:pPr/>
              <a:t>‹#›</a:t>
            </a:fld>
            <a:endParaRPr lang="en-US" dirty="0"/>
          </a:p>
        </p:txBody>
      </p:sp>
      <p:sp>
        <p:nvSpPr>
          <p:cNvPr id="10" name="Footer Placeholder 10"/>
          <p:cNvSpPr>
            <a:spLocks noGrp="1"/>
          </p:cNvSpPr>
          <p:nvPr>
            <p:ph type="ftr" sz="quarter" idx="3"/>
          </p:nvPr>
        </p:nvSpPr>
        <p:spPr>
          <a:xfrm>
            <a:off x="849313" y="7429500"/>
            <a:ext cx="4749800" cy="163513"/>
          </a:xfrm>
          <a:prstGeom prst="rect">
            <a:avLst/>
          </a:prstGeom>
        </p:spPr>
        <p:txBody>
          <a:bodyPr vert="horz" wrap="square" lIns="0" tIns="0" rIns="0" bIns="0" numCol="1" anchor="t" anchorCtr="0" compatLnSpc="1">
            <a:prstTxWarp prst="textNoShape">
              <a:avLst/>
            </a:prstTxWarp>
            <a:noAutofit/>
          </a:bodyPr>
          <a:lstStyle>
            <a:lvl1pPr>
              <a:lnSpc>
                <a:spcPts val="1200"/>
              </a:lnSpc>
              <a:defRPr sz="1000">
                <a:solidFill>
                  <a:schemeClr val="tx2"/>
                </a:solidFill>
              </a:defRPr>
            </a:lvl1pPr>
          </a:lstStyle>
          <a:p>
            <a:r>
              <a:rPr lang="en-US" smtClean="0"/>
              <a:t>Stockholm Stadshus - Rapportering av den operativa effektiviteten</a:t>
            </a:r>
            <a:endParaRPr lang="en-US" dirty="0"/>
          </a:p>
        </p:txBody>
      </p:sp>
      <p:sp>
        <p:nvSpPr>
          <p:cNvPr id="12" name="Platshållare för text 11"/>
          <p:cNvSpPr>
            <a:spLocks noGrp="1"/>
          </p:cNvSpPr>
          <p:nvPr>
            <p:ph type="body" idx="1"/>
          </p:nvPr>
        </p:nvSpPr>
        <p:spPr>
          <a:xfrm>
            <a:off x="449262" y="1243013"/>
            <a:ext cx="9266237" cy="5700712"/>
          </a:xfrm>
          <a:prstGeom prst="rect">
            <a:avLst/>
          </a:prstGeom>
        </p:spPr>
        <p:txBody>
          <a:bodyPr vert="horz" lIns="91440" tIns="45720" rIns="91440" bIns="45720" rtlCol="0">
            <a:normAutofit/>
          </a:bodyPr>
          <a:lstStyle/>
          <a:p>
            <a:pPr lvl="0"/>
            <a:r>
              <a:rPr lang="en-US" dirty="0" smtClean="0"/>
              <a:t>Example of level one text (Arial 24pt)</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Tree>
  </p:cSld>
  <p:clrMap bg1="lt1" tx1="dk1" bg2="lt2" tx2="dk2" accent1="accent1" accent2="accent2" accent3="accent3" accent4="accent4" accent5="accent5" accent6="accent6" hlink="hlink" folHlink="folHlink"/>
  <p:sldLayoutIdLst>
    <p:sldLayoutId id="2147483902" r:id="rId1"/>
    <p:sldLayoutId id="2147483923" r:id="rId2"/>
    <p:sldLayoutId id="2147483910" r:id="rId3"/>
    <p:sldLayoutId id="2147483921" r:id="rId4"/>
    <p:sldLayoutId id="2147483922" r:id="rId5"/>
    <p:sldLayoutId id="2147483913" r:id="rId6"/>
    <p:sldLayoutId id="2147483915" r:id="rId7"/>
    <p:sldLayoutId id="2147483916" r:id="rId8"/>
    <p:sldLayoutId id="2147483914" r:id="rId9"/>
    <p:sldLayoutId id="2147483917" r:id="rId10"/>
    <p:sldLayoutId id="2147483909" r:id="rId11"/>
    <p:sldLayoutId id="2147483924" r:id="rId12"/>
  </p:sldLayoutIdLst>
  <p:hf hdr="0" dt="0"/>
  <p:txStyles>
    <p:titleStyle>
      <a:lvl1pPr algn="l" defTabSz="1019175" rtl="0" eaLnBrk="1" fontAlgn="base" hangingPunct="1">
        <a:lnSpc>
          <a:spcPts val="2600"/>
        </a:lnSpc>
        <a:spcBef>
          <a:spcPct val="0"/>
        </a:spcBef>
        <a:spcAft>
          <a:spcPct val="0"/>
        </a:spcAft>
        <a:defRPr sz="2600" b="1" kern="1200">
          <a:solidFill>
            <a:schemeClr val="tx2"/>
          </a:solidFill>
          <a:latin typeface="+mj-lt"/>
          <a:ea typeface="+mj-ea"/>
          <a:cs typeface="+mj-cs"/>
        </a:defRPr>
      </a:lvl1pPr>
      <a:lvl2pPr algn="l" defTabSz="1019175" rtl="0" eaLnBrk="1" fontAlgn="base" hangingPunct="1">
        <a:lnSpc>
          <a:spcPts val="3400"/>
        </a:lnSpc>
        <a:spcBef>
          <a:spcPct val="0"/>
        </a:spcBef>
        <a:spcAft>
          <a:spcPct val="0"/>
        </a:spcAft>
        <a:defRPr sz="2600" b="1">
          <a:solidFill>
            <a:schemeClr val="tx2"/>
          </a:solidFill>
          <a:latin typeface="Arial" charset="0"/>
        </a:defRPr>
      </a:lvl2pPr>
      <a:lvl3pPr algn="l" defTabSz="1019175" rtl="0" eaLnBrk="1" fontAlgn="base" hangingPunct="1">
        <a:lnSpc>
          <a:spcPts val="3400"/>
        </a:lnSpc>
        <a:spcBef>
          <a:spcPct val="0"/>
        </a:spcBef>
        <a:spcAft>
          <a:spcPct val="0"/>
        </a:spcAft>
        <a:defRPr sz="2600" b="1">
          <a:solidFill>
            <a:schemeClr val="tx2"/>
          </a:solidFill>
          <a:latin typeface="Arial" charset="0"/>
        </a:defRPr>
      </a:lvl3pPr>
      <a:lvl4pPr algn="l" defTabSz="1019175" rtl="0" eaLnBrk="1" fontAlgn="base" hangingPunct="1">
        <a:lnSpc>
          <a:spcPts val="3400"/>
        </a:lnSpc>
        <a:spcBef>
          <a:spcPct val="0"/>
        </a:spcBef>
        <a:spcAft>
          <a:spcPct val="0"/>
        </a:spcAft>
        <a:defRPr sz="2600" b="1">
          <a:solidFill>
            <a:schemeClr val="tx2"/>
          </a:solidFill>
          <a:latin typeface="Arial" charset="0"/>
        </a:defRPr>
      </a:lvl4pPr>
      <a:lvl5pPr algn="l" defTabSz="1019175" rtl="0" eaLnBrk="1" fontAlgn="base" hangingPunct="1">
        <a:lnSpc>
          <a:spcPts val="34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chart" Target="../charts/chart12.xml"/><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3.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 Id="rId4"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3.xml"/><Relationship Id="rId4" Type="http://schemas.openxmlformats.org/officeDocument/2006/relationships/chart" Target="../charts/chart21.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3.xml"/><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3.xml"/><Relationship Id="rId4" Type="http://schemas.openxmlformats.org/officeDocument/2006/relationships/chart" Target="../charts/chart27.xml"/></Relationships>
</file>

<file path=ppt/slides/_rels/slide2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3.xml"/><Relationship Id="rId4" Type="http://schemas.openxmlformats.org/officeDocument/2006/relationships/chart" Target="../charts/chart30.xml"/></Relationships>
</file>

<file path=ppt/slides/_rels/slide24.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3.xml"/><Relationship Id="rId4" Type="http://schemas.openxmlformats.org/officeDocument/2006/relationships/chart" Target="../charts/chart33.xml"/></Relationships>
</file>

<file path=ppt/slides/_rels/slide2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3.xml"/><Relationship Id="rId4" Type="http://schemas.openxmlformats.org/officeDocument/2006/relationships/chart" Target="../charts/chart36.xml"/></Relationships>
</file>

<file path=ppt/slides/_rels/slide26.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3.xml"/><Relationship Id="rId4" Type="http://schemas.openxmlformats.org/officeDocument/2006/relationships/chart" Target="../charts/chart39.xml"/></Relationships>
</file>

<file path=ppt/slides/_rels/slide27.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chart" Target="../charts/chart42.xml"/><Relationship Id="rId4" Type="http://schemas.openxmlformats.org/officeDocument/2006/relationships/chart" Target="../charts/chart41.xml"/></Relationships>
</file>

<file path=ppt/slides/_rels/slide28.xml.rels><?xml version="1.0" encoding="UTF-8" standalone="yes"?>
<Relationships xmlns="http://schemas.openxmlformats.org/package/2006/relationships"><Relationship Id="rId3" Type="http://schemas.openxmlformats.org/officeDocument/2006/relationships/chart" Target="../charts/chart44.xml"/><Relationship Id="rId2" Type="http://schemas.openxmlformats.org/officeDocument/2006/relationships/chart" Target="../charts/chart43.xml"/><Relationship Id="rId1" Type="http://schemas.openxmlformats.org/officeDocument/2006/relationships/slideLayout" Target="../slideLayouts/slideLayout3.xml"/><Relationship Id="rId4" Type="http://schemas.openxmlformats.org/officeDocument/2006/relationships/chart" Target="../charts/chart45.xml"/></Relationships>
</file>

<file path=ppt/slides/_rels/slide29.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chart" Target="../charts/chart46.xml"/><Relationship Id="rId1" Type="http://schemas.openxmlformats.org/officeDocument/2006/relationships/slideLayout" Target="../slideLayouts/slideLayout3.xml"/><Relationship Id="rId4" Type="http://schemas.openxmlformats.org/officeDocument/2006/relationships/chart" Target="../charts/chart4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chart" Target="../charts/chart49.xml"/><Relationship Id="rId1" Type="http://schemas.openxmlformats.org/officeDocument/2006/relationships/slideLayout" Target="../slideLayouts/slideLayout3.xml"/><Relationship Id="rId4" Type="http://schemas.openxmlformats.org/officeDocument/2006/relationships/chart" Target="../charts/chart5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hyperlink" Target="http://www.deloitte.com/abou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ctrTitle"/>
          </p:nvPr>
        </p:nvSpPr>
        <p:spPr>
          <a:xfrm>
            <a:off x="254000" y="3271838"/>
            <a:ext cx="5710238" cy="1671637"/>
          </a:xfrm>
        </p:spPr>
        <p:txBody>
          <a:bodyPr/>
          <a:lstStyle/>
          <a:p>
            <a:pPr eaLnBrk="1" hangingPunct="1"/>
            <a:r>
              <a:rPr lang="sv-SE" dirty="0"/>
              <a:t>Stockholm Stadshus AB</a:t>
            </a:r>
            <a:r>
              <a:rPr lang="sv-SE" dirty="0">
                <a:solidFill>
                  <a:srgbClr val="002776"/>
                </a:solidFill>
              </a:rPr>
              <a:t/>
            </a:r>
            <a:br>
              <a:rPr lang="sv-SE" dirty="0">
                <a:solidFill>
                  <a:srgbClr val="002776"/>
                </a:solidFill>
              </a:rPr>
            </a:br>
            <a:r>
              <a:rPr lang="sv-SE" dirty="0">
                <a:solidFill>
                  <a:schemeClr val="accent2"/>
                </a:solidFill>
              </a:rPr>
              <a:t>Rapportering av den operativa </a:t>
            </a:r>
            <a:r>
              <a:rPr lang="sv-SE" dirty="0" smtClean="0">
                <a:solidFill>
                  <a:schemeClr val="accent2"/>
                </a:solidFill>
              </a:rPr>
              <a:t>effektiviteten 2011</a:t>
            </a:r>
            <a:endParaRPr lang="sv-SE" dirty="0">
              <a:solidFill>
                <a:schemeClr val="accent2"/>
              </a:solidFill>
            </a:endParaRPr>
          </a:p>
        </p:txBody>
      </p:sp>
      <p:pic>
        <p:nvPicPr>
          <p:cNvPr id="1331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42300" y="65088"/>
            <a:ext cx="1398588" cy="1398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266700" y="6381750"/>
            <a:ext cx="3790950" cy="830997"/>
          </a:xfrm>
          <a:prstGeom prst="rect">
            <a:avLst/>
          </a:prstGeom>
          <a:noFill/>
        </p:spPr>
        <p:txBody>
          <a:bodyPr wrap="square" rtlCol="0">
            <a:spAutoFit/>
          </a:bodyPr>
          <a:lstStyle/>
          <a:p>
            <a:r>
              <a:rPr lang="sv-SE" sz="1600" b="1" dirty="0" smtClean="0">
                <a:solidFill>
                  <a:schemeClr val="tx2"/>
                </a:solidFill>
                <a:latin typeface="Arial" charset="0"/>
                <a:cs typeface="Arial" charset="0"/>
              </a:rPr>
              <a:t>Lars </a:t>
            </a:r>
            <a:r>
              <a:rPr lang="sv-SE" sz="1600" b="1" dirty="0" err="1" smtClean="0">
                <a:solidFill>
                  <a:schemeClr val="tx2"/>
                </a:solidFill>
                <a:latin typeface="Arial" charset="0"/>
                <a:cs typeface="Arial" charset="0"/>
              </a:rPr>
              <a:t>Egenäs</a:t>
            </a:r>
            <a:endParaRPr lang="sv-SE" sz="1600" b="1" dirty="0" smtClean="0">
              <a:solidFill>
                <a:schemeClr val="tx2"/>
              </a:solidFill>
              <a:latin typeface="Arial" charset="0"/>
              <a:cs typeface="Arial" charset="0"/>
            </a:endParaRPr>
          </a:p>
          <a:p>
            <a:r>
              <a:rPr lang="sv-SE" sz="1600" b="1" dirty="0" smtClean="0">
                <a:solidFill>
                  <a:schemeClr val="tx2"/>
                </a:solidFill>
                <a:latin typeface="Arial" charset="0"/>
                <a:cs typeface="Arial" charset="0"/>
              </a:rPr>
              <a:t>Martin Råghall</a:t>
            </a:r>
          </a:p>
          <a:p>
            <a:r>
              <a:rPr lang="sv-SE" sz="1600" b="1" dirty="0" smtClean="0">
                <a:solidFill>
                  <a:schemeClr val="tx2"/>
                </a:solidFill>
                <a:latin typeface="Arial" charset="0"/>
                <a:cs typeface="Arial" charset="0"/>
              </a:rPr>
              <a:t>2012-03-28</a:t>
            </a:r>
            <a:endParaRPr lang="sv-SE" sz="1600" b="1" dirty="0">
              <a:solidFill>
                <a:schemeClr val="tx2"/>
              </a:solidFill>
              <a:latin typeface="Arial" charset="0"/>
              <a:cs typeface="Arial" charset="0"/>
            </a:endParaRPr>
          </a:p>
        </p:txBody>
      </p:sp>
    </p:spTree>
    <p:extLst>
      <p:ext uri="{BB962C8B-B14F-4D97-AF65-F5344CB8AC3E}">
        <p14:creationId xmlns:p14="http://schemas.microsoft.com/office/powerpoint/2010/main" xmlns="" val="73116410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10</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7" name="TextBox 5"/>
          <p:cNvSpPr txBox="1">
            <a:spLocks noChangeArrowheads="1"/>
          </p:cNvSpPr>
          <p:nvPr/>
        </p:nvSpPr>
        <p:spPr bwMode="auto">
          <a:xfrm>
            <a:off x="371475" y="334963"/>
            <a:ext cx="9518650" cy="1977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3.1 Förändring av Administrativa- och Indirekta kostnader i relation till intäkter</a:t>
            </a:r>
            <a:endParaRPr lang="sv-SE" sz="1600" b="1" dirty="0">
              <a:solidFill>
                <a:schemeClr val="tx2"/>
              </a:solidFill>
            </a:endParaRPr>
          </a:p>
          <a:p>
            <a:pPr eaLnBrk="1" hangingPunct="1">
              <a:spcAft>
                <a:spcPts val="300"/>
              </a:spcAft>
            </a:pPr>
            <a:r>
              <a:rPr lang="sv-SE" sz="1400" dirty="0" smtClean="0">
                <a:solidFill>
                  <a:schemeClr val="tx2"/>
                </a:solidFill>
              </a:rPr>
              <a:t>Diagrammet </a:t>
            </a:r>
            <a:r>
              <a:rPr lang="sv-SE" sz="1400" dirty="0">
                <a:solidFill>
                  <a:schemeClr val="tx2"/>
                </a:solidFill>
              </a:rPr>
              <a:t>visar hur index för </a:t>
            </a:r>
            <a:r>
              <a:rPr lang="sv-SE" sz="1400" dirty="0" smtClean="0">
                <a:solidFill>
                  <a:schemeClr val="tx2"/>
                </a:solidFill>
              </a:rPr>
              <a:t>de Administrativa- och Indirekta kostnaderna har </a:t>
            </a:r>
            <a:r>
              <a:rPr lang="sv-SE" sz="1400" dirty="0">
                <a:solidFill>
                  <a:schemeClr val="tx2"/>
                </a:solidFill>
              </a:rPr>
              <a:t>utvecklats från </a:t>
            </a:r>
            <a:r>
              <a:rPr lang="sv-SE" sz="1400" dirty="0" smtClean="0">
                <a:solidFill>
                  <a:schemeClr val="tx2"/>
                </a:solidFill>
              </a:rPr>
              <a:t>2010 </a:t>
            </a:r>
            <a:r>
              <a:rPr lang="sv-SE" sz="1400" dirty="0">
                <a:solidFill>
                  <a:schemeClr val="tx2"/>
                </a:solidFill>
              </a:rPr>
              <a:t>till </a:t>
            </a:r>
            <a:r>
              <a:rPr lang="sv-SE" sz="1400" dirty="0" smtClean="0">
                <a:solidFill>
                  <a:schemeClr val="tx2"/>
                </a:solidFill>
              </a:rPr>
              <a:t>2011 i relation till bolagets intäkter. Ett minskat index indikerar på en minskning av nämnda kostnader i relation till intäkten.</a:t>
            </a:r>
            <a:r>
              <a:rPr lang="el-GR" sz="1600" dirty="0">
                <a:solidFill>
                  <a:srgbClr val="A4D400"/>
                </a:solidFill>
              </a:rPr>
              <a:t> </a:t>
            </a:r>
            <a:endParaRPr lang="sv-SE" sz="1600" dirty="0">
              <a:solidFill>
                <a:srgbClr val="A4D400"/>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graphicFrame>
        <p:nvGraphicFramePr>
          <p:cNvPr id="8" name="Chart 7"/>
          <p:cNvGraphicFramePr>
            <a:graphicFrameLocks/>
          </p:cNvGraphicFramePr>
          <p:nvPr>
            <p:extLst>
              <p:ext uri="{D42A27DB-BD31-4B8C-83A1-F6EECF244321}">
                <p14:modId xmlns:p14="http://schemas.microsoft.com/office/powerpoint/2010/main" xmlns="" val="2934836414"/>
              </p:ext>
            </p:extLst>
          </p:nvPr>
        </p:nvGraphicFramePr>
        <p:xfrm>
          <a:off x="123826" y="1431417"/>
          <a:ext cx="9766300" cy="5902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510201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2C80F2F7-D770-45B0-9A13-1F9A5E77C30C}" type="slidenum">
              <a:rPr lang="en-US" sz="1000" smtClean="0">
                <a:solidFill>
                  <a:schemeClr val="tx2"/>
                </a:solidFill>
              </a:rPr>
              <a:pPr eaLnBrk="1" hangingPunct="1"/>
              <a:t>11</a:t>
            </a:fld>
            <a:endParaRPr lang="en-US" sz="1000" dirty="0" smtClean="0">
              <a:solidFill>
                <a:schemeClr val="tx2"/>
              </a:solidFill>
            </a:endParaRPr>
          </a:p>
        </p:txBody>
      </p:sp>
      <p:sp>
        <p:nvSpPr>
          <p:cNvPr id="21507"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1508" name="TextBox 5"/>
          <p:cNvSpPr txBox="1">
            <a:spLocks noChangeArrowheads="1"/>
          </p:cNvSpPr>
          <p:nvPr/>
        </p:nvSpPr>
        <p:spPr bwMode="auto">
          <a:xfrm>
            <a:off x="371475" y="295275"/>
            <a:ext cx="9518650" cy="16619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3.2 Förändring </a:t>
            </a:r>
            <a:r>
              <a:rPr lang="sv-SE" sz="1600" b="1" dirty="0">
                <a:solidFill>
                  <a:schemeClr val="tx2"/>
                </a:solidFill>
              </a:rPr>
              <a:t>av administrativa- och </a:t>
            </a:r>
            <a:r>
              <a:rPr lang="sv-SE" sz="1600" b="1" dirty="0" smtClean="0">
                <a:solidFill>
                  <a:schemeClr val="tx2"/>
                </a:solidFill>
              </a:rPr>
              <a:t>indirekta kostnader i absoluta tal</a:t>
            </a:r>
            <a:endParaRPr lang="sv-SE" sz="1600" b="1" dirty="0">
              <a:solidFill>
                <a:schemeClr val="tx2"/>
              </a:solidFill>
            </a:endParaRPr>
          </a:p>
          <a:p>
            <a:pPr eaLnBrk="1" hangingPunct="1">
              <a:spcAft>
                <a:spcPts val="300"/>
              </a:spcAft>
            </a:pPr>
            <a:r>
              <a:rPr lang="sv-SE" sz="1400" dirty="0">
                <a:solidFill>
                  <a:schemeClr val="tx2"/>
                </a:solidFill>
              </a:rPr>
              <a:t>Diagrammet visar hur index för de Administrativa- och </a:t>
            </a:r>
            <a:r>
              <a:rPr lang="sv-SE" sz="1400" dirty="0" smtClean="0">
                <a:solidFill>
                  <a:schemeClr val="tx2"/>
                </a:solidFill>
              </a:rPr>
              <a:t>Indirekta kostnaderna </a:t>
            </a:r>
            <a:r>
              <a:rPr lang="sv-SE" sz="1400" dirty="0">
                <a:solidFill>
                  <a:schemeClr val="tx2"/>
                </a:solidFill>
              </a:rPr>
              <a:t>har utvecklats från </a:t>
            </a:r>
            <a:r>
              <a:rPr lang="sv-SE" sz="1400" dirty="0" smtClean="0">
                <a:solidFill>
                  <a:schemeClr val="tx2"/>
                </a:solidFill>
              </a:rPr>
              <a:t>2010 </a:t>
            </a:r>
            <a:r>
              <a:rPr lang="sv-SE" sz="1400" dirty="0">
                <a:solidFill>
                  <a:schemeClr val="tx2"/>
                </a:solidFill>
              </a:rPr>
              <a:t>till </a:t>
            </a:r>
            <a:r>
              <a:rPr lang="sv-SE" sz="1400" dirty="0" smtClean="0">
                <a:solidFill>
                  <a:schemeClr val="tx2"/>
                </a:solidFill>
              </a:rPr>
              <a:t>2011 </a:t>
            </a:r>
            <a:r>
              <a:rPr lang="sv-SE" sz="1400" dirty="0">
                <a:solidFill>
                  <a:schemeClr val="tx2"/>
                </a:solidFill>
              </a:rPr>
              <a:t>i </a:t>
            </a:r>
            <a:r>
              <a:rPr lang="sv-SE" sz="1400" dirty="0" smtClean="0">
                <a:solidFill>
                  <a:schemeClr val="tx2"/>
                </a:solidFill>
              </a:rPr>
              <a:t>absoluta tal. </a:t>
            </a:r>
            <a:r>
              <a:rPr lang="sv-SE" sz="1400" dirty="0">
                <a:solidFill>
                  <a:schemeClr val="tx2"/>
                </a:solidFill>
              </a:rPr>
              <a:t>Ett minskat index indikerar på en minskning av </a:t>
            </a:r>
            <a:r>
              <a:rPr lang="sv-SE" sz="1400" dirty="0" smtClean="0">
                <a:solidFill>
                  <a:schemeClr val="tx2"/>
                </a:solidFill>
              </a:rPr>
              <a:t>nämnda kostnader.</a:t>
            </a: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2842385516"/>
              </p:ext>
            </p:extLst>
          </p:nvPr>
        </p:nvGraphicFramePr>
        <p:xfrm>
          <a:off x="190501" y="1126271"/>
          <a:ext cx="9699624" cy="61762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063437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12</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8" name="TextBox 5"/>
          <p:cNvSpPr txBox="1">
            <a:spLocks noChangeArrowheads="1"/>
          </p:cNvSpPr>
          <p:nvPr/>
        </p:nvSpPr>
        <p:spPr bwMode="auto">
          <a:xfrm>
            <a:off x="390524" y="49213"/>
            <a:ext cx="9625966" cy="1877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3.3 Förändring av Administrativa- och Indirekta kostnader i relation till operativ kostnad</a:t>
            </a:r>
            <a:endParaRPr lang="sv-SE" sz="1600" b="1" dirty="0">
              <a:solidFill>
                <a:schemeClr val="tx2"/>
              </a:solidFill>
            </a:endParaRPr>
          </a:p>
          <a:p>
            <a:pPr eaLnBrk="1" hangingPunct="1">
              <a:spcAft>
                <a:spcPts val="300"/>
              </a:spcAft>
            </a:pPr>
            <a:r>
              <a:rPr lang="sv-SE" sz="1400" dirty="0" smtClean="0">
                <a:solidFill>
                  <a:schemeClr val="tx2"/>
                </a:solidFill>
              </a:rPr>
              <a:t>Diagrammet </a:t>
            </a:r>
            <a:r>
              <a:rPr lang="sv-SE" sz="1400" dirty="0">
                <a:solidFill>
                  <a:schemeClr val="tx2"/>
                </a:solidFill>
              </a:rPr>
              <a:t>visar hur index för </a:t>
            </a:r>
            <a:r>
              <a:rPr lang="sv-SE" sz="1400" dirty="0" smtClean="0">
                <a:solidFill>
                  <a:schemeClr val="tx2"/>
                </a:solidFill>
              </a:rPr>
              <a:t>de Administrativa- och Indirekta kostnaderna har </a:t>
            </a:r>
            <a:r>
              <a:rPr lang="sv-SE" sz="1400" dirty="0">
                <a:solidFill>
                  <a:schemeClr val="tx2"/>
                </a:solidFill>
              </a:rPr>
              <a:t>utvecklats från </a:t>
            </a:r>
            <a:r>
              <a:rPr lang="sv-SE" sz="1400" dirty="0" smtClean="0">
                <a:solidFill>
                  <a:schemeClr val="tx2"/>
                </a:solidFill>
              </a:rPr>
              <a:t>2010 </a:t>
            </a:r>
            <a:r>
              <a:rPr lang="sv-SE" sz="1400" dirty="0">
                <a:solidFill>
                  <a:schemeClr val="tx2"/>
                </a:solidFill>
              </a:rPr>
              <a:t>till </a:t>
            </a:r>
            <a:r>
              <a:rPr lang="sv-SE" sz="1400" dirty="0" smtClean="0">
                <a:solidFill>
                  <a:schemeClr val="tx2"/>
                </a:solidFill>
              </a:rPr>
              <a:t>2011 i relation till bolagets operativa kostnad. Ett minskat index indikerar på en minskning av nämnda kostnader i relation till operativ kostnad. Diagrammet finns med för jämförelse mot tidigare rapporter som använt detta nyckeltal.</a:t>
            </a: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graphicFrame>
        <p:nvGraphicFramePr>
          <p:cNvPr id="11" name="Chart 10"/>
          <p:cNvGraphicFramePr>
            <a:graphicFrameLocks/>
          </p:cNvGraphicFramePr>
          <p:nvPr>
            <p:extLst>
              <p:ext uri="{D42A27DB-BD31-4B8C-83A1-F6EECF244321}">
                <p14:modId xmlns:p14="http://schemas.microsoft.com/office/powerpoint/2010/main" xmlns="" val="2386400337"/>
              </p:ext>
            </p:extLst>
          </p:nvPr>
        </p:nvGraphicFramePr>
        <p:xfrm>
          <a:off x="177800" y="1371600"/>
          <a:ext cx="9728200" cy="5930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40972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4294967295"/>
          </p:nvPr>
        </p:nvSpPr>
        <p:spPr bwMode="auto">
          <a:xfrm>
            <a:off x="457199" y="7429501"/>
            <a:ext cx="407773" cy="14519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8BDCF008-6EAF-4283-A15D-E228DA7E1D0B}" type="slidenum">
              <a:rPr lang="en-US" sz="1000" smtClean="0">
                <a:solidFill>
                  <a:schemeClr val="tx2"/>
                </a:solidFill>
              </a:rPr>
              <a:pPr eaLnBrk="1" hangingPunct="1"/>
              <a:t>13</a:t>
            </a:fld>
            <a:endParaRPr lang="en-US" sz="1000" dirty="0" smtClean="0">
              <a:solidFill>
                <a:schemeClr val="tx2"/>
              </a:solidFill>
            </a:endParaRPr>
          </a:p>
        </p:txBody>
      </p:sp>
      <p:sp>
        <p:nvSpPr>
          <p:cNvPr id="24579"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4580" name="Title 3"/>
          <p:cNvSpPr>
            <a:spLocks noGrp="1"/>
          </p:cNvSpPr>
          <p:nvPr>
            <p:ph type="title"/>
          </p:nvPr>
        </p:nvSpPr>
        <p:spPr/>
        <p:txBody>
          <a:bodyPr/>
          <a:lstStyle/>
          <a:p>
            <a:pPr eaLnBrk="1" hangingPunct="1"/>
            <a:r>
              <a:rPr lang="sv-SE" sz="2000" dirty="0">
                <a:solidFill>
                  <a:srgbClr val="002060"/>
                </a:solidFill>
                <a:ea typeface="+mn-ea"/>
                <a:cs typeface="Arial" pitchFamily="34" charset="0"/>
              </a:rPr>
              <a:t>4. Förklaring till </a:t>
            </a:r>
            <a:r>
              <a:rPr lang="sv-SE" sz="2000" dirty="0" smtClean="0">
                <a:solidFill>
                  <a:srgbClr val="002060"/>
                </a:solidFill>
                <a:ea typeface="+mn-ea"/>
                <a:cs typeface="Arial" pitchFamily="34" charset="0"/>
              </a:rPr>
              <a:t>diagram för respektive bolag</a:t>
            </a:r>
            <a:endParaRPr lang="sv-SE" sz="2000" dirty="0">
              <a:solidFill>
                <a:srgbClr val="002060"/>
              </a:solidFill>
              <a:ea typeface="+mn-ea"/>
              <a:cs typeface="Arial" pitchFamily="34" charset="0"/>
            </a:endParaRPr>
          </a:p>
        </p:txBody>
      </p:sp>
      <p:sp>
        <p:nvSpPr>
          <p:cNvPr id="5" name="Content Placeholder 2"/>
          <p:cNvSpPr>
            <a:spLocks noGrp="1"/>
          </p:cNvSpPr>
          <p:nvPr>
            <p:ph sz="quarter" idx="12"/>
          </p:nvPr>
        </p:nvSpPr>
        <p:spPr>
          <a:xfrm>
            <a:off x="323850" y="850900"/>
            <a:ext cx="9620250" cy="6426200"/>
          </a:xfrm>
        </p:spPr>
        <p:txBody>
          <a:bodyPr>
            <a:normAutofit lnSpcReduction="10000"/>
          </a:bodyPr>
          <a:lstStyle/>
          <a:p>
            <a:pPr marL="0" indent="0">
              <a:buNone/>
              <a:defRPr/>
            </a:pPr>
            <a:r>
              <a:rPr lang="en-US" sz="1600" b="1" dirty="0" err="1"/>
              <a:t>Administrativa</a:t>
            </a:r>
            <a:r>
              <a:rPr lang="en-US" sz="1600" b="1" dirty="0"/>
              <a:t>- </a:t>
            </a:r>
            <a:r>
              <a:rPr lang="en-US" sz="1600" b="1" dirty="0" err="1"/>
              <a:t>och</a:t>
            </a:r>
            <a:r>
              <a:rPr lang="en-US" sz="1600" b="1" dirty="0"/>
              <a:t> </a:t>
            </a:r>
            <a:r>
              <a:rPr lang="en-US" sz="1600" b="1" dirty="0" err="1"/>
              <a:t>Indirekta</a:t>
            </a:r>
            <a:r>
              <a:rPr lang="en-US" sz="1600" b="1" dirty="0"/>
              <a:t> </a:t>
            </a:r>
            <a:r>
              <a:rPr lang="en-US" sz="1600" b="1" dirty="0" err="1"/>
              <a:t>kostnader</a:t>
            </a:r>
            <a:r>
              <a:rPr lang="sv-SE" sz="1600" b="1" dirty="0"/>
              <a:t> </a:t>
            </a:r>
            <a:r>
              <a:rPr lang="sv-SE" sz="1600" b="1" dirty="0" smtClean="0"/>
              <a:t>(centrerat diagram)</a:t>
            </a:r>
          </a:p>
          <a:p>
            <a:pPr marL="0" indent="0" eaLnBrk="1" hangingPunct="1">
              <a:buFont typeface="Arial" charset="0"/>
              <a:buNone/>
              <a:defRPr/>
            </a:pPr>
            <a:r>
              <a:rPr lang="sv-SE" sz="1600" i="1" dirty="0" smtClean="0"/>
              <a:t>Syftet med diagrammet är att läsaren ska kunna skapa sig en snabb överblick över hur bolaget har arbetat med att minska sina administrativa- och indirekta kostnader.</a:t>
            </a:r>
          </a:p>
          <a:p>
            <a:pPr marL="0" indent="0" eaLnBrk="1" hangingPunct="1">
              <a:buFont typeface="Arial" charset="0"/>
              <a:buNone/>
              <a:defRPr/>
            </a:pPr>
            <a:endParaRPr lang="sv-SE" sz="1600" i="1" dirty="0"/>
          </a:p>
          <a:p>
            <a:pPr marL="0" indent="0" eaLnBrk="1" hangingPunct="1">
              <a:buFont typeface="Arial" charset="0"/>
              <a:buNone/>
              <a:defRPr/>
            </a:pPr>
            <a:r>
              <a:rPr lang="sv-SE" sz="1600" dirty="0" smtClean="0"/>
              <a:t>I denna figur visas de administrativa- och indirekta kostnaderna i två olika grafer, en där nämnda kostnader visas i relation till bolagets intäkter och en där utveckling av kostnaderna i absoluta tal redovisas.</a:t>
            </a:r>
            <a:endParaRPr lang="sv-SE" sz="1600" dirty="0"/>
          </a:p>
          <a:p>
            <a:pPr eaLnBrk="1" hangingPunct="1">
              <a:defRPr/>
            </a:pPr>
            <a:endParaRPr lang="sv-SE" sz="1900" dirty="0"/>
          </a:p>
          <a:p>
            <a:pPr marL="0" indent="0">
              <a:buNone/>
              <a:defRPr/>
            </a:pPr>
            <a:r>
              <a:rPr lang="en-US" sz="1600" b="1" dirty="0" err="1"/>
              <a:t>Andel</a:t>
            </a:r>
            <a:r>
              <a:rPr lang="en-US" sz="1600" b="1" dirty="0"/>
              <a:t> </a:t>
            </a:r>
            <a:r>
              <a:rPr lang="en-US" sz="1600" b="1" dirty="0" err="1"/>
              <a:t>av</a:t>
            </a:r>
            <a:r>
              <a:rPr lang="en-US" sz="1600" b="1" dirty="0"/>
              <a:t> </a:t>
            </a:r>
            <a:r>
              <a:rPr lang="en-US" sz="1600" b="1" dirty="0" err="1"/>
              <a:t>intäkter</a:t>
            </a:r>
            <a:r>
              <a:rPr lang="en-US" sz="1600" b="1" dirty="0"/>
              <a:t> - </a:t>
            </a:r>
            <a:r>
              <a:rPr lang="en-US" sz="1600" b="1" dirty="0" err="1"/>
              <a:t>uppdelat</a:t>
            </a:r>
            <a:r>
              <a:rPr lang="en-US" sz="1600" b="1" dirty="0"/>
              <a:t> </a:t>
            </a:r>
            <a:r>
              <a:rPr lang="en-US" sz="1600" b="1" dirty="0" err="1"/>
              <a:t>på</a:t>
            </a:r>
            <a:r>
              <a:rPr lang="en-US" sz="1600" b="1" dirty="0"/>
              <a:t> </a:t>
            </a:r>
            <a:r>
              <a:rPr lang="en-US" sz="1600" b="1" dirty="0" err="1"/>
              <a:t>typ</a:t>
            </a:r>
            <a:r>
              <a:rPr lang="en-US" sz="1600" b="1" dirty="0"/>
              <a:t> </a:t>
            </a:r>
            <a:r>
              <a:rPr lang="en-US" sz="1600" b="1" dirty="0" err="1"/>
              <a:t>av</a:t>
            </a:r>
            <a:r>
              <a:rPr lang="en-US" sz="1600" b="1" dirty="0"/>
              <a:t> </a:t>
            </a:r>
            <a:r>
              <a:rPr lang="en-US" sz="1600" b="1" dirty="0" err="1" smtClean="0"/>
              <a:t>kostnad</a:t>
            </a:r>
            <a:r>
              <a:rPr lang="sv-SE" sz="1600" dirty="0" smtClean="0"/>
              <a:t> (</a:t>
            </a:r>
            <a:r>
              <a:rPr lang="sv-SE" sz="1600" b="1" dirty="0" smtClean="0"/>
              <a:t>Övre diagram)</a:t>
            </a:r>
          </a:p>
          <a:p>
            <a:pPr marL="0" indent="0" eaLnBrk="1" hangingPunct="1">
              <a:buFont typeface="Arial" charset="0"/>
              <a:buNone/>
              <a:defRPr/>
            </a:pPr>
            <a:r>
              <a:rPr lang="sv-SE" sz="1600" i="1" dirty="0" smtClean="0"/>
              <a:t>Syftet med diagrammet är att läsaren ska kunna skilja på utvecklingen för de administrativa kostnaderna och de indirekta kostnaderna.</a:t>
            </a:r>
          </a:p>
          <a:p>
            <a:pPr marL="0" indent="0" eaLnBrk="1" hangingPunct="1">
              <a:buFont typeface="Arial" charset="0"/>
              <a:buNone/>
              <a:defRPr/>
            </a:pPr>
            <a:endParaRPr lang="sv-SE" sz="1600" i="1" dirty="0"/>
          </a:p>
          <a:p>
            <a:pPr marL="0" indent="0" eaLnBrk="1" hangingPunct="1">
              <a:buFont typeface="Arial" charset="0"/>
              <a:buNone/>
              <a:defRPr/>
            </a:pPr>
            <a:r>
              <a:rPr lang="sv-SE" sz="1600" dirty="0" smtClean="0"/>
              <a:t>Denna figur är en uppdelning av de administrativa- och indirekta kostnaderna i relation till intäkterna. Här redovisas tre grafer:	</a:t>
            </a:r>
          </a:p>
          <a:p>
            <a:pPr eaLnBrk="1" hangingPunct="1">
              <a:defRPr/>
            </a:pPr>
            <a:r>
              <a:rPr lang="sv-SE" sz="1600" dirty="0" smtClean="0"/>
              <a:t>Administrativa- och indirekta kostnader i relation till intäkter (samma graf som i huvuddiagram)</a:t>
            </a:r>
          </a:p>
          <a:p>
            <a:pPr eaLnBrk="1" hangingPunct="1">
              <a:defRPr/>
            </a:pPr>
            <a:r>
              <a:rPr lang="sv-SE" sz="1600" dirty="0" smtClean="0"/>
              <a:t>Administrativa kostnader i relation till intäkter </a:t>
            </a:r>
          </a:p>
          <a:p>
            <a:pPr eaLnBrk="1" hangingPunct="1">
              <a:defRPr/>
            </a:pPr>
            <a:r>
              <a:rPr lang="sv-SE" sz="1600" dirty="0" smtClean="0"/>
              <a:t>Indirekta kostnader i relation till intäkter</a:t>
            </a:r>
            <a:endParaRPr lang="sv-SE" sz="1600" dirty="0"/>
          </a:p>
          <a:p>
            <a:pPr eaLnBrk="1" hangingPunct="1">
              <a:defRPr/>
            </a:pPr>
            <a:endParaRPr lang="sv-SE" sz="1900" dirty="0"/>
          </a:p>
          <a:p>
            <a:pPr marL="0" indent="0">
              <a:buNone/>
              <a:defRPr/>
            </a:pPr>
            <a:r>
              <a:rPr lang="en-US" sz="1600" b="1" dirty="0" err="1"/>
              <a:t>Förändring</a:t>
            </a:r>
            <a:r>
              <a:rPr lang="en-US" sz="1600" b="1" dirty="0"/>
              <a:t> </a:t>
            </a:r>
            <a:r>
              <a:rPr lang="en-US" sz="1600" b="1" dirty="0" err="1"/>
              <a:t>av</a:t>
            </a:r>
            <a:r>
              <a:rPr lang="en-US" sz="1600" b="1" dirty="0"/>
              <a:t> </a:t>
            </a:r>
            <a:r>
              <a:rPr lang="en-US" sz="1600" b="1" dirty="0" err="1"/>
              <a:t>Operativa</a:t>
            </a:r>
            <a:r>
              <a:rPr lang="en-US" sz="1600" b="1" dirty="0"/>
              <a:t> </a:t>
            </a:r>
            <a:r>
              <a:rPr lang="en-US" sz="1600" b="1" dirty="0" err="1"/>
              <a:t>kostnader</a:t>
            </a:r>
            <a:r>
              <a:rPr lang="en-US" sz="1600" b="1" dirty="0"/>
              <a:t> </a:t>
            </a:r>
            <a:r>
              <a:rPr lang="en-US" sz="1600" b="1" dirty="0" err="1"/>
              <a:t>jmf</a:t>
            </a:r>
            <a:r>
              <a:rPr lang="en-US" sz="1600" b="1" dirty="0"/>
              <a:t> med </a:t>
            </a:r>
            <a:r>
              <a:rPr lang="en-US" sz="1600" b="1" dirty="0" err="1"/>
              <a:t>Administrativa</a:t>
            </a:r>
            <a:r>
              <a:rPr lang="en-US" sz="1600" b="1" dirty="0"/>
              <a:t>- </a:t>
            </a:r>
            <a:r>
              <a:rPr lang="en-US" sz="1600" b="1" dirty="0" err="1"/>
              <a:t>och</a:t>
            </a:r>
            <a:r>
              <a:rPr lang="en-US" sz="1600" b="1" dirty="0"/>
              <a:t> </a:t>
            </a:r>
            <a:r>
              <a:rPr lang="en-US" sz="1600" b="1" dirty="0" err="1"/>
              <a:t>Indirekta</a:t>
            </a:r>
            <a:r>
              <a:rPr lang="en-US" sz="1600" b="1" dirty="0"/>
              <a:t> </a:t>
            </a:r>
            <a:r>
              <a:rPr lang="en-US" sz="1600" b="1" dirty="0" err="1"/>
              <a:t>kostnader</a:t>
            </a:r>
            <a:r>
              <a:rPr lang="en-US" sz="1600" b="1" dirty="0"/>
              <a:t> i </a:t>
            </a:r>
            <a:r>
              <a:rPr lang="en-US" sz="1600" b="1" dirty="0" err="1"/>
              <a:t>absoluta</a:t>
            </a:r>
            <a:r>
              <a:rPr lang="en-US" sz="1600" b="1" dirty="0"/>
              <a:t> </a:t>
            </a:r>
            <a:r>
              <a:rPr lang="en-US" sz="1600" b="1" dirty="0" err="1" smtClean="0"/>
              <a:t>tal</a:t>
            </a:r>
            <a:r>
              <a:rPr lang="en-US" sz="1600" b="1" dirty="0" smtClean="0"/>
              <a:t> (</a:t>
            </a:r>
            <a:r>
              <a:rPr lang="sv-SE" sz="1600" b="1" dirty="0" smtClean="0"/>
              <a:t>Nedre diagram)</a:t>
            </a:r>
          </a:p>
          <a:p>
            <a:pPr marL="0" indent="0" eaLnBrk="1" hangingPunct="1">
              <a:buFont typeface="Arial" charset="0"/>
              <a:buNone/>
              <a:defRPr/>
            </a:pPr>
            <a:r>
              <a:rPr lang="sv-SE" sz="1600" i="1" dirty="0" smtClean="0"/>
              <a:t>Syftet med diagrammet är att läsaren ska kunna utläsa hur kostnaderna generellt utvecklats i bolaget.</a:t>
            </a:r>
            <a:endParaRPr lang="sv-SE" sz="1600" i="1" dirty="0"/>
          </a:p>
          <a:p>
            <a:pPr marL="0" indent="0" eaLnBrk="1" hangingPunct="1">
              <a:buFont typeface="Arial" charset="0"/>
              <a:buNone/>
              <a:defRPr/>
            </a:pPr>
            <a:endParaRPr lang="sv-SE" sz="1600" b="1" dirty="0"/>
          </a:p>
          <a:p>
            <a:pPr marL="0" indent="0" eaLnBrk="1" hangingPunct="1">
              <a:buFont typeface="Arial" charset="0"/>
              <a:buNone/>
              <a:defRPr/>
            </a:pPr>
            <a:r>
              <a:rPr lang="sv-SE" sz="1600" dirty="0" smtClean="0"/>
              <a:t>Figuren visar de administrativa- och indirekta kostnaderna i absoluta tal tillsammans med de totala operativa kostnaderna i absoluta tal.</a:t>
            </a:r>
            <a:endParaRPr lang="sv-SE" sz="1600" dirty="0"/>
          </a:p>
          <a:p>
            <a:pPr marL="0" indent="0">
              <a:buFont typeface="Arial" charset="0"/>
              <a:buNone/>
              <a:defRPr/>
            </a:pPr>
            <a:endParaRPr lang="sv-SE" dirty="0"/>
          </a:p>
        </p:txBody>
      </p:sp>
    </p:spTree>
    <p:extLst>
      <p:ext uri="{BB962C8B-B14F-4D97-AF65-F5344CB8AC3E}">
        <p14:creationId xmlns:p14="http://schemas.microsoft.com/office/powerpoint/2010/main" xmlns="" val="589643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4294967295"/>
          </p:nvPr>
        </p:nvSpPr>
        <p:spPr bwMode="auto">
          <a:xfrm>
            <a:off x="457200" y="7429500"/>
            <a:ext cx="395416" cy="1822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010A280F-D1D2-4B3B-9E85-FCDECF70CA76}" type="slidenum">
              <a:rPr lang="en-US" sz="1000" smtClean="0">
                <a:solidFill>
                  <a:schemeClr val="tx2"/>
                </a:solidFill>
              </a:rPr>
              <a:pPr eaLnBrk="1" hangingPunct="1"/>
              <a:t>14</a:t>
            </a:fld>
            <a:endParaRPr lang="en-US" sz="1000" dirty="0" smtClean="0">
              <a:solidFill>
                <a:schemeClr val="tx2"/>
              </a:solidFill>
            </a:endParaRPr>
          </a:p>
        </p:txBody>
      </p:sp>
      <p:sp>
        <p:nvSpPr>
          <p:cNvPr id="22531"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4" name="Title 3"/>
          <p:cNvSpPr>
            <a:spLocks noGrp="1"/>
          </p:cNvSpPr>
          <p:nvPr>
            <p:ph type="title"/>
          </p:nvPr>
        </p:nvSpPr>
        <p:spPr/>
        <p:txBody>
          <a:bodyPr/>
          <a:lstStyle/>
          <a:p>
            <a:pPr eaLnBrk="1" hangingPunct="1">
              <a:defRPr/>
            </a:pPr>
            <a:r>
              <a:rPr lang="sv-SE" sz="2000" dirty="0" smtClean="0">
                <a:solidFill>
                  <a:srgbClr val="002060"/>
                </a:solidFill>
                <a:ea typeface="+mn-ea"/>
                <a:cs typeface="Arial" pitchFamily="34" charset="0"/>
              </a:rPr>
              <a:t>5. Bolagsspecifikationer					</a:t>
            </a:r>
            <a:endParaRPr lang="sv-SE" sz="2000" dirty="0" smtClean="0">
              <a:solidFill>
                <a:srgbClr val="92D400"/>
              </a:solidFill>
              <a:ea typeface="+mn-ea"/>
              <a:cs typeface="Arial" pitchFamily="34" charset="0"/>
            </a:endParaRPr>
          </a:p>
        </p:txBody>
      </p:sp>
      <p:sp>
        <p:nvSpPr>
          <p:cNvPr id="6" name="TextBox 5"/>
          <p:cNvSpPr txBox="1"/>
          <p:nvPr/>
        </p:nvSpPr>
        <p:spPr>
          <a:xfrm>
            <a:off x="371475" y="665981"/>
            <a:ext cx="9356725" cy="2046714"/>
          </a:xfrm>
          <a:prstGeom prst="rect">
            <a:avLst/>
          </a:prstGeom>
          <a:noFill/>
          <a:ln>
            <a:noFill/>
          </a:ln>
        </p:spPr>
        <p:txBody>
          <a:bodyPr>
            <a:spAutoFit/>
          </a:bodyPr>
          <a:lstStyle/>
          <a:p>
            <a:pPr defTabSz="1019175">
              <a:spcAft>
                <a:spcPts val="300"/>
              </a:spcAft>
              <a:defRPr/>
            </a:pPr>
            <a:r>
              <a:rPr lang="sv-SE" sz="1600" dirty="0" smtClean="0">
                <a:solidFill>
                  <a:schemeClr val="tx2"/>
                </a:solidFill>
              </a:rPr>
              <a:t>6</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bolag har nyckeltal som visar på </a:t>
            </a:r>
            <a:r>
              <a:rPr lang="sv-SE" sz="1600" b="1" dirty="0">
                <a:solidFill>
                  <a:schemeClr val="tx2"/>
                </a:solidFill>
                <a:latin typeface="Arial" pitchFamily="34" charset="0"/>
                <a:cs typeface="Arial" pitchFamily="34" charset="0"/>
              </a:rPr>
              <a:t>minskade administrativa- och </a:t>
            </a:r>
            <a:r>
              <a:rPr lang="sv-SE" sz="1600" b="1" dirty="0" smtClean="0">
                <a:solidFill>
                  <a:schemeClr val="tx2"/>
                </a:solidFill>
                <a:latin typeface="Arial" pitchFamily="34" charset="0"/>
                <a:cs typeface="Arial" pitchFamily="34" charset="0"/>
              </a:rPr>
              <a:t>indirekta kostnader</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rPr>
              <a:t>Skolfastigheter </a:t>
            </a:r>
            <a:r>
              <a:rPr lang="sv-SE" sz="1600" dirty="0">
                <a:solidFill>
                  <a:schemeClr val="tx2"/>
                </a:solidFill>
              </a:rPr>
              <a:t>(SISAB)</a:t>
            </a: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Stockholm Parkering</a:t>
            </a:r>
          </a:p>
          <a:p>
            <a:pPr marL="185738" indent="-185738" defTabSz="1019175">
              <a:spcAft>
                <a:spcPts val="300"/>
              </a:spcAft>
              <a:buFont typeface="Arial" pitchFamily="34" charset="0"/>
              <a:buChar char="•"/>
              <a:defRPr/>
            </a:pPr>
            <a:r>
              <a:rPr lang="sv-SE" sz="1600" dirty="0" smtClean="0">
                <a:solidFill>
                  <a:schemeClr val="tx2"/>
                </a:solidFill>
              </a:rPr>
              <a:t>Micasa</a:t>
            </a:r>
          </a:p>
          <a:p>
            <a:pPr marL="185738" indent="-185738" defTabSz="1019175">
              <a:spcAft>
                <a:spcPts val="300"/>
              </a:spcAft>
              <a:buFont typeface="Arial" pitchFamily="34" charset="0"/>
              <a:buChar char="•"/>
              <a:defRPr/>
            </a:pPr>
            <a:r>
              <a:rPr lang="sv-SE" sz="1600" dirty="0" smtClean="0">
                <a:solidFill>
                  <a:schemeClr val="tx2"/>
                </a:solidFill>
              </a:rPr>
              <a:t>Stokab</a:t>
            </a:r>
          </a:p>
          <a:p>
            <a:pPr marL="185738" indent="-185738" defTabSz="1019175">
              <a:spcAft>
                <a:spcPts val="300"/>
              </a:spcAft>
              <a:buFont typeface="Arial" pitchFamily="34" charset="0"/>
              <a:buChar char="•"/>
              <a:defRPr/>
            </a:pPr>
            <a:r>
              <a:rPr lang="sv-SE" sz="1600" dirty="0" smtClean="0">
                <a:solidFill>
                  <a:schemeClr val="tx2"/>
                </a:solidFill>
              </a:rPr>
              <a:t>Stockholm Business Region</a:t>
            </a:r>
          </a:p>
          <a:p>
            <a:pPr marL="185738" indent="-185738" defTabSz="1019175">
              <a:spcAft>
                <a:spcPts val="300"/>
              </a:spcAft>
              <a:buFont typeface="Arial" pitchFamily="34" charset="0"/>
              <a:buChar char="•"/>
              <a:defRPr/>
            </a:pPr>
            <a:r>
              <a:rPr lang="sv-SE" sz="1600" dirty="0" smtClean="0">
                <a:solidFill>
                  <a:schemeClr val="tx2"/>
                </a:solidFill>
              </a:rPr>
              <a:t>Stockholms Hamnar</a:t>
            </a:r>
          </a:p>
        </p:txBody>
      </p:sp>
      <p:grpSp>
        <p:nvGrpSpPr>
          <p:cNvPr id="22534" name="Group 8"/>
          <p:cNvGrpSpPr>
            <a:grpSpLocks/>
          </p:cNvGrpSpPr>
          <p:nvPr/>
        </p:nvGrpSpPr>
        <p:grpSpPr bwMode="auto">
          <a:xfrm>
            <a:off x="6754527" y="1375890"/>
            <a:ext cx="889000" cy="889000"/>
            <a:chOff x="6616702" y="1955802"/>
            <a:chExt cx="888997" cy="888997"/>
          </a:xfrm>
        </p:grpSpPr>
        <p:sp>
          <p:nvSpPr>
            <p:cNvPr id="7" name="Oval 6"/>
            <p:cNvSpPr>
              <a:spLocks noChangeAspect="1"/>
            </p:cNvSpPr>
            <p:nvPr/>
          </p:nvSpPr>
          <p:spPr>
            <a:xfrm>
              <a:off x="6616702" y="1955802"/>
              <a:ext cx="888997" cy="888997"/>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8" name="Down Arrow 7"/>
            <p:cNvSpPr/>
            <p:nvPr/>
          </p:nvSpPr>
          <p:spPr>
            <a:xfrm rot="18050567">
              <a:off x="6881884" y="2087104"/>
              <a:ext cx="422363" cy="645336"/>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pSp>
      <p:sp>
        <p:nvSpPr>
          <p:cNvPr id="11" name="TextBox 10"/>
          <p:cNvSpPr txBox="1"/>
          <p:nvPr/>
        </p:nvSpPr>
        <p:spPr>
          <a:xfrm>
            <a:off x="358774" y="2614427"/>
            <a:ext cx="9382125" cy="2331407"/>
          </a:xfrm>
          <a:prstGeom prst="rect">
            <a:avLst/>
          </a:prstGeom>
          <a:noFill/>
          <a:ln>
            <a:noFill/>
          </a:ln>
        </p:spPr>
        <p:txBody>
          <a:bodyPr>
            <a:spAutoFit/>
          </a:bodyPr>
          <a:lstStyle/>
          <a:p>
            <a:pPr defTabSz="1019175">
              <a:spcAft>
                <a:spcPts val="300"/>
              </a:spcAft>
              <a:defRPr/>
            </a:pPr>
            <a:r>
              <a:rPr lang="sv-SE" sz="1600" dirty="0">
                <a:solidFill>
                  <a:schemeClr val="tx2"/>
                </a:solidFill>
              </a:rPr>
              <a:t>6</a:t>
            </a:r>
            <a:r>
              <a:rPr lang="sv-SE" sz="1600" dirty="0" smtClean="0">
                <a:solidFill>
                  <a:schemeClr val="tx2"/>
                </a:solidFill>
                <a:latin typeface="Arial" pitchFamily="34" charset="0"/>
                <a:cs typeface="Arial" pitchFamily="34" charset="0"/>
              </a:rPr>
              <a:t> bolag </a:t>
            </a:r>
            <a:r>
              <a:rPr lang="sv-SE" sz="1600" dirty="0">
                <a:solidFill>
                  <a:schemeClr val="tx2"/>
                </a:solidFill>
                <a:latin typeface="Arial" pitchFamily="34" charset="0"/>
                <a:cs typeface="Arial" pitchFamily="34" charset="0"/>
              </a:rPr>
              <a:t>har nyckeltal som visar på </a:t>
            </a:r>
            <a:r>
              <a:rPr lang="sv-SE" sz="1600" b="1" dirty="0">
                <a:solidFill>
                  <a:schemeClr val="tx2"/>
                </a:solidFill>
                <a:latin typeface="Arial" pitchFamily="34" charset="0"/>
                <a:cs typeface="Arial" pitchFamily="34" charset="0"/>
              </a:rPr>
              <a:t>ökade administrativa- och </a:t>
            </a:r>
            <a:r>
              <a:rPr lang="sv-SE" sz="1600" b="1" dirty="0" smtClean="0">
                <a:solidFill>
                  <a:schemeClr val="tx2"/>
                </a:solidFill>
                <a:latin typeface="Arial" pitchFamily="34" charset="0"/>
                <a:cs typeface="Arial" pitchFamily="34" charset="0"/>
              </a:rPr>
              <a:t>indirekta kostnader:</a:t>
            </a:r>
            <a:endParaRPr lang="sv-SE" sz="1600" dirty="0" smtClean="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Bostadsförmedlingen</a:t>
            </a:r>
          </a:p>
          <a:p>
            <a:pPr marL="185738" indent="-185738" defTabSz="1019175">
              <a:spcAft>
                <a:spcPts val="300"/>
              </a:spcAft>
              <a:buFont typeface="Arial" pitchFamily="34" charset="0"/>
              <a:buChar char="•"/>
              <a:defRPr/>
            </a:pPr>
            <a:r>
              <a:rPr lang="sv-SE" sz="1600" dirty="0" smtClean="0">
                <a:solidFill>
                  <a:schemeClr val="tx2"/>
                </a:solidFill>
              </a:rPr>
              <a:t>S:t Erik Försäkring</a:t>
            </a:r>
          </a:p>
          <a:p>
            <a:pPr marL="185738" indent="-185738" defTabSz="1019175">
              <a:spcAft>
                <a:spcPts val="300"/>
              </a:spcAft>
              <a:buFont typeface="Arial" pitchFamily="34" charset="0"/>
              <a:buChar char="•"/>
              <a:defRPr/>
            </a:pPr>
            <a:r>
              <a:rPr lang="sv-SE" sz="1600" dirty="0" smtClean="0">
                <a:solidFill>
                  <a:schemeClr val="tx2"/>
                </a:solidFill>
              </a:rPr>
              <a:t>S:t Erik Markutveckling</a:t>
            </a:r>
            <a:endParaRPr lang="sv-SE" sz="1600" dirty="0" smtClean="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rPr>
              <a:t>SGA Fastigheter</a:t>
            </a:r>
          </a:p>
          <a:p>
            <a:pPr marL="185738" indent="-185738" defTabSz="1019175">
              <a:spcAft>
                <a:spcPts val="300"/>
              </a:spcAft>
              <a:buFont typeface="Arial" pitchFamily="34" charset="0"/>
              <a:buChar char="•"/>
              <a:defRPr/>
            </a:pPr>
            <a:r>
              <a:rPr lang="sv-SE" sz="1600" dirty="0" smtClean="0">
                <a:solidFill>
                  <a:schemeClr val="tx2"/>
                </a:solidFill>
              </a:rPr>
              <a:t>Familjebostäder</a:t>
            </a:r>
          </a:p>
          <a:p>
            <a:pPr marL="185738" indent="-185738" defTabSz="1019175">
              <a:spcAft>
                <a:spcPts val="300"/>
              </a:spcAft>
              <a:buFont typeface="Arial" pitchFamily="34" charset="0"/>
              <a:buChar char="•"/>
              <a:defRPr/>
            </a:pPr>
            <a:r>
              <a:rPr lang="sv-SE" sz="1600" dirty="0">
                <a:solidFill>
                  <a:schemeClr val="tx2"/>
                </a:solidFill>
              </a:rPr>
              <a:t>S:t Erik Livförsäkring (Endast ett redovisat nyckeltal)</a:t>
            </a:r>
          </a:p>
          <a:p>
            <a:pPr marL="185738" indent="-185738" defTabSz="1019175">
              <a:spcAft>
                <a:spcPts val="300"/>
              </a:spcAft>
              <a:buFont typeface="Arial" pitchFamily="34" charset="0"/>
              <a:buChar char="•"/>
              <a:defRPr/>
            </a:pPr>
            <a:endParaRPr lang="sv-SE" sz="1600" dirty="0">
              <a:solidFill>
                <a:srgbClr val="002060"/>
              </a:solidFill>
              <a:latin typeface="Arial" pitchFamily="34" charset="0"/>
              <a:cs typeface="Arial" pitchFamily="34" charset="0"/>
            </a:endParaRPr>
          </a:p>
        </p:txBody>
      </p:sp>
      <p:grpSp>
        <p:nvGrpSpPr>
          <p:cNvPr id="22537" name="Group 16"/>
          <p:cNvGrpSpPr>
            <a:grpSpLocks/>
          </p:cNvGrpSpPr>
          <p:nvPr/>
        </p:nvGrpSpPr>
        <p:grpSpPr bwMode="auto">
          <a:xfrm>
            <a:off x="6731000" y="3226613"/>
            <a:ext cx="901700" cy="901700"/>
            <a:chOff x="6731002" y="5219906"/>
            <a:chExt cx="901698" cy="901698"/>
          </a:xfrm>
        </p:grpSpPr>
        <p:sp>
          <p:nvSpPr>
            <p:cNvPr id="15" name="Oval 14"/>
            <p:cNvSpPr>
              <a:spLocks noChangeAspect="1"/>
            </p:cNvSpPr>
            <p:nvPr/>
          </p:nvSpPr>
          <p:spPr>
            <a:xfrm>
              <a:off x="6731002" y="5219906"/>
              <a:ext cx="901698" cy="901698"/>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6" name="Down Arrow 15"/>
            <p:cNvSpPr/>
            <p:nvPr/>
          </p:nvSpPr>
          <p:spPr>
            <a:xfrm rot="14224922">
              <a:off x="6989692" y="5388282"/>
              <a:ext cx="399081" cy="54956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pSp>
      <p:sp>
        <p:nvSpPr>
          <p:cNvPr id="14" name="TextBox 13"/>
          <p:cNvSpPr txBox="1"/>
          <p:nvPr/>
        </p:nvSpPr>
        <p:spPr>
          <a:xfrm>
            <a:off x="371475" y="4717371"/>
            <a:ext cx="9518650" cy="1477328"/>
          </a:xfrm>
          <a:prstGeom prst="rect">
            <a:avLst/>
          </a:prstGeom>
          <a:noFill/>
          <a:ln>
            <a:noFill/>
          </a:ln>
        </p:spPr>
        <p:txBody>
          <a:bodyPr>
            <a:spAutoFit/>
          </a:bodyPr>
          <a:lstStyle/>
          <a:p>
            <a:pPr defTabSz="1019175">
              <a:spcAft>
                <a:spcPts val="300"/>
              </a:spcAft>
              <a:defRPr/>
            </a:pPr>
            <a:r>
              <a:rPr lang="sv-SE" sz="1600" dirty="0">
                <a:solidFill>
                  <a:schemeClr val="tx2"/>
                </a:solidFill>
              </a:rPr>
              <a:t>4</a:t>
            </a:r>
            <a:r>
              <a:rPr lang="sv-SE" sz="1600" dirty="0" smtClean="0">
                <a:solidFill>
                  <a:schemeClr val="tx2"/>
                </a:solidFill>
                <a:latin typeface="Arial" pitchFamily="34" charset="0"/>
                <a:cs typeface="Arial" pitchFamily="34" charset="0"/>
              </a:rPr>
              <a:t> bolag </a:t>
            </a:r>
            <a:r>
              <a:rPr lang="sv-SE" sz="1600" dirty="0">
                <a:solidFill>
                  <a:schemeClr val="tx2"/>
                </a:solidFill>
                <a:latin typeface="Arial" pitchFamily="34" charset="0"/>
                <a:cs typeface="Arial" pitchFamily="34" charset="0"/>
              </a:rPr>
              <a:t>har </a:t>
            </a:r>
            <a:r>
              <a:rPr lang="sv-SE" sz="1600" b="1" dirty="0">
                <a:solidFill>
                  <a:schemeClr val="tx2"/>
                </a:solidFill>
                <a:latin typeface="Arial" pitchFamily="34" charset="0"/>
                <a:cs typeface="Arial" pitchFamily="34" charset="0"/>
              </a:rPr>
              <a:t>nyckeltal som är </a:t>
            </a:r>
            <a:r>
              <a:rPr lang="sv-SE" sz="1600" b="1" dirty="0" smtClean="0">
                <a:solidFill>
                  <a:schemeClr val="tx2"/>
                </a:solidFill>
                <a:latin typeface="Arial" pitchFamily="34" charset="0"/>
                <a:cs typeface="Arial" pitchFamily="34" charset="0"/>
              </a:rPr>
              <a:t>motstridiga eller små förändringar i nyckeltal från föregående år</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a:solidFill>
                  <a:schemeClr val="tx2"/>
                </a:solidFill>
              </a:rPr>
              <a:t>Stockholm Vatten</a:t>
            </a:r>
          </a:p>
          <a:p>
            <a:pPr marL="185738" indent="-185738" defTabSz="1019175">
              <a:spcAft>
                <a:spcPts val="300"/>
              </a:spcAft>
              <a:buFont typeface="Arial" pitchFamily="34" charset="0"/>
              <a:buChar char="•"/>
              <a:defRPr/>
            </a:pPr>
            <a:r>
              <a:rPr lang="sv-SE" sz="1600" dirty="0" err="1" smtClean="0">
                <a:solidFill>
                  <a:schemeClr val="tx2"/>
                </a:solidFill>
                <a:latin typeface="Arial" pitchFamily="34" charset="0"/>
                <a:cs typeface="Arial" pitchFamily="34" charset="0"/>
              </a:rPr>
              <a:t>Stockholmshem</a:t>
            </a:r>
            <a:endParaRPr lang="sv-SE" sz="1600" dirty="0" smtClean="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rPr>
              <a:t>Stadsteatern</a:t>
            </a:r>
          </a:p>
          <a:p>
            <a:pPr marL="185738" indent="-185738" defTabSz="1019175">
              <a:spcAft>
                <a:spcPts val="300"/>
              </a:spcAft>
              <a:buFont typeface="Arial" pitchFamily="34" charset="0"/>
              <a:buChar char="•"/>
              <a:defRPr/>
            </a:pPr>
            <a:r>
              <a:rPr lang="sv-SE" sz="1600" dirty="0" smtClean="0">
                <a:solidFill>
                  <a:schemeClr val="tx2"/>
                </a:solidFill>
              </a:rPr>
              <a:t>Svenska Bostäder</a:t>
            </a:r>
            <a:endParaRPr lang="sv-SE" sz="1600" dirty="0">
              <a:solidFill>
                <a:srgbClr val="002060"/>
              </a:solidFill>
              <a:latin typeface="Arial" pitchFamily="34" charset="0"/>
              <a:cs typeface="Arial" pitchFamily="34" charset="0"/>
            </a:endParaRPr>
          </a:p>
        </p:txBody>
      </p:sp>
      <p:grpSp>
        <p:nvGrpSpPr>
          <p:cNvPr id="17" name="Group 6"/>
          <p:cNvGrpSpPr>
            <a:grpSpLocks/>
          </p:cNvGrpSpPr>
          <p:nvPr/>
        </p:nvGrpSpPr>
        <p:grpSpPr bwMode="auto">
          <a:xfrm>
            <a:off x="6711950" y="5092893"/>
            <a:ext cx="939800" cy="939800"/>
            <a:chOff x="6934202" y="5537202"/>
            <a:chExt cx="432000" cy="432000"/>
          </a:xfrm>
        </p:grpSpPr>
        <p:sp>
          <p:nvSpPr>
            <p:cNvPr id="18" name="Oval 17"/>
            <p:cNvSpPr>
              <a:spLocks noChangeAspect="1"/>
            </p:cNvSpPr>
            <p:nvPr/>
          </p:nvSpPr>
          <p:spPr>
            <a:xfrm>
              <a:off x="6934202" y="5537202"/>
              <a:ext cx="432000" cy="4320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9" name="Down Arrow 18"/>
            <p:cNvSpPr/>
            <p:nvPr/>
          </p:nvSpPr>
          <p:spPr>
            <a:xfrm rot="16200000">
              <a:off x="7039152" y="5615558"/>
              <a:ext cx="220378" cy="264431"/>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pSp>
      <p:cxnSp>
        <p:nvCxnSpPr>
          <p:cNvPr id="3" name="Straight Connector 2"/>
          <p:cNvCxnSpPr/>
          <p:nvPr/>
        </p:nvCxnSpPr>
        <p:spPr>
          <a:xfrm>
            <a:off x="371475" y="2652186"/>
            <a:ext cx="9216339" cy="0"/>
          </a:xfrm>
          <a:prstGeom prst="line">
            <a:avLst/>
          </a:prstGeom>
          <a:ln>
            <a:solidFill>
              <a:srgbClr val="92D4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58774" y="4706598"/>
            <a:ext cx="9216339" cy="0"/>
          </a:xfrm>
          <a:prstGeom prst="line">
            <a:avLst/>
          </a:prstGeom>
          <a:ln>
            <a:solidFill>
              <a:srgbClr val="92D40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71475" y="6317571"/>
            <a:ext cx="9518650" cy="1077218"/>
          </a:xfrm>
          <a:prstGeom prst="rect">
            <a:avLst/>
          </a:prstGeom>
          <a:noFill/>
          <a:ln>
            <a:noFill/>
          </a:ln>
        </p:spPr>
        <p:txBody>
          <a:bodyPr>
            <a:spAutoFit/>
          </a:bodyPr>
          <a:lstStyle/>
          <a:p>
            <a:pPr defTabSz="1019175">
              <a:spcAft>
                <a:spcPts val="300"/>
              </a:spcAft>
              <a:defRPr/>
            </a:pPr>
            <a:r>
              <a:rPr lang="sv-SE" sz="1600" dirty="0" smtClean="0">
                <a:solidFill>
                  <a:schemeClr val="tx2"/>
                </a:solidFill>
              </a:rPr>
              <a:t>Sammanfattningsvis kan en generell ökning av administrativa- och indirekta kostnader utläsas i rapporten, främst med anledning av stora ökningar för Familjebostäder som förklarar ökningarna med ökade kostnader för utvecklingsprojekt, omkostnader för bostadsrättsombildningar samt ökade IT-kostnader. Se appendix 2 för översiktlig bild av respektive bolag och total summering.</a:t>
            </a:r>
            <a:endParaRPr lang="sv-SE" sz="1600" dirty="0">
              <a:solidFill>
                <a:schemeClr val="tx2"/>
              </a:solidFill>
            </a:endParaRPr>
          </a:p>
        </p:txBody>
      </p:sp>
      <p:cxnSp>
        <p:nvCxnSpPr>
          <p:cNvPr id="22" name="Straight Connector 21"/>
          <p:cNvCxnSpPr/>
          <p:nvPr/>
        </p:nvCxnSpPr>
        <p:spPr>
          <a:xfrm>
            <a:off x="371475" y="6299769"/>
            <a:ext cx="9216339" cy="0"/>
          </a:xfrm>
          <a:prstGeom prst="line">
            <a:avLst/>
          </a:prstGeom>
          <a:ln>
            <a:solidFill>
              <a:srgbClr val="92D4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77108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75" name="Slide Number Placeholder 1"/>
          <p:cNvSpPr>
            <a:spLocks noGrp="1"/>
          </p:cNvSpPr>
          <p:nvPr>
            <p:ph type="sldNum" sz="quarter" idx="4294967295"/>
          </p:nvPr>
        </p:nvSpPr>
        <p:spPr bwMode="auto">
          <a:xfrm>
            <a:off x="457199" y="7429500"/>
            <a:ext cx="407773" cy="1575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2693D875-3F9B-4699-B837-ACB8A0D2FA94}" type="slidenum">
              <a:rPr lang="en-US" sz="1000" smtClean="0">
                <a:solidFill>
                  <a:schemeClr val="tx2"/>
                </a:solidFill>
              </a:rPr>
              <a:pPr eaLnBrk="1" hangingPunct="1"/>
              <a:t>15</a:t>
            </a:fld>
            <a:endParaRPr lang="en-US" sz="1000" dirty="0" smtClean="0">
              <a:solidFill>
                <a:schemeClr val="tx2"/>
              </a:solidFill>
            </a:endParaRPr>
          </a:p>
        </p:txBody>
      </p:sp>
      <p:sp>
        <p:nvSpPr>
          <p:cNvPr id="2667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667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Svenska Bostäder </a:t>
            </a:r>
          </a:p>
        </p:txBody>
      </p:sp>
      <p:sp>
        <p:nvSpPr>
          <p:cNvPr id="11" name="TextBox 10"/>
          <p:cNvSpPr txBox="1"/>
          <p:nvPr/>
        </p:nvSpPr>
        <p:spPr>
          <a:xfrm>
            <a:off x="6057578" y="4845050"/>
            <a:ext cx="3657921" cy="2831544"/>
          </a:xfrm>
          <a:prstGeom prst="rect">
            <a:avLst/>
          </a:prstGeom>
          <a:noFill/>
          <a:ln>
            <a:solidFill>
              <a:schemeClr val="bg1">
                <a:lumMod val="65000"/>
              </a:schemeClr>
            </a:solidFill>
          </a:ln>
        </p:spPr>
        <p:txBody>
          <a:bodyPr wrap="square">
            <a:spAutoFit/>
          </a:bodyPr>
          <a:lstStyle/>
          <a:p>
            <a:pPr>
              <a:defRPr/>
            </a:pPr>
            <a:r>
              <a:rPr lang="sv-SE" sz="1050" b="1" dirty="0" smtClean="0"/>
              <a:t>Bolagets kommentarer</a:t>
            </a:r>
            <a:endParaRPr lang="sv-SE" sz="1000" b="1" dirty="0"/>
          </a:p>
          <a:p>
            <a:pPr>
              <a:defRPr/>
            </a:pPr>
            <a:endParaRPr lang="sv-SE" sz="1000" b="1" dirty="0"/>
          </a:p>
          <a:p>
            <a:pPr marL="171450" indent="-171450">
              <a:buFont typeface="Arial" pitchFamily="34" charset="0"/>
              <a:buChar char="•"/>
              <a:defRPr/>
            </a:pPr>
            <a:r>
              <a:rPr lang="sv-SE" sz="1050" dirty="0"/>
              <a:t>Under året har fastighetsbeståndet minskat vilket framförallt påverkat intäkter och operativa kostnader, som  båda har minskat. Denna förändring påverkar KPI 1 negativt.</a:t>
            </a:r>
          </a:p>
          <a:p>
            <a:pPr marL="171450" indent="-171450">
              <a:buFont typeface="Arial" pitchFamily="34" charset="0"/>
              <a:buChar char="•"/>
              <a:defRPr/>
            </a:pPr>
            <a:endParaRPr lang="sv-SE" sz="1050" dirty="0" smtClean="0"/>
          </a:p>
          <a:p>
            <a:pPr marL="171450" indent="-171450">
              <a:buFont typeface="Arial" pitchFamily="34" charset="0"/>
              <a:buChar char="•"/>
              <a:defRPr/>
            </a:pPr>
            <a:r>
              <a:rPr lang="sv-SE" sz="1050" dirty="0" smtClean="0"/>
              <a:t>Indexet har i år justerats för implementationen av ett centralt kundcenter som hade försämrat nyckeltalen avsevärt men som är att betrakta som en effektiviserande åtgärd.</a:t>
            </a:r>
          </a:p>
          <a:p>
            <a:pPr>
              <a:defRPr/>
            </a:pPr>
            <a:endParaRPr lang="sv-SE" sz="1050" dirty="0"/>
          </a:p>
          <a:p>
            <a:pPr marL="171450" indent="-171450">
              <a:buFont typeface="Arial" pitchFamily="34" charset="0"/>
              <a:buChar char="•"/>
              <a:defRPr/>
            </a:pPr>
            <a:r>
              <a:rPr lang="sv-SE" sz="1050" dirty="0"/>
              <a:t>Kostnaderna för IT har </a:t>
            </a:r>
            <a:r>
              <a:rPr lang="sv-SE" sz="1050" dirty="0" smtClean="0"/>
              <a:t>ökat i jämförelse med föregående år </a:t>
            </a:r>
            <a:r>
              <a:rPr lang="sv-SE" sz="1050" dirty="0"/>
              <a:t>då </a:t>
            </a:r>
            <a:r>
              <a:rPr lang="sv-SE" sz="1050" dirty="0" smtClean="0"/>
              <a:t>fakturahanteringssystem och inköpssystem har uppdaterats. Samtidigt har lönekostnader och kostnader för externa konsulter minskat. </a:t>
            </a:r>
            <a:endParaRPr lang="sv-SE" sz="1050" dirty="0"/>
          </a:p>
        </p:txBody>
      </p:sp>
      <p:sp>
        <p:nvSpPr>
          <p:cNvPr id="26679" name="TextBox 99"/>
          <p:cNvSpPr txBox="1">
            <a:spLocks noChangeArrowheads="1"/>
          </p:cNvSpPr>
          <p:nvPr/>
        </p:nvSpPr>
        <p:spPr bwMode="auto">
          <a:xfrm>
            <a:off x="6400800" y="227140"/>
            <a:ext cx="3454400"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Lägre konsultkostnader och lägre lönekostnader som uppvägs av primärt högre IT-kostnader gör att bolagets nyckeltal förändrats marginellt. Under året har fastighetsbeståndet minskat.</a:t>
            </a:r>
            <a:endParaRPr lang="sv-SE" sz="1100" dirty="0"/>
          </a:p>
        </p:txBody>
      </p:sp>
      <p:graphicFrame>
        <p:nvGraphicFramePr>
          <p:cNvPr id="20" name="Table 19"/>
          <p:cNvGraphicFramePr>
            <a:graphicFrameLocks noGrp="1"/>
          </p:cNvGraphicFramePr>
          <p:nvPr>
            <p:extLst>
              <p:ext uri="{D42A27DB-BD31-4B8C-83A1-F6EECF244321}">
                <p14:modId xmlns:p14="http://schemas.microsoft.com/office/powerpoint/2010/main" xmlns="" val="3202829729"/>
              </p:ext>
            </p:extLst>
          </p:nvPr>
        </p:nvGraphicFramePr>
        <p:xfrm>
          <a:off x="207960" y="5383213"/>
          <a:ext cx="5570540" cy="1583996"/>
        </p:xfrm>
        <a:graphic>
          <a:graphicData uri="http://schemas.openxmlformats.org/drawingml/2006/table">
            <a:tbl>
              <a:tblPr/>
              <a:tblGrid>
                <a:gridCol w="2636840"/>
                <a:gridCol w="586740"/>
                <a:gridCol w="586740"/>
                <a:gridCol w="586740"/>
                <a:gridCol w="586740"/>
                <a:gridCol w="586740"/>
              </a:tblGrid>
              <a:tr h="159018">
                <a:tc>
                  <a:txBody>
                    <a:bodyPr/>
                    <a:lstStyle/>
                    <a:p>
                      <a:pPr algn="l" fontAlgn="b"/>
                      <a:r>
                        <a:rPr lang="sv-SE" sz="900" b="0" i="0" u="none" strike="noStrike" dirty="0">
                          <a:solidFill>
                            <a:srgbClr val="000000"/>
                          </a:solidFill>
                          <a:latin typeface="Arial"/>
                        </a:rPr>
                        <a:t> </a:t>
                      </a:r>
                    </a:p>
                  </a:txBody>
                  <a:tcPr marL="9526" marR="9526" marT="952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2"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2" marB="0" anchor="b">
                    <a:lnL>
                      <a:noFill/>
                    </a:lnL>
                    <a:lnR>
                      <a:noFill/>
                    </a:lnR>
                    <a:lnT>
                      <a:noFill/>
                    </a:lnT>
                    <a:lnB>
                      <a:noFill/>
                    </a:lnB>
                    <a:solidFill>
                      <a:srgbClr val="FFFFFF"/>
                    </a:solidFill>
                  </a:tcPr>
                </a:tc>
              </a:tr>
              <a:tr h="142496">
                <a:tc>
                  <a:txBody>
                    <a:bodyPr/>
                    <a:lstStyle/>
                    <a:p>
                      <a:pPr algn="l" fontAlgn="b"/>
                      <a:r>
                        <a:rPr lang="sv-SE" sz="800" b="0" i="0" u="none" strike="noStrike" dirty="0">
                          <a:solidFill>
                            <a:srgbClr val="000000"/>
                          </a:solidFill>
                          <a:latin typeface="Arial"/>
                        </a:rPr>
                        <a:t> </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107 564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110 422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effectLst/>
                          <a:latin typeface="Arial"/>
                        </a:rPr>
                        <a:t>104 325</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effectLst/>
                          <a:latin typeface="Arial"/>
                        </a:rPr>
                        <a:t>77 827</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77 102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r>
                        <a:rPr lang="sv-SE" sz="800" b="1" i="0" u="none" strike="noStrike" baseline="0" dirty="0" smtClean="0">
                          <a:solidFill>
                            <a:srgbClr val="000000"/>
                          </a:solidFill>
                          <a:latin typeface="Arial"/>
                        </a:rPr>
                        <a:t> 1</a:t>
                      </a:r>
                      <a:r>
                        <a:rPr lang="sv-SE" sz="800" b="1" i="0" u="none" strike="noStrike" dirty="0" smtClean="0">
                          <a:solidFill>
                            <a:srgbClr val="000000"/>
                          </a:solidFill>
                          <a:latin typeface="Arial"/>
                        </a:rPr>
                        <a:t>34</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94 064</a:t>
                      </a:r>
                      <a:endParaRPr lang="sv-SE" sz="800" b="1" i="0" u="none" strike="noStrike" dirty="0">
                        <a:solidFill>
                          <a:srgbClr val="000000"/>
                        </a:solidFill>
                        <a:latin typeface="Arial"/>
                      </a:endParaRP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a:t>
                      </a:r>
                      <a:r>
                        <a:rPr lang="sv-SE" sz="800" b="1" i="0" u="none" strike="noStrike" dirty="0" smtClean="0">
                          <a:solidFill>
                            <a:srgbClr val="000000"/>
                          </a:solidFill>
                          <a:latin typeface="Arial"/>
                        </a:rPr>
                        <a:t>8 362</a:t>
                      </a:r>
                      <a:endParaRPr lang="sv-SE" sz="800" b="1" i="0" u="none" strike="noStrike" dirty="0">
                        <a:solidFill>
                          <a:srgbClr val="000000"/>
                        </a:solidFill>
                        <a:latin typeface="Arial"/>
                      </a:endParaRP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69 843</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73 194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175 081</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206 842</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176 600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132 569</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121 223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141 548</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162 035</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176 600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131 342</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121 223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282 645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317 264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280 925</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210 396</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198 325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239 682</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effectLst/>
                          <a:latin typeface="Arial"/>
                        </a:rPr>
                        <a:t>256 099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264 962</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effectLst/>
                          <a:latin typeface="Arial"/>
                        </a:rPr>
                        <a:t>201 185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effectLst/>
                          <a:latin typeface="Arial"/>
                        </a:rPr>
                        <a:t>194 417</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2 566 700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2 499 349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2 431 051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 </a:t>
                      </a:r>
                      <a:r>
                        <a:rPr lang="sv-SE" sz="800" b="0" i="0" u="none" strike="noStrike" dirty="0" smtClean="0">
                          <a:solidFill>
                            <a:srgbClr val="000000"/>
                          </a:solidFill>
                          <a:effectLst/>
                          <a:latin typeface="Arial"/>
                        </a:rPr>
                        <a:t>211 700</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2 098 700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2 513 437</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effectLst/>
                          <a:latin typeface="Arial"/>
                        </a:rPr>
                        <a:t>2 </a:t>
                      </a:r>
                      <a:r>
                        <a:rPr lang="sv-SE" sz="800" b="1" i="0" u="none" strike="noStrike" dirty="0" smtClean="0">
                          <a:solidFill>
                            <a:srgbClr val="000000"/>
                          </a:solidFill>
                          <a:effectLst/>
                          <a:latin typeface="Arial"/>
                        </a:rPr>
                        <a:t>499 349</a:t>
                      </a:r>
                      <a:endParaRPr lang="sv-SE" sz="800" b="1"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2 431 051</a:t>
                      </a:r>
                    </a:p>
                  </a:txBody>
                  <a:tcPr marL="9525" marR="9525" marT="9525"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2 211 700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effectLst/>
                          <a:latin typeface="Arial"/>
                        </a:rPr>
                        <a:t>2 098 700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3 414 000</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3 367 000</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3 068 000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2 643 000</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2 539 000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9" name="Oval 18"/>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1" name="Down Arrow 20"/>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2" name="Chart 21"/>
          <p:cNvGraphicFramePr>
            <a:graphicFrameLocks/>
          </p:cNvGraphicFramePr>
          <p:nvPr>
            <p:extLst>
              <p:ext uri="{D42A27DB-BD31-4B8C-83A1-F6EECF244321}">
                <p14:modId xmlns:p14="http://schemas.microsoft.com/office/powerpoint/2010/main" xmlns="" val="3939647322"/>
              </p:ext>
            </p:extLst>
          </p:nvPr>
        </p:nvGraphicFramePr>
        <p:xfrm>
          <a:off x="0" y="825500"/>
          <a:ext cx="5029200" cy="3416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2662046209"/>
              </p:ext>
            </p:extLst>
          </p:nvPr>
        </p:nvGraphicFramePr>
        <p:xfrm>
          <a:off x="5410200" y="825500"/>
          <a:ext cx="4649788" cy="23360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Chart 23"/>
          <p:cNvGraphicFramePr>
            <a:graphicFrameLocks/>
          </p:cNvGraphicFramePr>
          <p:nvPr>
            <p:extLst>
              <p:ext uri="{D42A27DB-BD31-4B8C-83A1-F6EECF244321}">
                <p14:modId xmlns:p14="http://schemas.microsoft.com/office/powerpoint/2010/main" xmlns="" val="2440935929"/>
              </p:ext>
            </p:extLst>
          </p:nvPr>
        </p:nvGraphicFramePr>
        <p:xfrm>
          <a:off x="5397500" y="2629694"/>
          <a:ext cx="4662488" cy="26027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Table 24"/>
          <p:cNvGraphicFramePr>
            <a:graphicFrameLocks noGrp="1"/>
          </p:cNvGraphicFramePr>
          <p:nvPr>
            <p:extLst>
              <p:ext uri="{D42A27DB-BD31-4B8C-83A1-F6EECF244321}">
                <p14:modId xmlns:p14="http://schemas.microsoft.com/office/powerpoint/2010/main" xmlns="" val="900480537"/>
              </p:ext>
            </p:extLst>
          </p:nvPr>
        </p:nvGraphicFramePr>
        <p:xfrm>
          <a:off x="238126" y="4427539"/>
          <a:ext cx="5469253" cy="918112"/>
        </p:xfrm>
        <a:graphic>
          <a:graphicData uri="http://schemas.openxmlformats.org/drawingml/2006/table">
            <a:tbl>
              <a:tblPr/>
              <a:tblGrid>
                <a:gridCol w="1514474"/>
                <a:gridCol w="56351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139</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116</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128</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112</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114</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446178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98" name="Slide Number Placeholder 1"/>
          <p:cNvSpPr>
            <a:spLocks noGrp="1"/>
          </p:cNvSpPr>
          <p:nvPr>
            <p:ph type="sldNum" sz="quarter" idx="4294967295"/>
          </p:nvPr>
        </p:nvSpPr>
        <p:spPr bwMode="auto">
          <a:xfrm>
            <a:off x="457200" y="7429500"/>
            <a:ext cx="420130" cy="19461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4F89A87-CE54-4676-B3E5-A7BE794C2725}" type="slidenum">
              <a:rPr lang="en-US" sz="1000" smtClean="0">
                <a:solidFill>
                  <a:schemeClr val="tx2"/>
                </a:solidFill>
              </a:rPr>
              <a:pPr eaLnBrk="1" hangingPunct="1"/>
              <a:t>16</a:t>
            </a:fld>
            <a:endParaRPr lang="en-US" sz="1000" dirty="0" smtClean="0">
              <a:solidFill>
                <a:schemeClr val="tx2"/>
              </a:solidFill>
            </a:endParaRPr>
          </a:p>
        </p:txBody>
      </p:sp>
      <p:sp>
        <p:nvSpPr>
          <p:cNvPr id="27699"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7700"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Stockholmshem</a:t>
            </a:r>
          </a:p>
        </p:txBody>
      </p:sp>
      <p:sp>
        <p:nvSpPr>
          <p:cNvPr id="11" name="TextBox 10"/>
          <p:cNvSpPr txBox="1"/>
          <p:nvPr/>
        </p:nvSpPr>
        <p:spPr>
          <a:xfrm>
            <a:off x="6164263" y="4949825"/>
            <a:ext cx="3568700" cy="2008242"/>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r>
              <a:rPr lang="sv-SE" sz="1050" dirty="0" smtClean="0"/>
              <a:t> </a:t>
            </a:r>
            <a:endParaRPr lang="sv-SE" sz="1050" dirty="0"/>
          </a:p>
          <a:p>
            <a:pPr marL="171450" indent="-171450" eaLnBrk="0" hangingPunct="0">
              <a:buClr>
                <a:srgbClr val="003399"/>
              </a:buClr>
              <a:buFont typeface="Arial" pitchFamily="34" charset="0"/>
              <a:buChar char="•"/>
              <a:defRPr/>
            </a:pPr>
            <a:r>
              <a:rPr lang="sv-SE" sz="1050" dirty="0" smtClean="0"/>
              <a:t>Kostnaden för fastighetssystemet har ökat i och med implementeringen av FASAD.</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Under 2011 har Stockholmshem återtagit personal från föregående års två stora IT-projekt. Detta har medfört att man kunnat sänka användandet av externa konsulter.</a:t>
            </a:r>
            <a:endParaRPr lang="sv-SE" sz="1000" dirty="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r>
              <a:rPr lang="sv-SE" sz="1000" baseline="30000" dirty="0" smtClean="0"/>
              <a:t>1</a:t>
            </a:r>
            <a:r>
              <a:rPr lang="sv-SE" sz="1000" dirty="0" smtClean="0"/>
              <a:t> Jämförelsestörande post avser implementering av GSIT.</a:t>
            </a:r>
            <a:endParaRPr lang="sv-SE" sz="1000" dirty="0"/>
          </a:p>
        </p:txBody>
      </p:sp>
      <p:sp>
        <p:nvSpPr>
          <p:cNvPr id="27702" name="TextBox 99"/>
          <p:cNvSpPr txBox="1">
            <a:spLocks noChangeArrowheads="1"/>
          </p:cNvSpPr>
          <p:nvPr/>
        </p:nvSpPr>
        <p:spPr bwMode="auto">
          <a:xfrm>
            <a:off x="6400800" y="319558"/>
            <a:ext cx="3659188"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2011 inte förändrat sina nyckeltal nämnvärt, främst på grund av sänkta konsultkostnader som uppvägts av högre IT-kostnader.</a:t>
            </a:r>
            <a:endParaRPr lang="sv-SE" sz="1100" dirty="0"/>
          </a:p>
        </p:txBody>
      </p:sp>
      <p:graphicFrame>
        <p:nvGraphicFramePr>
          <p:cNvPr id="4" name="Table 3"/>
          <p:cNvGraphicFramePr>
            <a:graphicFrameLocks noGrp="1"/>
          </p:cNvGraphicFramePr>
          <p:nvPr>
            <p:extLst>
              <p:ext uri="{D42A27DB-BD31-4B8C-83A1-F6EECF244321}">
                <p14:modId xmlns:p14="http://schemas.microsoft.com/office/powerpoint/2010/main" xmlns="" val="1899193157"/>
              </p:ext>
            </p:extLst>
          </p:nvPr>
        </p:nvGraphicFramePr>
        <p:xfrm>
          <a:off x="228601" y="5400676"/>
          <a:ext cx="5499098" cy="1583996"/>
        </p:xfrm>
        <a:graphic>
          <a:graphicData uri="http://schemas.openxmlformats.org/drawingml/2006/table">
            <a:tbl>
              <a:tblPr>
                <a:tableStyleId>{5C22544A-7EE6-4342-B048-85BDC9FD1C3A}</a:tableStyleId>
              </a:tblPr>
              <a:tblGrid>
                <a:gridCol w="2616199"/>
                <a:gridCol w="496247"/>
                <a:gridCol w="596663"/>
                <a:gridCol w="596663"/>
                <a:gridCol w="596663"/>
                <a:gridCol w="596663"/>
              </a:tblGrid>
              <a:tr h="142945">
                <a:tc>
                  <a:txBody>
                    <a:bodyPr/>
                    <a:lstStyle/>
                    <a:p>
                      <a:pPr algn="l" fontAlgn="b"/>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2007</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2008</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2010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i="0" u="none" strike="noStrike" dirty="0" smtClean="0">
                          <a:solidFill>
                            <a:srgbClr val="000000"/>
                          </a:solidFill>
                          <a:effectLst/>
                          <a:latin typeface="Arial" pitchFamily="34" charset="0"/>
                          <a:cs typeface="Arial" pitchFamily="34" charset="0"/>
                        </a:rPr>
                        <a:t>2011</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r>
              <a:tr h="142945">
                <a:tc>
                  <a:txBody>
                    <a:bodyPr/>
                    <a:lstStyle/>
                    <a:p>
                      <a:pPr algn="l" fontAlgn="b"/>
                      <a:r>
                        <a:rPr lang="sv-SE" sz="800" u="none" strike="noStrike" dirty="0">
                          <a:effectLst/>
                          <a:latin typeface="Arial" pitchFamily="34" charset="0"/>
                          <a:cs typeface="Arial" pitchFamily="34" charset="0"/>
                        </a:rPr>
                        <a:t> </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b="0" i="0" u="none" strike="noStrike" dirty="0" smtClean="0">
                          <a:solidFill>
                            <a:srgbClr val="000000"/>
                          </a:solidFill>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44234">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58 674</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55 875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50 555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60 778</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b="0" i="0" u="none" strike="noStrike" dirty="0">
                          <a:solidFill>
                            <a:srgbClr val="000000"/>
                          </a:solidFill>
                          <a:effectLst/>
                          <a:latin typeface="Arial"/>
                        </a:rPr>
                        <a:t>72 982</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r>
              <a:tr h="144234">
                <a:tc>
                  <a:txBody>
                    <a:bodyPr/>
                    <a:lstStyle/>
                    <a:p>
                      <a:pPr algn="l" rtl="0" fontAlgn="b"/>
                      <a:r>
                        <a:rPr lang="sv-SE" sz="800" b="1" i="0" u="none" strike="noStrike" dirty="0">
                          <a:solidFill>
                            <a:srgbClr val="000000"/>
                          </a:solidFill>
                          <a:latin typeface="Arial"/>
                        </a:rPr>
                        <a:t>Adm Kostnader exkl Jfrstörande</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51 546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52 686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50 556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60 778</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59 </a:t>
                      </a:r>
                      <a:r>
                        <a:rPr lang="sv-SE" sz="800" b="1" i="0" u="none" strike="noStrike" dirty="0" smtClean="0">
                          <a:solidFill>
                            <a:srgbClr val="000000"/>
                          </a:solidFill>
                          <a:effectLst/>
                          <a:latin typeface="Arial"/>
                        </a:rPr>
                        <a:t>456</a:t>
                      </a:r>
                      <a:r>
                        <a:rPr lang="sv-SE" sz="800" b="1" i="0" u="none" strike="noStrike" baseline="30000" dirty="0" smtClean="0">
                          <a:solidFill>
                            <a:srgbClr val="000000"/>
                          </a:solidFill>
                          <a:effectLst/>
                          <a:latin typeface="Arial"/>
                        </a:rPr>
                        <a:t>1</a:t>
                      </a:r>
                      <a:endParaRPr lang="sv-SE" sz="800" b="1" i="0" u="none" strike="noStrike" baseline="30000" dirty="0">
                        <a:solidFill>
                          <a:srgbClr val="000000"/>
                        </a:solidFill>
                        <a:effectLst/>
                        <a:latin typeface="Arial"/>
                      </a:endParaRP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44234">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53 392</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54 779</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75 740</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84 777</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b="0" i="0" u="none" strike="noStrike" dirty="0">
                          <a:solidFill>
                            <a:srgbClr val="000000"/>
                          </a:solidFill>
                          <a:effectLst/>
                          <a:latin typeface="Arial"/>
                        </a:rPr>
                        <a:t>61 531</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144234">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51 123</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48 984</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50 310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56 965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56 999</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44234">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112 066</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110 655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126 295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145 555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b="0" i="0" u="none" strike="noStrike" dirty="0">
                          <a:solidFill>
                            <a:srgbClr val="000000"/>
                          </a:solidFill>
                          <a:effectLst/>
                          <a:latin typeface="Arial"/>
                        </a:rPr>
                        <a:t>134 513</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144234">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102 669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101 670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100 865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117 743</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116 455</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44234">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1 355 009</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1 384 977</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1 561 180</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1 533 021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b="0" i="0" u="none" strike="noStrike" dirty="0">
                          <a:solidFill>
                            <a:srgbClr val="000000"/>
                          </a:solidFill>
                          <a:effectLst/>
                          <a:latin typeface="Arial"/>
                        </a:rPr>
                        <a:t>1 408 532</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144234">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1 327 102</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1 335 982</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1 547 785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a:t>
                      </a:r>
                      <a:r>
                        <a:rPr lang="sv-SE" sz="800" b="1" u="none" strike="noStrike" dirty="0" smtClean="0">
                          <a:effectLst/>
                          <a:latin typeface="Arial" pitchFamily="34" charset="0"/>
                          <a:cs typeface="Arial" pitchFamily="34" charset="0"/>
                        </a:rPr>
                        <a:t>530 709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a:t>
                      </a:r>
                      <a:r>
                        <a:rPr lang="sv-SE" sz="800" b="1" i="0" u="none" strike="noStrike" dirty="0" smtClean="0">
                          <a:solidFill>
                            <a:srgbClr val="000000"/>
                          </a:solidFill>
                          <a:effectLst/>
                          <a:latin typeface="Arial"/>
                        </a:rPr>
                        <a:t>408 532</a:t>
                      </a:r>
                      <a:endParaRPr lang="sv-SE" sz="800" b="1" i="0" u="none" strike="noStrike" dirty="0">
                        <a:solidFill>
                          <a:srgbClr val="000000"/>
                        </a:solidFill>
                        <a:effectLst/>
                        <a:latin typeface="Arial"/>
                      </a:endParaRP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44234">
                <a:tc>
                  <a:txBody>
                    <a:bodyPr/>
                    <a:lstStyle/>
                    <a:p>
                      <a:pPr algn="l" rtl="0" fontAlgn="b"/>
                      <a:r>
                        <a:rPr lang="sv-SE" sz="800" b="0" i="0" u="none" strike="noStrike" dirty="0">
                          <a:solidFill>
                            <a:srgbClr val="000000"/>
                          </a:solidFill>
                          <a:latin typeface="Arial"/>
                        </a:rPr>
                        <a:t>Intäkter 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2 006 136</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2 025 672</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1 916 851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1 830 021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b="0" i="0" u="none" strike="noStrike" dirty="0">
                          <a:solidFill>
                            <a:srgbClr val="000000"/>
                          </a:solidFill>
                          <a:effectLst/>
                          <a:latin typeface="Arial"/>
                        </a:rPr>
                        <a:t>1 823 665</a:t>
                      </a:r>
                    </a:p>
                  </a:txBody>
                  <a:tcPr marL="0" marR="0" marT="0"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r>
            </a:tbl>
          </a:graphicData>
        </a:graphic>
      </p:graphicFrame>
      <p:graphicFrame>
        <p:nvGraphicFramePr>
          <p:cNvPr id="14" name="Chart 13"/>
          <p:cNvGraphicFramePr>
            <a:graphicFrameLocks/>
          </p:cNvGraphicFramePr>
          <p:nvPr>
            <p:extLst>
              <p:ext uri="{D42A27DB-BD31-4B8C-83A1-F6EECF244321}">
                <p14:modId xmlns:p14="http://schemas.microsoft.com/office/powerpoint/2010/main" xmlns="" val="3675791672"/>
              </p:ext>
            </p:extLst>
          </p:nvPr>
        </p:nvGraphicFramePr>
        <p:xfrm>
          <a:off x="0" y="935597"/>
          <a:ext cx="5038725" cy="34321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xmlns="" val="814742568"/>
              </p:ext>
            </p:extLst>
          </p:nvPr>
        </p:nvGraphicFramePr>
        <p:xfrm>
          <a:off x="5381625" y="825499"/>
          <a:ext cx="4594226" cy="23177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xmlns="" val="2952201104"/>
              </p:ext>
            </p:extLst>
          </p:nvPr>
        </p:nvGraphicFramePr>
        <p:xfrm>
          <a:off x="5410201" y="2695576"/>
          <a:ext cx="4649788" cy="2609849"/>
        </p:xfrm>
        <a:graphic>
          <a:graphicData uri="http://schemas.openxmlformats.org/drawingml/2006/chart">
            <c:chart xmlns:c="http://schemas.openxmlformats.org/drawingml/2006/chart" xmlns:r="http://schemas.openxmlformats.org/officeDocument/2006/relationships" r:id="rId4"/>
          </a:graphicData>
        </a:graphic>
      </p:graphicFrame>
      <p:sp>
        <p:nvSpPr>
          <p:cNvPr id="18" name="Oval 17"/>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9" name="Down Arrow 18"/>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0" name="Table 19"/>
          <p:cNvGraphicFramePr>
            <a:graphicFrameLocks noGrp="1"/>
          </p:cNvGraphicFramePr>
          <p:nvPr>
            <p:extLst>
              <p:ext uri="{D42A27DB-BD31-4B8C-83A1-F6EECF244321}">
                <p14:modId xmlns:p14="http://schemas.microsoft.com/office/powerpoint/2010/main" xmlns="" val="1149560799"/>
              </p:ext>
            </p:extLst>
          </p:nvPr>
        </p:nvGraphicFramePr>
        <p:xfrm>
          <a:off x="238126" y="4427539"/>
          <a:ext cx="5469253" cy="918112"/>
        </p:xfrm>
        <a:graphic>
          <a:graphicData uri="http://schemas.openxmlformats.org/drawingml/2006/table">
            <a:tbl>
              <a:tblPr/>
              <a:tblGrid>
                <a:gridCol w="1495424"/>
                <a:gridCol w="58256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127</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123</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103</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126</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125</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113</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393538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extLst>
              <p:ext uri="{D42A27DB-BD31-4B8C-83A1-F6EECF244321}">
                <p14:modId xmlns:p14="http://schemas.microsoft.com/office/powerpoint/2010/main" xmlns="" val="1716643381"/>
              </p:ext>
            </p:extLst>
          </p:nvPr>
        </p:nvGraphicFramePr>
        <p:xfrm>
          <a:off x="238126" y="4427539"/>
          <a:ext cx="5469253" cy="918112"/>
        </p:xfrm>
        <a:graphic>
          <a:graphicData uri="http://schemas.openxmlformats.org/drawingml/2006/table">
            <a:tbl>
              <a:tblPr/>
              <a:tblGrid>
                <a:gridCol w="1495424"/>
                <a:gridCol w="58256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89</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83</a:t>
                      </a: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92</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87</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122</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129</a:t>
                      </a: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142</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125</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136</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102</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101</a:t>
                      </a: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122</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105</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106</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134</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28722"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Familjebostäder</a:t>
            </a:r>
          </a:p>
        </p:txBody>
      </p:sp>
      <p:sp>
        <p:nvSpPr>
          <p:cNvPr id="11" name="TextBox 10"/>
          <p:cNvSpPr txBox="1"/>
          <p:nvPr/>
        </p:nvSpPr>
        <p:spPr>
          <a:xfrm>
            <a:off x="5958787" y="4782221"/>
            <a:ext cx="3953562" cy="2685351"/>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a:defRPr/>
            </a:pPr>
            <a:endParaRPr lang="sv-SE" sz="1100" b="1" dirty="0"/>
          </a:p>
          <a:p>
            <a:pPr marL="171450" indent="-171450" eaLnBrk="0" hangingPunct="0">
              <a:buClr>
                <a:srgbClr val="003399"/>
              </a:buClr>
              <a:buFont typeface="Arial" pitchFamily="34" charset="0"/>
              <a:buChar char="•"/>
              <a:defRPr/>
            </a:pPr>
            <a:r>
              <a:rPr lang="sv-SE" sz="1050" dirty="0"/>
              <a:t>Bolaget har sålt fastigheter och därmed minskat sitt fastighetsbestånd vilket medfört att intäktsvolymen minskat. Detta medför en kraftig ökning av den relativa andelen administrativa kostnader</a:t>
            </a:r>
            <a:r>
              <a:rPr lang="sv-SE" sz="1050" dirty="0" smtClean="0"/>
              <a:t>.</a:t>
            </a:r>
          </a:p>
          <a:p>
            <a:pPr marL="171450" lvl="0" indent="-171450" eaLnBrk="0" hangingPunct="0">
              <a:buClr>
                <a:srgbClr val="003399"/>
              </a:buClr>
              <a:buFont typeface="Arial" pitchFamily="34" charset="0"/>
              <a:buChar char="•"/>
              <a:defRPr/>
            </a:pPr>
            <a:endParaRPr lang="sv-SE" sz="1050" dirty="0" smtClean="0"/>
          </a:p>
          <a:p>
            <a:pPr marL="171450" lvl="0" indent="-171450" eaLnBrk="0" hangingPunct="0">
              <a:buClr>
                <a:srgbClr val="003399"/>
              </a:buClr>
              <a:buFont typeface="Arial" pitchFamily="34" charset="0"/>
              <a:buChar char="•"/>
              <a:defRPr/>
            </a:pPr>
            <a:r>
              <a:rPr lang="sv-SE" sz="1050" dirty="0"/>
              <a:t>Bolaget har ökat de centrala kostnaderna personal och rekrytering bl.a. på grund av omorganisation och förändringar i företagsledningen under året. Även  de centrala kostnaderna för  management </a:t>
            </a:r>
            <a:r>
              <a:rPr lang="sv-SE" sz="1050" dirty="0" err="1"/>
              <a:t>fee</a:t>
            </a:r>
            <a:r>
              <a:rPr lang="sv-SE" sz="1050" dirty="0"/>
              <a:t>, licenskostnader för IT och omkostnader för fastighetsförsäljningar har ökat. </a:t>
            </a:r>
          </a:p>
          <a:p>
            <a:pPr marL="171450" lvl="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a:t>Bolaget har genomfört fortsatta satsningar på utvecklingsprojekt- </a:t>
            </a:r>
            <a:r>
              <a:rPr lang="sv-SE" sz="1050" dirty="0" err="1"/>
              <a:t>beslutsstödssystem</a:t>
            </a:r>
            <a:r>
              <a:rPr lang="sv-SE" sz="1050" dirty="0"/>
              <a:t> och kommunikation med hjälp av externa konsulter</a:t>
            </a:r>
            <a:r>
              <a:rPr lang="sv-SE" sz="1050" dirty="0" smtClean="0"/>
              <a:t>.</a:t>
            </a:r>
          </a:p>
        </p:txBody>
      </p:sp>
      <p:sp>
        <p:nvSpPr>
          <p:cNvPr id="28724" name="TextBox 99"/>
          <p:cNvSpPr txBox="1">
            <a:spLocks noChangeArrowheads="1"/>
          </p:cNvSpPr>
          <p:nvPr/>
        </p:nvSpPr>
        <p:spPr bwMode="auto">
          <a:xfrm>
            <a:off x="6400798" y="301079"/>
            <a:ext cx="3568701"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r>
              <a:rPr lang="sv-SE" sz="1100" dirty="0"/>
              <a:t>Bolaget har ökat sina administrativa kostnader på grund av ökade centrala kostnader för personal, IT och utvecklingsprojekt.  </a:t>
            </a:r>
          </a:p>
        </p:txBody>
      </p:sp>
      <p:sp>
        <p:nvSpPr>
          <p:cNvPr id="28726"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4BD2BE63-E6C7-418A-9B64-911035E7EE63}" type="slidenum">
              <a:rPr lang="en-US" sz="1000" smtClean="0">
                <a:solidFill>
                  <a:schemeClr val="tx2"/>
                </a:solidFill>
              </a:rPr>
              <a:pPr eaLnBrk="1" hangingPunct="1"/>
              <a:t>17</a:t>
            </a:fld>
            <a:endParaRPr lang="en-US" sz="1000" dirty="0" smtClean="0">
              <a:solidFill>
                <a:schemeClr val="tx2"/>
              </a:solidFill>
            </a:endParaRPr>
          </a:p>
        </p:txBody>
      </p:sp>
      <p:sp>
        <p:nvSpPr>
          <p:cNvPr id="28727"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graphicFrame>
        <p:nvGraphicFramePr>
          <p:cNvPr id="18" name="Table 17"/>
          <p:cNvGraphicFramePr>
            <a:graphicFrameLocks noGrp="1"/>
          </p:cNvGraphicFramePr>
          <p:nvPr>
            <p:extLst>
              <p:ext uri="{D42A27DB-BD31-4B8C-83A1-F6EECF244321}">
                <p14:modId xmlns:p14="http://schemas.microsoft.com/office/powerpoint/2010/main" xmlns="" val="367900548"/>
              </p:ext>
            </p:extLst>
          </p:nvPr>
        </p:nvGraphicFramePr>
        <p:xfrm>
          <a:off x="209551" y="5455974"/>
          <a:ext cx="5629345" cy="1583999"/>
        </p:xfrm>
        <a:graphic>
          <a:graphicData uri="http://schemas.openxmlformats.org/drawingml/2006/table">
            <a:tbl>
              <a:tblPr/>
              <a:tblGrid>
                <a:gridCol w="2636840"/>
                <a:gridCol w="598501"/>
                <a:gridCol w="598501"/>
                <a:gridCol w="598501"/>
                <a:gridCol w="598501"/>
                <a:gridCol w="598501"/>
              </a:tblGrid>
              <a:tr h="159019">
                <a:tc>
                  <a:txBody>
                    <a:bodyPr/>
                    <a:lstStyle/>
                    <a:p>
                      <a:pPr algn="l" fontAlgn="b"/>
                      <a:r>
                        <a:rPr lang="sv-SE" sz="900" b="0" i="0" u="none" strike="noStrike" dirty="0">
                          <a:solidFill>
                            <a:srgbClr val="000000"/>
                          </a:solidFill>
                          <a:latin typeface="Arial"/>
                        </a:rPr>
                        <a:t> </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4" marB="0" anchor="b">
                    <a:lnL>
                      <a:noFill/>
                    </a:lnL>
                    <a:lnR>
                      <a:noFill/>
                    </a:lnR>
                    <a:lnT>
                      <a:noFill/>
                    </a:lnT>
                    <a:lnB>
                      <a:noFill/>
                    </a:lnB>
                    <a:solidFill>
                      <a:srgbClr val="FFFFFF"/>
                    </a:solidFill>
                  </a:tcPr>
                </a:tc>
              </a:tr>
              <a:tr h="142498">
                <a:tc>
                  <a:txBody>
                    <a:bodyPr/>
                    <a:lstStyle/>
                    <a:p>
                      <a:pPr algn="l" fontAlgn="b"/>
                      <a:r>
                        <a:rPr lang="sv-SE" sz="800" b="0" i="0" u="none" strike="noStrike" dirty="0" smtClean="0">
                          <a:solidFill>
                            <a:srgbClr val="000000"/>
                          </a:solidFill>
                          <a:latin typeface="Arial"/>
                        </a:rPr>
                        <a:t> </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48 259</a:t>
                      </a:r>
                    </a:p>
                  </a:txBody>
                  <a:tcPr marL="9526" marR="9526"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49 410</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48 495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55 399</a:t>
                      </a:r>
                    </a:p>
                  </a:txBody>
                  <a:tcPr marL="9525" marR="9525"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effectLst/>
                          <a:latin typeface="Arial"/>
                        </a:rPr>
                        <a:t>73 652</a:t>
                      </a:r>
                      <a:endParaRPr lang="sv-SE" sz="800" b="0"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49 282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45 184</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42 859</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46 </a:t>
                      </a:r>
                      <a:r>
                        <a:rPr lang="sv-SE" sz="800" b="1" i="0" u="none" strike="noStrike" dirty="0" smtClean="0">
                          <a:solidFill>
                            <a:srgbClr val="000000"/>
                          </a:solidFill>
                          <a:effectLst/>
                          <a:latin typeface="Arial"/>
                        </a:rPr>
                        <a:t>848</a:t>
                      </a:r>
                      <a:endParaRPr lang="sv-SE" sz="800" b="1" i="0" u="none" strike="noStrike" dirty="0">
                        <a:solidFill>
                          <a:srgbClr val="000000"/>
                        </a:solidFill>
                        <a:effectLst/>
                        <a:latin typeface="Arial"/>
                      </a:endParaRP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effectLst/>
                          <a:latin typeface="Arial"/>
                        </a:rPr>
                        <a:t>59 004</a:t>
                      </a:r>
                      <a:endParaRPr lang="sv-SE" sz="800" b="1"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31 570</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39 505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42 828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46 203</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effectLst/>
                          <a:latin typeface="Arial"/>
                        </a:rPr>
                        <a:t>51</a:t>
                      </a:r>
                      <a:r>
                        <a:rPr lang="sv-SE" sz="800" b="0" i="0" u="none" strike="noStrike" baseline="0" dirty="0" smtClean="0">
                          <a:solidFill>
                            <a:srgbClr val="000000"/>
                          </a:solidFill>
                          <a:effectLst/>
                          <a:latin typeface="Arial"/>
                        </a:rPr>
                        <a:t> 962</a:t>
                      </a:r>
                      <a:endParaRPr lang="sv-SE" sz="800" b="0"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31 570</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39 505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42 828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41 776</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effectLst/>
                          <a:latin typeface="Arial"/>
                        </a:rPr>
                        <a:t>49</a:t>
                      </a:r>
                      <a:r>
                        <a:rPr lang="sv-SE" sz="800" b="1" i="0" u="none" strike="noStrike" baseline="0" dirty="0" smtClean="0">
                          <a:solidFill>
                            <a:srgbClr val="000000"/>
                          </a:solidFill>
                          <a:effectLst/>
                          <a:latin typeface="Arial"/>
                        </a:rPr>
                        <a:t> 412</a:t>
                      </a:r>
                      <a:endParaRPr lang="sv-SE" sz="800" b="1"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79 829</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88 915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91 323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101 602</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effectLst/>
                          <a:latin typeface="Arial"/>
                        </a:rPr>
                        <a:t>125 614</a:t>
                      </a:r>
                      <a:endParaRPr lang="sv-SE" sz="800" b="0"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80 852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84 689</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85 687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88 </a:t>
                      </a:r>
                      <a:r>
                        <a:rPr lang="sv-SE" sz="800" b="1" i="0" u="none" strike="noStrike" dirty="0" smtClean="0">
                          <a:solidFill>
                            <a:srgbClr val="000000"/>
                          </a:solidFill>
                          <a:effectLst/>
                          <a:latin typeface="Arial"/>
                        </a:rPr>
                        <a:t>624</a:t>
                      </a:r>
                      <a:endParaRPr lang="sv-SE" sz="800" b="1" i="0" u="none" strike="noStrike" dirty="0">
                        <a:solidFill>
                          <a:srgbClr val="000000"/>
                        </a:solidFill>
                        <a:effectLst/>
                        <a:latin typeface="Arial"/>
                      </a:endParaRP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effectLst/>
                          <a:latin typeface="Arial"/>
                        </a:rPr>
                        <a:t>108 416</a:t>
                      </a:r>
                      <a:endParaRPr lang="sv-SE" sz="800" b="1"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1 011 511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998 715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1 247 258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1 328 041</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1 243 796</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1 011 511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998 715</a:t>
                      </a:r>
                      <a:endParaRPr lang="sv-SE" sz="800" b="1" i="0" u="none" strike="noStrike" dirty="0">
                        <a:solidFill>
                          <a:srgbClr val="000000"/>
                        </a:solidFill>
                        <a:latin typeface="Arial"/>
                      </a:endParaRP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a:t>
                      </a:r>
                      <a:r>
                        <a:rPr lang="sv-SE" sz="800" b="1" i="0" u="none" strike="noStrike" dirty="0" smtClean="0">
                          <a:solidFill>
                            <a:srgbClr val="000000"/>
                          </a:solidFill>
                          <a:latin typeface="Arial"/>
                        </a:rPr>
                        <a:t>247 258</a:t>
                      </a:r>
                      <a:endParaRPr lang="sv-SE" sz="800" b="1" i="0" u="none" strike="noStrike" dirty="0">
                        <a:solidFill>
                          <a:srgbClr val="000000"/>
                        </a:solidFill>
                        <a:latin typeface="Arial"/>
                      </a:endParaRP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a:t>
                      </a:r>
                      <a:r>
                        <a:rPr lang="sv-SE" sz="800" b="1" i="0" u="none" strike="noStrike" dirty="0" smtClean="0">
                          <a:solidFill>
                            <a:srgbClr val="000000"/>
                          </a:solidFill>
                          <a:effectLst/>
                          <a:latin typeface="Arial"/>
                        </a:rPr>
                        <a:t>328 041</a:t>
                      </a:r>
                      <a:endParaRPr lang="sv-SE" sz="800" b="1" i="0" u="none" strike="noStrike" dirty="0">
                        <a:solidFill>
                          <a:srgbClr val="000000"/>
                        </a:solidFill>
                        <a:effectLst/>
                        <a:latin typeface="Arial"/>
                      </a:endParaRP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1 234 092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1 559 294</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1 604 705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1 636 866</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1 724 375</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1 712 906</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4" name="Chart 13"/>
          <p:cNvGraphicFramePr>
            <a:graphicFrameLocks/>
          </p:cNvGraphicFramePr>
          <p:nvPr>
            <p:extLst>
              <p:ext uri="{D42A27DB-BD31-4B8C-83A1-F6EECF244321}">
                <p14:modId xmlns:p14="http://schemas.microsoft.com/office/powerpoint/2010/main" xmlns="" val="2667306414"/>
              </p:ext>
            </p:extLst>
          </p:nvPr>
        </p:nvGraphicFramePr>
        <p:xfrm>
          <a:off x="0" y="892175"/>
          <a:ext cx="5038725" cy="3355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xmlns="" val="2665750841"/>
              </p:ext>
            </p:extLst>
          </p:nvPr>
        </p:nvGraphicFramePr>
        <p:xfrm>
          <a:off x="5410200" y="825500"/>
          <a:ext cx="4559301" cy="23558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xmlns="" val="1843386305"/>
              </p:ext>
            </p:extLst>
          </p:nvPr>
        </p:nvGraphicFramePr>
        <p:xfrm>
          <a:off x="5400675" y="2677320"/>
          <a:ext cx="4659313" cy="2618580"/>
        </p:xfrm>
        <a:graphic>
          <a:graphicData uri="http://schemas.openxmlformats.org/drawingml/2006/chart">
            <c:chart xmlns:c="http://schemas.openxmlformats.org/drawingml/2006/chart" xmlns:r="http://schemas.openxmlformats.org/officeDocument/2006/relationships" r:id="rId5"/>
          </a:graphicData>
        </a:graphic>
      </p:graphicFrame>
      <p:sp>
        <p:nvSpPr>
          <p:cNvPr id="17" name="Oval 16"/>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9" name="Down Arrow 18"/>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Tree>
    <p:extLst>
      <p:ext uri="{BB962C8B-B14F-4D97-AF65-F5344CB8AC3E}">
        <p14:creationId xmlns:p14="http://schemas.microsoft.com/office/powerpoint/2010/main" xmlns="" val="3862116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20"/>
          <p:cNvGraphicFramePr>
            <a:graphicFrameLocks noGrp="1"/>
          </p:cNvGraphicFramePr>
          <p:nvPr>
            <p:extLst>
              <p:ext uri="{D42A27DB-BD31-4B8C-83A1-F6EECF244321}">
                <p14:modId xmlns:p14="http://schemas.microsoft.com/office/powerpoint/2010/main" xmlns="" val="4065687990"/>
              </p:ext>
            </p:extLst>
          </p:nvPr>
        </p:nvGraphicFramePr>
        <p:xfrm>
          <a:off x="266700" y="5444077"/>
          <a:ext cx="5499100" cy="1584000"/>
        </p:xfrm>
        <a:graphic>
          <a:graphicData uri="http://schemas.openxmlformats.org/drawingml/2006/table">
            <a:tbl>
              <a:tblPr/>
              <a:tblGrid>
                <a:gridCol w="2755900"/>
                <a:gridCol w="548640"/>
                <a:gridCol w="548640"/>
                <a:gridCol w="548640"/>
                <a:gridCol w="548640"/>
                <a:gridCol w="548640"/>
              </a:tblGrid>
              <a:tr h="159015">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r>
              <a:tr h="142494">
                <a:tc>
                  <a:txBody>
                    <a:bodyPr/>
                    <a:lstStyle/>
                    <a:p>
                      <a:pPr algn="l" fontAlgn="b"/>
                      <a:r>
                        <a:rPr lang="sv-SE" sz="800" b="0" i="0" u="none" strike="noStrike" dirty="0">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9">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26 157</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21 132</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26 918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22 821</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21 888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9">
                <a:tc>
                  <a:txBody>
                    <a:bodyPr/>
                    <a:lstStyle/>
                    <a:p>
                      <a:pPr algn="l" rtl="0" fontAlgn="b"/>
                      <a:r>
                        <a:rPr lang="sv-SE" sz="800" b="1" i="0" u="none" strike="noStrike" dirty="0">
                          <a:solidFill>
                            <a:srgbClr val="000000"/>
                          </a:solidFill>
                          <a:latin typeface="Arial"/>
                        </a:rPr>
                        <a:t>Adm Kostnader exkl Jfrstörande</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22 540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21 132</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23 271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21 981</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21 036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9">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18 923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18 373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26 719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23 256</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23 337</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9">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17 081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18 373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23 719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23 256</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22 024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9">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45 080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39 505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53 637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46 077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45 225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9">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39 621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39 505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46 990</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45 237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43 060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9">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507 773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662 018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697 045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823 847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692 362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9">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502 314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662 018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697 045</a:t>
                      </a:r>
                      <a:endParaRPr lang="sv-SE" sz="800" b="1" i="0" u="none" strike="noStrike" dirty="0">
                        <a:solidFill>
                          <a:srgbClr val="000000"/>
                        </a:solidFill>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823 </a:t>
                      </a:r>
                      <a:r>
                        <a:rPr lang="sv-SE" sz="800" b="1" i="0" u="none" strike="noStrike" dirty="0" smtClean="0">
                          <a:solidFill>
                            <a:srgbClr val="000000"/>
                          </a:solidFill>
                          <a:effectLst/>
                          <a:latin typeface="Arial"/>
                        </a:rPr>
                        <a:t>847</a:t>
                      </a:r>
                      <a:endParaRPr lang="sv-SE" sz="800" b="1" i="0" u="none" strike="noStrike" dirty="0">
                        <a:solidFill>
                          <a:srgbClr val="000000"/>
                        </a:solidFill>
                        <a:effectLst/>
                        <a:latin typeface="Arial"/>
                      </a:endParaRP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692 362</a:t>
                      </a:r>
                      <a:endParaRPr lang="sv-SE" sz="800" b="1"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9">
                <a:tc>
                  <a:txBody>
                    <a:bodyPr/>
                    <a:lstStyle/>
                    <a:p>
                      <a:pPr algn="l" rtl="0" fontAlgn="b"/>
                      <a:r>
                        <a:rPr lang="sv-SE" sz="800" b="0" i="0" u="none" strike="noStrike" dirty="0">
                          <a:solidFill>
                            <a:srgbClr val="000000"/>
                          </a:solidFill>
                          <a:latin typeface="Arial"/>
                        </a:rPr>
                        <a:t>Intäkter 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829 538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894 531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920 578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954 477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946 138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29812"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E7BC5F4-FF20-4222-9343-82D844CA2455}" type="slidenum">
              <a:rPr lang="en-US" sz="1000" smtClean="0">
                <a:solidFill>
                  <a:schemeClr val="tx2"/>
                </a:solidFill>
              </a:rPr>
              <a:pPr eaLnBrk="1" hangingPunct="1"/>
              <a:t>18</a:t>
            </a:fld>
            <a:endParaRPr lang="en-US" sz="1000" dirty="0" smtClean="0">
              <a:solidFill>
                <a:schemeClr val="tx2"/>
              </a:solidFill>
            </a:endParaRPr>
          </a:p>
        </p:txBody>
      </p:sp>
      <p:sp>
        <p:nvSpPr>
          <p:cNvPr id="29813"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9814"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Micasa Fastigheter</a:t>
            </a:r>
          </a:p>
        </p:txBody>
      </p:sp>
      <p:sp>
        <p:nvSpPr>
          <p:cNvPr id="11" name="TextBox 10"/>
          <p:cNvSpPr txBox="1"/>
          <p:nvPr/>
        </p:nvSpPr>
        <p:spPr>
          <a:xfrm>
            <a:off x="6113462" y="4848225"/>
            <a:ext cx="3621087" cy="2154436"/>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a:defRPr/>
            </a:pPr>
            <a:endParaRPr lang="sv-SE" sz="1050" b="1" dirty="0"/>
          </a:p>
          <a:p>
            <a:pPr marL="171450" indent="-171450" eaLnBrk="0" hangingPunct="0">
              <a:buClr>
                <a:srgbClr val="003399"/>
              </a:buClr>
              <a:buFont typeface="Arial" pitchFamily="34" charset="0"/>
              <a:buChar char="•"/>
              <a:defRPr/>
            </a:pPr>
            <a:r>
              <a:rPr lang="sv-SE" sz="1050" dirty="0"/>
              <a:t>Kostnader för IT har ökat </a:t>
            </a:r>
            <a:r>
              <a:rPr lang="sv-SE" sz="1050" dirty="0" smtClean="0"/>
              <a:t>något sedan </a:t>
            </a:r>
            <a:r>
              <a:rPr lang="sv-SE" sz="1050" dirty="0"/>
              <a:t>outsourcingen till Volvo IT </a:t>
            </a:r>
            <a:r>
              <a:rPr lang="sv-SE" sz="1050" dirty="0" smtClean="0"/>
              <a:t>genomfördes.</a:t>
            </a:r>
            <a:endParaRPr lang="sv-SE" sz="1050" dirty="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Kostnaden för FASAD har minskat betydligt från föregående år.</a:t>
            </a:r>
            <a:endParaRPr lang="sv-SE" sz="1050" dirty="0"/>
          </a:p>
          <a:p>
            <a:pPr marL="171450" indent="-171450" eaLnBrk="0" hangingPunct="0">
              <a:buClr>
                <a:srgbClr val="003399"/>
              </a:buClr>
              <a:buFont typeface="Arial" pitchFamily="34" charset="0"/>
              <a:buChar char="•"/>
              <a:defRPr/>
            </a:pPr>
            <a:endParaRPr lang="sv-SE" sz="1050" dirty="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a:p>
        </p:txBody>
      </p:sp>
      <p:sp>
        <p:nvSpPr>
          <p:cNvPr id="14" name="TextBox 99"/>
          <p:cNvSpPr txBox="1">
            <a:spLocks noChangeArrowheads="1"/>
          </p:cNvSpPr>
          <p:nvPr/>
        </p:nvSpPr>
        <p:spPr bwMode="auto">
          <a:xfrm>
            <a:off x="6400800" y="331915"/>
            <a:ext cx="3454400"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a:t>
            </a:r>
            <a:r>
              <a:rPr lang="sv-SE" sz="1100" dirty="0" smtClean="0"/>
              <a:t>visar på förbättrade nyckeltal, främst med anledning av minskade kostnader för FASAD.</a:t>
            </a:r>
            <a:endParaRPr lang="sv-SE" sz="1100" dirty="0"/>
          </a:p>
        </p:txBody>
      </p:sp>
      <p:graphicFrame>
        <p:nvGraphicFramePr>
          <p:cNvPr id="20" name="Chart 19"/>
          <p:cNvGraphicFramePr>
            <a:graphicFrameLocks/>
          </p:cNvGraphicFramePr>
          <p:nvPr>
            <p:extLst>
              <p:ext uri="{D42A27DB-BD31-4B8C-83A1-F6EECF244321}">
                <p14:modId xmlns:p14="http://schemas.microsoft.com/office/powerpoint/2010/main" xmlns="" val="1709726085"/>
              </p:ext>
            </p:extLst>
          </p:nvPr>
        </p:nvGraphicFramePr>
        <p:xfrm>
          <a:off x="1" y="825500"/>
          <a:ext cx="5029200" cy="34321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320541076"/>
              </p:ext>
            </p:extLst>
          </p:nvPr>
        </p:nvGraphicFramePr>
        <p:xfrm>
          <a:off x="5429250" y="825499"/>
          <a:ext cx="4630738" cy="2327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Chart 23"/>
          <p:cNvGraphicFramePr>
            <a:graphicFrameLocks/>
          </p:cNvGraphicFramePr>
          <p:nvPr>
            <p:extLst>
              <p:ext uri="{D42A27DB-BD31-4B8C-83A1-F6EECF244321}">
                <p14:modId xmlns:p14="http://schemas.microsoft.com/office/powerpoint/2010/main" xmlns="" val="1310490057"/>
              </p:ext>
            </p:extLst>
          </p:nvPr>
        </p:nvGraphicFramePr>
        <p:xfrm>
          <a:off x="5410201" y="2677318"/>
          <a:ext cx="4649788" cy="2656681"/>
        </p:xfrm>
        <a:graphic>
          <a:graphicData uri="http://schemas.openxmlformats.org/drawingml/2006/chart">
            <c:chart xmlns:c="http://schemas.openxmlformats.org/drawingml/2006/chart" xmlns:r="http://schemas.openxmlformats.org/officeDocument/2006/relationships" r:id="rId4"/>
          </a:graphicData>
        </a:graphic>
      </p:graphicFrame>
      <p:sp>
        <p:nvSpPr>
          <p:cNvPr id="16" name="Oval 15"/>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7" name="Down Arrow 16"/>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6" name="Table 25"/>
          <p:cNvGraphicFramePr>
            <a:graphicFrameLocks noGrp="1"/>
          </p:cNvGraphicFramePr>
          <p:nvPr>
            <p:extLst>
              <p:ext uri="{D42A27DB-BD31-4B8C-83A1-F6EECF244321}">
                <p14:modId xmlns:p14="http://schemas.microsoft.com/office/powerpoint/2010/main" xmlns="" val="532653014"/>
              </p:ext>
            </p:extLst>
          </p:nvPr>
        </p:nvGraphicFramePr>
        <p:xfrm>
          <a:off x="238126" y="4427539"/>
          <a:ext cx="5469253" cy="918112"/>
        </p:xfrm>
        <a:graphic>
          <a:graphicData uri="http://schemas.openxmlformats.org/drawingml/2006/table">
            <a:tbl>
              <a:tblPr/>
              <a:tblGrid>
                <a:gridCol w="1485899"/>
                <a:gridCol w="59209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85</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82</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125</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118</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113</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107</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95</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114</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17478435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04926" y="4953000"/>
            <a:ext cx="3758199" cy="2000548"/>
          </a:xfrm>
          <a:prstGeom prst="rect">
            <a:avLst/>
          </a:prstGeom>
          <a:noFill/>
          <a:ln>
            <a:solidFill>
              <a:schemeClr val="bg1">
                <a:lumMod val="65000"/>
              </a:schemeClr>
            </a:solidFill>
          </a:ln>
        </p:spPr>
        <p:txBody>
          <a:bodyPr wrap="square">
            <a:spAutoFit/>
          </a:bodyPr>
          <a:lstStyle/>
          <a:p>
            <a:pPr>
              <a:defRPr/>
            </a:pPr>
            <a:r>
              <a:rPr lang="sv-SE" sz="1050" b="1" dirty="0"/>
              <a:t>Bolagets kommentarer</a:t>
            </a:r>
          </a:p>
          <a:p>
            <a:pPr>
              <a:defRPr/>
            </a:pPr>
            <a:endParaRPr lang="sv-SE" sz="1050" b="1" dirty="0"/>
          </a:p>
          <a:p>
            <a:pPr marL="171450" indent="-171450" eaLnBrk="0" hangingPunct="0">
              <a:buClr>
                <a:srgbClr val="003399"/>
              </a:buClr>
              <a:buFont typeface="Arial" pitchFamily="34" charset="0"/>
              <a:buChar char="•"/>
              <a:defRPr/>
            </a:pPr>
            <a:r>
              <a:rPr lang="sv-SE" sz="1050" dirty="0" smtClean="0"/>
              <a:t>Bolaget har under 2011 sänkt sina IT-kostnader då implementationen av GSIT är avslutad.</a:t>
            </a:r>
            <a:endParaRPr lang="sv-SE" sz="1050" dirty="0"/>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smtClean="0"/>
              <a:t>Bolaget har under 2011 minskat sina kostnader för extern personal såsom konsulter och advokater. </a:t>
            </a:r>
            <a:endParaRPr lang="sv-SE" sz="1050" dirty="0"/>
          </a:p>
          <a:p>
            <a:pPr marL="171450" indent="-171450" eaLnBrk="0" hangingPunct="0">
              <a:buClr>
                <a:srgbClr val="003399"/>
              </a:buClr>
              <a:buFont typeface="Arial" pitchFamily="34" charset="0"/>
              <a:buChar char="•"/>
              <a:defRPr/>
            </a:pPr>
            <a:endParaRPr lang="sv-SE" sz="1050" dirty="0" smtClean="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sp>
        <p:nvSpPr>
          <p:cNvPr id="3077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60EAD6D6-45F8-41FD-9ADB-AFEAAAF36E9A}" type="slidenum">
              <a:rPr lang="en-US" sz="1000" smtClean="0">
                <a:solidFill>
                  <a:schemeClr val="tx2"/>
                </a:solidFill>
              </a:rPr>
              <a:pPr eaLnBrk="1" hangingPunct="1"/>
              <a:t>19</a:t>
            </a:fld>
            <a:endParaRPr lang="en-US" sz="1000" dirty="0" smtClean="0">
              <a:solidFill>
                <a:schemeClr val="tx2"/>
              </a:solidFill>
            </a:endParaRPr>
          </a:p>
        </p:txBody>
      </p:sp>
      <p:sp>
        <p:nvSpPr>
          <p:cNvPr id="3077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077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Skolfastigheter (SISAB)</a:t>
            </a:r>
          </a:p>
        </p:txBody>
      </p:sp>
      <p:graphicFrame>
        <p:nvGraphicFramePr>
          <p:cNvPr id="20" name="Table 19"/>
          <p:cNvGraphicFramePr>
            <a:graphicFrameLocks noGrp="1"/>
          </p:cNvGraphicFramePr>
          <p:nvPr>
            <p:extLst>
              <p:ext uri="{D42A27DB-BD31-4B8C-83A1-F6EECF244321}">
                <p14:modId xmlns:p14="http://schemas.microsoft.com/office/powerpoint/2010/main" xmlns="" val="2314327044"/>
              </p:ext>
            </p:extLst>
          </p:nvPr>
        </p:nvGraphicFramePr>
        <p:xfrm>
          <a:off x="257175" y="5391150"/>
          <a:ext cx="5492750" cy="1583999"/>
        </p:xfrm>
        <a:graphic>
          <a:graphicData uri="http://schemas.openxmlformats.org/drawingml/2006/table">
            <a:tbl>
              <a:tblPr/>
              <a:tblGrid>
                <a:gridCol w="2727325"/>
                <a:gridCol w="553085"/>
                <a:gridCol w="553085"/>
                <a:gridCol w="553085"/>
                <a:gridCol w="553085"/>
                <a:gridCol w="553085"/>
              </a:tblGrid>
              <a:tr h="159019">
                <a:tc>
                  <a:txBody>
                    <a:bodyPr/>
                    <a:lstStyle/>
                    <a:p>
                      <a:pPr algn="l" fontAlgn="b"/>
                      <a:r>
                        <a:rPr lang="sv-SE" sz="900" b="0" i="0" u="none" strike="noStrike" dirty="0">
                          <a:solidFill>
                            <a:srgbClr val="000000"/>
                          </a:solidFill>
                          <a:latin typeface="Arial"/>
                        </a:rPr>
                        <a:t> </a:t>
                      </a:r>
                    </a:p>
                  </a:txBody>
                  <a:tcPr marL="9526" marR="9526" marT="952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7"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498">
                <a:tc>
                  <a:txBody>
                    <a:bodyPr/>
                    <a:lstStyle/>
                    <a:p>
                      <a:pPr algn="l" fontAlgn="b"/>
                      <a:r>
                        <a:rPr lang="sv-SE" sz="800" b="0" i="0" u="none" strike="noStrike" dirty="0">
                          <a:solidFill>
                            <a:srgbClr val="000000"/>
                          </a:solidFill>
                          <a:latin typeface="Arial"/>
                        </a:rPr>
                        <a:t> </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24 271</a:t>
                      </a: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25 528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21 738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29 184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30 570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24 271</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25 528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21 738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29 184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30 570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24 849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26 402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28 842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25 900</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18 474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24 849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26 402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28 842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25 900</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18 474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49 120</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51 931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50 581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55 084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49 045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49 120</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51 931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50 581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55 084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49 045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1 090 393</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1 202 888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1 141 040</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1 188 592</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1 160 705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1 090 393</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1 202 888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1 141 040</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1 188 592</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1 160 705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1 746 089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1 889 933</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1 778 069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1 755 664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1 699 309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89394"/>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Bolagets kostnader </a:t>
            </a:r>
            <a:r>
              <a:rPr lang="sv-SE" sz="1100" dirty="0"/>
              <a:t>har </a:t>
            </a:r>
            <a:r>
              <a:rPr lang="sv-SE" sz="1100" dirty="0" smtClean="0"/>
              <a:t>under 2011 minskat mer än intäkterna, främst beroende av att övergångskostnader för GSIT minskat.</a:t>
            </a:r>
            <a:endParaRPr lang="sv-SE" sz="1100" dirty="0"/>
          </a:p>
        </p:txBody>
      </p:sp>
      <p:graphicFrame>
        <p:nvGraphicFramePr>
          <p:cNvPr id="15" name="Chart 14"/>
          <p:cNvGraphicFramePr>
            <a:graphicFrameLocks/>
          </p:cNvGraphicFramePr>
          <p:nvPr>
            <p:extLst>
              <p:ext uri="{D42A27DB-BD31-4B8C-83A1-F6EECF244321}">
                <p14:modId xmlns:p14="http://schemas.microsoft.com/office/powerpoint/2010/main" xmlns="" val="2353932268"/>
              </p:ext>
            </p:extLst>
          </p:nvPr>
        </p:nvGraphicFramePr>
        <p:xfrm>
          <a:off x="1" y="998677"/>
          <a:ext cx="5048250" cy="32494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Chart 21"/>
          <p:cNvGraphicFramePr>
            <a:graphicFrameLocks/>
          </p:cNvGraphicFramePr>
          <p:nvPr>
            <p:extLst>
              <p:ext uri="{D42A27DB-BD31-4B8C-83A1-F6EECF244321}">
                <p14:modId xmlns:p14="http://schemas.microsoft.com/office/powerpoint/2010/main" xmlns="" val="4088483128"/>
              </p:ext>
            </p:extLst>
          </p:nvPr>
        </p:nvGraphicFramePr>
        <p:xfrm>
          <a:off x="5381625" y="903953"/>
          <a:ext cx="4678363" cy="24120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3243211441"/>
              </p:ext>
            </p:extLst>
          </p:nvPr>
        </p:nvGraphicFramePr>
        <p:xfrm>
          <a:off x="5385687" y="2851290"/>
          <a:ext cx="4674301" cy="2635110"/>
        </p:xfrm>
        <a:graphic>
          <a:graphicData uri="http://schemas.openxmlformats.org/drawingml/2006/chart">
            <c:chart xmlns:c="http://schemas.openxmlformats.org/drawingml/2006/chart" xmlns:r="http://schemas.openxmlformats.org/officeDocument/2006/relationships" r:id="rId4"/>
          </a:graphicData>
        </a:graphic>
      </p:graphicFrame>
      <p:sp>
        <p:nvSpPr>
          <p:cNvPr id="16" name="Oval 15"/>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7" name="Down Arrow 16"/>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8" name="Table 17"/>
          <p:cNvGraphicFramePr>
            <a:graphicFrameLocks noGrp="1"/>
          </p:cNvGraphicFramePr>
          <p:nvPr>
            <p:extLst>
              <p:ext uri="{D42A27DB-BD31-4B8C-83A1-F6EECF244321}">
                <p14:modId xmlns:p14="http://schemas.microsoft.com/office/powerpoint/2010/main" xmlns="" val="2975798346"/>
              </p:ext>
            </p:extLst>
          </p:nvPr>
        </p:nvGraphicFramePr>
        <p:xfrm>
          <a:off x="238126" y="4427539"/>
          <a:ext cx="5469253" cy="918112"/>
        </p:xfrm>
        <a:graphic>
          <a:graphicData uri="http://schemas.openxmlformats.org/drawingml/2006/table">
            <a:tbl>
              <a:tblPr/>
              <a:tblGrid>
                <a:gridCol w="1514474"/>
                <a:gridCol w="56351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88</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76</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101</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112</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103</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106</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103</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837802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2</a:t>
            </a:fld>
            <a:endParaRPr lang="en-US" dirty="0"/>
          </a:p>
        </p:txBody>
      </p:sp>
      <p:sp>
        <p:nvSpPr>
          <p:cNvPr id="3" name="Footer Placeholder 2"/>
          <p:cNvSpPr>
            <a:spLocks noGrp="1"/>
          </p:cNvSpPr>
          <p:nvPr>
            <p:ph type="ftr" sz="quarter" idx="11"/>
          </p:nvPr>
        </p:nvSpPr>
        <p:spPr/>
        <p:txBody>
          <a:bodyPr/>
          <a:lstStyle/>
          <a:p>
            <a:r>
              <a:rPr lang="en-US" dirty="0" smtClean="0"/>
              <a:t>Stockholm </a:t>
            </a:r>
            <a:r>
              <a:rPr lang="en-US" dirty="0" err="1" smtClean="0"/>
              <a:t>Stadshus</a:t>
            </a:r>
            <a:r>
              <a:rPr lang="en-US" dirty="0" smtClean="0"/>
              <a:t> - </a:t>
            </a:r>
            <a:r>
              <a:rPr lang="en-US" dirty="0" err="1" smtClean="0"/>
              <a:t>Rapportering</a:t>
            </a:r>
            <a:r>
              <a:rPr lang="en-US" dirty="0" smtClean="0"/>
              <a:t> </a:t>
            </a:r>
            <a:r>
              <a:rPr lang="en-US" dirty="0" err="1" smtClean="0"/>
              <a:t>av</a:t>
            </a:r>
            <a:r>
              <a:rPr lang="en-US" dirty="0" smtClean="0"/>
              <a:t> den </a:t>
            </a:r>
            <a:r>
              <a:rPr lang="en-US" dirty="0" err="1" smtClean="0"/>
              <a:t>operativa</a:t>
            </a:r>
            <a:r>
              <a:rPr lang="en-US" dirty="0" smtClean="0"/>
              <a:t> </a:t>
            </a:r>
            <a:r>
              <a:rPr lang="en-US" dirty="0" err="1" smtClean="0"/>
              <a:t>effektiviteten</a:t>
            </a:r>
            <a:endParaRPr lang="en-US" dirty="0"/>
          </a:p>
        </p:txBody>
      </p:sp>
      <p:sp>
        <p:nvSpPr>
          <p:cNvPr id="10" name="Title 3"/>
          <p:cNvSpPr>
            <a:spLocks noGrp="1"/>
          </p:cNvSpPr>
          <p:nvPr>
            <p:ph type="title"/>
          </p:nvPr>
        </p:nvSpPr>
        <p:spPr>
          <a:xfrm>
            <a:off x="449263" y="396875"/>
            <a:ext cx="9266237" cy="714375"/>
          </a:xfrm>
        </p:spPr>
        <p:txBody>
          <a:bodyPr/>
          <a:lstStyle/>
          <a:p>
            <a:r>
              <a:rPr lang="sv-SE" sz="2400" dirty="0" smtClean="0"/>
              <a:t>Innehållsförteckning</a:t>
            </a:r>
            <a:r>
              <a:rPr lang="sv-SE" dirty="0" smtClean="0"/>
              <a:t>					</a:t>
            </a:r>
            <a:endParaRPr lang="sv-SE" sz="2000" dirty="0" smtClean="0"/>
          </a:p>
        </p:txBody>
      </p:sp>
      <p:sp>
        <p:nvSpPr>
          <p:cNvPr id="7" name="Content Placeholder 2"/>
          <p:cNvSpPr txBox="1">
            <a:spLocks/>
          </p:cNvSpPr>
          <p:nvPr/>
        </p:nvSpPr>
        <p:spPr>
          <a:xfrm>
            <a:off x="450850" y="1055688"/>
            <a:ext cx="9294813" cy="6047130"/>
          </a:xfrm>
          <a:prstGeom prst="rect">
            <a:avLst/>
          </a:prstGeom>
        </p:spPr>
        <p:txBody>
          <a:bodyPr>
            <a:normAutofit/>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pitchFamily="34" charset="0"/>
              <a:buNone/>
              <a:defRPr/>
            </a:pPr>
            <a:r>
              <a:rPr lang="sv-SE" sz="1600" dirty="0" smtClean="0"/>
              <a:t>1. Inledning och metod						Sid 3</a:t>
            </a:r>
          </a:p>
          <a:p>
            <a:pPr marL="0" indent="0">
              <a:buFont typeface="Arial" pitchFamily="34" charset="0"/>
              <a:buNone/>
              <a:defRPr/>
            </a:pPr>
            <a:r>
              <a:rPr lang="sv-SE" sz="1600" dirty="0" smtClean="0"/>
              <a:t>2. Vägledning till läsaren av rapporten					Sid 5</a:t>
            </a:r>
          </a:p>
          <a:p>
            <a:pPr marL="0" indent="0">
              <a:buFont typeface="Arial" pitchFamily="34" charset="0"/>
              <a:buNone/>
              <a:defRPr/>
            </a:pPr>
            <a:r>
              <a:rPr lang="sv-SE" sz="1600" dirty="0" smtClean="0"/>
              <a:t>3. Rapportering av den operativa effektiviteten 2011				Sid 9</a:t>
            </a:r>
          </a:p>
          <a:p>
            <a:pPr marL="0" indent="266700">
              <a:buNone/>
              <a:defRPr/>
            </a:pPr>
            <a:r>
              <a:rPr lang="sv-SE" sz="1600" dirty="0" smtClean="0"/>
              <a:t>   </a:t>
            </a:r>
            <a:r>
              <a:rPr lang="sv-SE" sz="1200" dirty="0" smtClean="0"/>
              <a:t>3.1 </a:t>
            </a:r>
            <a:r>
              <a:rPr lang="sv-SE" sz="1200" dirty="0"/>
              <a:t>Förändring av Administrativa- och </a:t>
            </a:r>
            <a:r>
              <a:rPr lang="sv-SE" sz="1200" dirty="0" smtClean="0"/>
              <a:t>Indirekta kostnader </a:t>
            </a:r>
            <a:r>
              <a:rPr lang="sv-SE" sz="1200" dirty="0"/>
              <a:t>i relation till intäkter </a:t>
            </a:r>
            <a:r>
              <a:rPr lang="sv-SE" sz="1200" dirty="0" smtClean="0"/>
              <a:t>			</a:t>
            </a:r>
            <a:r>
              <a:rPr lang="sv-SE" sz="1600" dirty="0" smtClean="0"/>
              <a:t>Sid 10</a:t>
            </a:r>
          </a:p>
          <a:p>
            <a:pPr marL="0" indent="266700">
              <a:buNone/>
              <a:defRPr/>
            </a:pPr>
            <a:r>
              <a:rPr lang="sv-SE" sz="1200" dirty="0" smtClean="0"/>
              <a:t>    3.2 </a:t>
            </a:r>
            <a:r>
              <a:rPr lang="sv-SE" sz="1200" dirty="0"/>
              <a:t>Förändring av Administrativa- och </a:t>
            </a:r>
            <a:r>
              <a:rPr lang="sv-SE" sz="1200" dirty="0" smtClean="0"/>
              <a:t>Indirekta kostnader </a:t>
            </a:r>
            <a:r>
              <a:rPr lang="sv-SE" sz="1200" dirty="0"/>
              <a:t>i </a:t>
            </a:r>
            <a:r>
              <a:rPr lang="sv-SE" sz="1200" dirty="0" smtClean="0"/>
              <a:t>absoluta tal			</a:t>
            </a:r>
            <a:r>
              <a:rPr lang="sv-SE" sz="1600" dirty="0"/>
              <a:t>Sid </a:t>
            </a:r>
            <a:r>
              <a:rPr lang="sv-SE" sz="1600" dirty="0" smtClean="0"/>
              <a:t>11</a:t>
            </a:r>
            <a:endParaRPr lang="sv-SE" sz="1600" dirty="0"/>
          </a:p>
          <a:p>
            <a:pPr marL="0" indent="266700">
              <a:buNone/>
              <a:defRPr/>
            </a:pPr>
            <a:r>
              <a:rPr lang="sv-SE" sz="1200" dirty="0"/>
              <a:t> </a:t>
            </a:r>
            <a:r>
              <a:rPr lang="sv-SE" sz="1200" dirty="0" smtClean="0"/>
              <a:t>   3.3 </a:t>
            </a:r>
            <a:r>
              <a:rPr lang="sv-SE" sz="1200" dirty="0"/>
              <a:t>Förändring av Administrativa- och </a:t>
            </a:r>
            <a:r>
              <a:rPr lang="sv-SE" sz="1200" dirty="0" smtClean="0"/>
              <a:t>Indirekta kostnader </a:t>
            </a:r>
            <a:r>
              <a:rPr lang="sv-SE" sz="1200" dirty="0"/>
              <a:t>i </a:t>
            </a:r>
            <a:r>
              <a:rPr lang="sv-SE" sz="1200" dirty="0" smtClean="0"/>
              <a:t>relation till operativa kostnader		</a:t>
            </a:r>
            <a:r>
              <a:rPr lang="sv-SE" sz="1600" dirty="0" smtClean="0"/>
              <a:t>Sid 12</a:t>
            </a:r>
            <a:endParaRPr lang="sv-SE" sz="1600" dirty="0"/>
          </a:p>
          <a:p>
            <a:pPr marL="0" indent="0">
              <a:buNone/>
              <a:defRPr/>
            </a:pPr>
            <a:r>
              <a:rPr lang="sv-SE" sz="1600" dirty="0"/>
              <a:t>4. </a:t>
            </a:r>
            <a:r>
              <a:rPr lang="sv-SE" sz="1600" dirty="0" smtClean="0"/>
              <a:t>Förklaring till rapportdetaljer						Sid 13</a:t>
            </a:r>
          </a:p>
          <a:p>
            <a:pPr marL="0" indent="0">
              <a:buNone/>
              <a:defRPr/>
            </a:pPr>
            <a:r>
              <a:rPr lang="sv-SE" sz="1600" dirty="0" smtClean="0"/>
              <a:t>5. Bolagsspecifikationer						Sid 15</a:t>
            </a:r>
          </a:p>
          <a:p>
            <a:pPr marL="0" indent="0">
              <a:buNone/>
              <a:defRPr/>
            </a:pPr>
            <a:endParaRPr lang="sv-SE" sz="1600" dirty="0"/>
          </a:p>
          <a:p>
            <a:pPr marL="0" indent="0">
              <a:buNone/>
              <a:defRPr/>
            </a:pPr>
            <a:r>
              <a:rPr lang="sv-SE" sz="1600" dirty="0" smtClean="0"/>
              <a:t>Appendix 1 – Beräkningsmetoder						Sid 32</a:t>
            </a:r>
          </a:p>
          <a:p>
            <a:pPr marL="0" indent="0">
              <a:buNone/>
              <a:defRPr/>
            </a:pPr>
            <a:r>
              <a:rPr lang="sv-SE" sz="1600" dirty="0" smtClean="0"/>
              <a:t>Appendix 2 – Detaljerad jämförelse mellan 2010 och 2011 per bolag			Sid 34</a:t>
            </a:r>
            <a:endParaRPr lang="sv-SE" sz="1600" dirty="0"/>
          </a:p>
          <a:p>
            <a:pPr marL="0" indent="0">
              <a:buFont typeface="Arial" pitchFamily="34" charset="0"/>
              <a:buNone/>
              <a:defRPr/>
            </a:pPr>
            <a:r>
              <a:rPr lang="sv-SE" sz="1600" dirty="0" smtClean="0"/>
              <a:t>			</a:t>
            </a:r>
          </a:p>
          <a:p>
            <a:pPr marL="0" indent="0">
              <a:buFont typeface="Arial" charset="0"/>
              <a:buNone/>
              <a:defRPr/>
            </a:pPr>
            <a:endParaRPr lang="sv-SE" sz="1600" dirty="0" smtClean="0"/>
          </a:p>
          <a:p>
            <a:pPr>
              <a:defRPr/>
            </a:pPr>
            <a:endParaRPr lang="sv-SE" sz="1900" dirty="0" smtClean="0"/>
          </a:p>
          <a:p>
            <a:pPr marL="0" indent="0">
              <a:buFont typeface="Arial" charset="0"/>
              <a:buNone/>
              <a:defRPr/>
            </a:pPr>
            <a:endParaRPr lang="sv-SE" dirty="0"/>
          </a:p>
        </p:txBody>
      </p:sp>
      <p:cxnSp>
        <p:nvCxnSpPr>
          <p:cNvPr id="8" name="Straight Connector 7"/>
          <p:cNvCxnSpPr/>
          <p:nvPr/>
        </p:nvCxnSpPr>
        <p:spPr>
          <a:xfrm>
            <a:off x="2562225" y="1314450"/>
            <a:ext cx="61341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686050" y="3295650"/>
            <a:ext cx="60102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486150" y="3838575"/>
            <a:ext cx="52101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914775" y="1600200"/>
            <a:ext cx="47815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10175" y="1866900"/>
            <a:ext cx="34861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219825" y="2162175"/>
            <a:ext cx="24765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772150" y="2438400"/>
            <a:ext cx="29337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058025" y="2724150"/>
            <a:ext cx="16383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21038" y="3000375"/>
            <a:ext cx="5475287"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630988" y="4133850"/>
            <a:ext cx="207486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22877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4"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E9168F74-AF38-4E64-AECE-D7483AAF7223}" type="slidenum">
              <a:rPr lang="en-US" sz="1000" smtClean="0">
                <a:solidFill>
                  <a:schemeClr val="tx2"/>
                </a:solidFill>
              </a:rPr>
              <a:pPr eaLnBrk="1" hangingPunct="1"/>
              <a:t>20</a:t>
            </a:fld>
            <a:endParaRPr lang="en-US" sz="1000" dirty="0" smtClean="0">
              <a:solidFill>
                <a:schemeClr val="tx2"/>
              </a:solidFill>
            </a:endParaRPr>
          </a:p>
        </p:txBody>
      </p:sp>
      <p:sp>
        <p:nvSpPr>
          <p:cNvPr id="31795"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1796"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 Erik Markutveckling</a:t>
            </a:r>
          </a:p>
        </p:txBody>
      </p:sp>
      <p:sp>
        <p:nvSpPr>
          <p:cNvPr id="11" name="TextBox 10"/>
          <p:cNvSpPr txBox="1"/>
          <p:nvPr/>
        </p:nvSpPr>
        <p:spPr>
          <a:xfrm>
            <a:off x="6015938" y="4906963"/>
            <a:ext cx="3766237" cy="2185214"/>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a:defRPr/>
            </a:pPr>
            <a:endParaRPr lang="sv-SE" sz="1100" b="1" dirty="0"/>
          </a:p>
          <a:p>
            <a:pPr marL="171450" indent="-171450" eaLnBrk="0" hangingPunct="0">
              <a:buClr>
                <a:srgbClr val="003399"/>
              </a:buClr>
              <a:buFont typeface="Arial" pitchFamily="34" charset="0"/>
              <a:buChar char="•"/>
              <a:defRPr/>
            </a:pPr>
            <a:r>
              <a:rPr lang="sv-SE" sz="1050" dirty="0"/>
              <a:t>Bolaget har under 2011 ökat både kostnader och intäkter </a:t>
            </a:r>
            <a:r>
              <a:rPr lang="sv-SE" sz="1050" dirty="0" smtClean="0"/>
              <a:t>avsevärt med stor anledning av att bolaget köpt tre bolag med fyra tomträtter.</a:t>
            </a:r>
          </a:p>
          <a:p>
            <a:pPr eaLnBrk="0" hangingPunct="0">
              <a:buClr>
                <a:srgbClr val="003399"/>
              </a:buClr>
              <a:defRPr/>
            </a:pPr>
            <a:endParaRPr lang="sv-SE" sz="1050" dirty="0" smtClean="0"/>
          </a:p>
          <a:p>
            <a:pPr marL="171450" indent="-171450" eaLnBrk="0" hangingPunct="0">
              <a:buClr>
                <a:srgbClr val="003399"/>
              </a:buClr>
              <a:buFont typeface="Arial" pitchFamily="34" charset="0"/>
              <a:buChar char="•"/>
              <a:defRPr/>
            </a:pPr>
            <a:r>
              <a:rPr lang="sv-SE" sz="1050" dirty="0" smtClean="0"/>
              <a:t>Utredning av långsiktiga ägar- och utvecklingsfrågor ökade kostnaderna för externa konsulter.  </a:t>
            </a:r>
            <a:endParaRPr lang="sv-SE" sz="1050"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smtClean="0"/>
              <a:t>I </a:t>
            </a:r>
            <a:r>
              <a:rPr lang="sv-SE" sz="1050" dirty="0"/>
              <a:t>samband med uppköpen </a:t>
            </a:r>
            <a:r>
              <a:rPr lang="sv-SE" sz="1050" dirty="0" smtClean="0"/>
              <a:t>har även kostnader för marknadsföring ökat.</a:t>
            </a:r>
            <a:endParaRPr lang="sv-SE" sz="1000" dirty="0"/>
          </a:p>
          <a:p>
            <a:pPr eaLnBrk="0" hangingPunct="0">
              <a:buClr>
                <a:srgbClr val="003399"/>
              </a:buClr>
              <a:defRPr/>
            </a:pPr>
            <a:endParaRPr lang="sv-SE" sz="1000" dirty="0" smtClean="0"/>
          </a:p>
          <a:p>
            <a:pPr eaLnBrk="0" hangingPunct="0">
              <a:buClr>
                <a:srgbClr val="003399"/>
              </a:buClr>
              <a:defRPr/>
            </a:pPr>
            <a:endParaRPr lang="sv-SE" sz="1000" dirty="0"/>
          </a:p>
        </p:txBody>
      </p:sp>
      <p:sp>
        <p:nvSpPr>
          <p:cNvPr id="31798" name="TextBox 99"/>
          <p:cNvSpPr txBox="1">
            <a:spLocks noChangeArrowheads="1"/>
          </p:cNvSpPr>
          <p:nvPr/>
        </p:nvSpPr>
        <p:spPr bwMode="auto">
          <a:xfrm>
            <a:off x="6400800" y="279400"/>
            <a:ext cx="3659188"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försämrat redovisade nyckeltal, främst med anledning av kostnader utredningar gällande långsiktiga ägar- och utvecklingsfrågor. Små absoluta höjningar av kostnaderna ger stort, relativt utslag i nyckeltalen. </a:t>
            </a:r>
            <a:endParaRPr lang="sv-SE" sz="1100" dirty="0"/>
          </a:p>
        </p:txBody>
      </p:sp>
      <p:graphicFrame>
        <p:nvGraphicFramePr>
          <p:cNvPr id="35" name="Table 34"/>
          <p:cNvGraphicFramePr>
            <a:graphicFrameLocks noGrp="1"/>
          </p:cNvGraphicFramePr>
          <p:nvPr>
            <p:extLst>
              <p:ext uri="{D42A27DB-BD31-4B8C-83A1-F6EECF244321}">
                <p14:modId xmlns:p14="http://schemas.microsoft.com/office/powerpoint/2010/main" xmlns="" val="1111377184"/>
              </p:ext>
            </p:extLst>
          </p:nvPr>
        </p:nvGraphicFramePr>
        <p:xfrm>
          <a:off x="180975" y="5446713"/>
          <a:ext cx="5530855" cy="1652360"/>
        </p:xfrm>
        <a:graphic>
          <a:graphicData uri="http://schemas.openxmlformats.org/drawingml/2006/table">
            <a:tbl>
              <a:tblPr/>
              <a:tblGrid>
                <a:gridCol w="2740025"/>
                <a:gridCol w="558166"/>
                <a:gridCol w="558166"/>
                <a:gridCol w="558166"/>
                <a:gridCol w="558166"/>
                <a:gridCol w="558166"/>
              </a:tblGrid>
              <a:tr h="159019">
                <a:tc>
                  <a:txBody>
                    <a:bodyPr/>
                    <a:lstStyle/>
                    <a:p>
                      <a:pPr algn="l" fontAlgn="b"/>
                      <a:r>
                        <a:rPr lang="sv-SE" sz="900" b="0" i="0" u="none" strike="noStrike" dirty="0">
                          <a:solidFill>
                            <a:srgbClr val="000000"/>
                          </a:solidFill>
                          <a:latin typeface="Arial"/>
                        </a:rPr>
                        <a:t> </a:t>
                      </a:r>
                    </a:p>
                  </a:txBody>
                  <a:tcPr marL="9527" marR="9527" marT="9521"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2007</a:t>
                      </a:r>
                    </a:p>
                  </a:txBody>
                  <a:tcPr marL="9527" marR="9527" marT="9521"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2008</a:t>
                      </a:r>
                    </a:p>
                  </a:txBody>
                  <a:tcPr marL="9527" marR="9527" marT="9521" marB="0" anchor="b">
                    <a:lnL>
                      <a:noFill/>
                    </a:lnL>
                    <a:lnR>
                      <a:noFill/>
                    </a:lnR>
                    <a:lnT>
                      <a:noFill/>
                    </a:lnT>
                    <a:lnB>
                      <a:noFill/>
                    </a:lnB>
                    <a:solidFill>
                      <a:srgbClr val="FFFFFF"/>
                    </a:solidFill>
                  </a:tcPr>
                </a:tc>
                <a:tc>
                  <a:txBody>
                    <a:bodyPr/>
                    <a:lstStyle/>
                    <a:p>
                      <a:pPr algn="ctr" rtl="0" fontAlgn="b"/>
                      <a:r>
                        <a:rPr lang="sv-SE" sz="800" b="1" i="0" u="none" strike="noStrike" dirty="0">
                          <a:solidFill>
                            <a:srgbClr val="000000"/>
                          </a:solidFill>
                          <a:latin typeface="Arial"/>
                        </a:rPr>
                        <a:t>2009</a:t>
                      </a:r>
                    </a:p>
                  </a:txBody>
                  <a:tcPr marL="9527" marR="9527" marT="9521" marB="0" anchor="b">
                    <a:lnL>
                      <a:noFill/>
                    </a:lnL>
                    <a:lnR>
                      <a:noFill/>
                    </a:lnR>
                    <a:lnT>
                      <a:noFill/>
                    </a:lnT>
                    <a:lnB>
                      <a:noFill/>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1"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210868">
                <a:tc>
                  <a:txBody>
                    <a:bodyPr/>
                    <a:lstStyle/>
                    <a:p>
                      <a:pPr algn="l" fontAlgn="b"/>
                      <a:r>
                        <a:rPr lang="sv-SE" sz="800" b="0" i="0" u="none" strike="noStrike" dirty="0">
                          <a:solidFill>
                            <a:srgbClr val="000000"/>
                          </a:solidFill>
                          <a:latin typeface="Arial"/>
                        </a:rPr>
                        <a:t> </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7">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1 600</a:t>
                      </a:r>
                    </a:p>
                  </a:txBody>
                  <a:tcPr marL="9527" marR="9527"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2 606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2 224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1 880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2 697</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a:solidFill>
                            <a:srgbClr val="000000"/>
                          </a:solidFill>
                          <a:latin typeface="Arial"/>
                        </a:rPr>
                        <a:t>Adm Kostnader exkl Jfrstörande</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1 600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2 543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1 936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1 880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2 697</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1 300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1 361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1 415</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1 998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3 195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1 300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1 361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1 415</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1 998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2 405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2 900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3 967</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3 639</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3 878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5 892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2 900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3 904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3 351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3 878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5 102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59 746</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41 356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39 084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52 972</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66 105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59 746</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41 293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38 507</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52 972</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66 105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a:solidFill>
                            <a:srgbClr val="000000"/>
                          </a:solidFill>
                          <a:latin typeface="Arial"/>
                        </a:rPr>
                        <a:t>Intäkter 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72 661</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75 963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81 423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104 610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116 972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xmlns="" val="2928975138"/>
              </p:ext>
            </p:extLst>
          </p:nvPr>
        </p:nvGraphicFramePr>
        <p:xfrm>
          <a:off x="0" y="993864"/>
          <a:ext cx="5038725" cy="3171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a:graphicFrameLocks/>
          </p:cNvGraphicFramePr>
          <p:nvPr>
            <p:extLst>
              <p:ext uri="{D42A27DB-BD31-4B8C-83A1-F6EECF244321}">
                <p14:modId xmlns:p14="http://schemas.microsoft.com/office/powerpoint/2010/main" xmlns="" val="916505409"/>
              </p:ext>
            </p:extLst>
          </p:nvPr>
        </p:nvGraphicFramePr>
        <p:xfrm>
          <a:off x="5400675" y="963079"/>
          <a:ext cx="4659313" cy="233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xmlns="" val="969443019"/>
              </p:ext>
            </p:extLst>
          </p:nvPr>
        </p:nvGraphicFramePr>
        <p:xfrm>
          <a:off x="5381625" y="2722514"/>
          <a:ext cx="4678363" cy="2668636"/>
        </p:xfrm>
        <a:graphic>
          <a:graphicData uri="http://schemas.openxmlformats.org/drawingml/2006/chart">
            <c:chart xmlns:c="http://schemas.openxmlformats.org/drawingml/2006/chart" xmlns:r="http://schemas.openxmlformats.org/officeDocument/2006/relationships" r:id="rId4"/>
          </a:graphicData>
        </a:graphic>
      </p:graphicFrame>
      <p:sp>
        <p:nvSpPr>
          <p:cNvPr id="17" name="Oval 16"/>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0" name="Down Arrow 19"/>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1" name="Table 20"/>
          <p:cNvGraphicFramePr>
            <a:graphicFrameLocks noGrp="1"/>
          </p:cNvGraphicFramePr>
          <p:nvPr>
            <p:extLst>
              <p:ext uri="{D42A27DB-BD31-4B8C-83A1-F6EECF244321}">
                <p14:modId xmlns:p14="http://schemas.microsoft.com/office/powerpoint/2010/main" xmlns="" val="2516788121"/>
              </p:ext>
            </p:extLst>
          </p:nvPr>
        </p:nvGraphicFramePr>
        <p:xfrm>
          <a:off x="238126" y="4427539"/>
          <a:ext cx="5469253" cy="918112"/>
        </p:xfrm>
        <a:graphic>
          <a:graphicData uri="http://schemas.openxmlformats.org/drawingml/2006/table">
            <a:tbl>
              <a:tblPr/>
              <a:tblGrid>
                <a:gridCol w="1504949"/>
                <a:gridCol w="57304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108</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105</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169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115</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185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103</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93</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109</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135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116</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134</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176</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1416659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18"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DC8ECE3-0C1E-430E-A0EE-5FF19DF72B42}" type="slidenum">
              <a:rPr lang="en-US" sz="1000" smtClean="0">
                <a:solidFill>
                  <a:schemeClr val="tx2"/>
                </a:solidFill>
              </a:rPr>
              <a:pPr eaLnBrk="1" hangingPunct="1"/>
              <a:t>21</a:t>
            </a:fld>
            <a:endParaRPr lang="en-US" sz="1000" dirty="0" smtClean="0">
              <a:solidFill>
                <a:schemeClr val="tx2"/>
              </a:solidFill>
            </a:endParaRPr>
          </a:p>
        </p:txBody>
      </p:sp>
      <p:sp>
        <p:nvSpPr>
          <p:cNvPr id="32819"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2820"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SGA Fastigheter</a:t>
            </a:r>
          </a:p>
        </p:txBody>
      </p:sp>
      <p:sp>
        <p:nvSpPr>
          <p:cNvPr id="11" name="TextBox 10"/>
          <p:cNvSpPr txBox="1"/>
          <p:nvPr/>
        </p:nvSpPr>
        <p:spPr>
          <a:xfrm>
            <a:off x="6015939" y="5067300"/>
            <a:ext cx="3709086" cy="2192908"/>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under 2011 köpt två bolag</a:t>
            </a:r>
            <a:endParaRPr lang="sv-SE" sz="1000" dirty="0"/>
          </a:p>
          <a:p>
            <a:pPr eaLnBrk="0" hangingPunct="0">
              <a:buClr>
                <a:srgbClr val="003399"/>
              </a:buClr>
              <a:defRPr/>
            </a:pPr>
            <a:endParaRPr lang="sv-SE" sz="1050" dirty="0" smtClean="0"/>
          </a:p>
          <a:p>
            <a:pPr marL="171450" indent="-171450" eaLnBrk="0" hangingPunct="0">
              <a:buClr>
                <a:srgbClr val="003399"/>
              </a:buClr>
              <a:buFont typeface="Arial" pitchFamily="34" charset="0"/>
              <a:buChar char="•"/>
              <a:defRPr/>
            </a:pPr>
            <a:r>
              <a:rPr lang="sv-SE" sz="1050" dirty="0"/>
              <a:t>Majoriteten av kostnadsökningen är marknadsföringskostnader för den ännu ej färdigställda Stockholmsarenan. </a:t>
            </a:r>
          </a:p>
          <a:p>
            <a:pPr eaLnBrk="0" hangingPunct="0">
              <a:buClr>
                <a:srgbClr val="003399"/>
              </a:buClr>
              <a:defRPr/>
            </a:pPr>
            <a:endParaRPr lang="sv-SE" sz="1050" dirty="0" smtClean="0"/>
          </a:p>
          <a:p>
            <a:pPr marL="171450" indent="-171450" eaLnBrk="0" hangingPunct="0">
              <a:buClr>
                <a:srgbClr val="003399"/>
              </a:buClr>
              <a:buFont typeface="Arial" pitchFamily="34" charset="0"/>
              <a:buChar char="•"/>
              <a:defRPr/>
            </a:pPr>
            <a:r>
              <a:rPr lang="sv-SE" sz="1050" dirty="0" smtClean="0"/>
              <a:t>Bolaget </a:t>
            </a:r>
            <a:r>
              <a:rPr lang="sv-SE" sz="1050" dirty="0"/>
              <a:t>har </a:t>
            </a:r>
            <a:r>
              <a:rPr lang="sv-SE" sz="1050" dirty="0" smtClean="0"/>
              <a:t>ökade kostnader för IT, bland annat med anledning av GSIT då bolagets kostnader för denna del av IT tidigare var mycket låg.</a:t>
            </a:r>
          </a:p>
          <a:p>
            <a:pPr marL="171450" indent="-171450" eaLnBrk="0" hangingPunct="0">
              <a:buClr>
                <a:srgbClr val="003399"/>
              </a:buClr>
              <a:buFont typeface="Arial" pitchFamily="34" charset="0"/>
              <a:buChar char="•"/>
              <a:defRPr/>
            </a:pPr>
            <a:endParaRPr lang="sv-SE" sz="1050" dirty="0" smtClean="0"/>
          </a:p>
          <a:p>
            <a:pPr eaLnBrk="0" hangingPunct="0">
              <a:buClr>
                <a:srgbClr val="003399"/>
              </a:buClr>
              <a:defRPr/>
            </a:pPr>
            <a:endParaRPr lang="sv-SE" sz="1050" dirty="0" smtClean="0"/>
          </a:p>
        </p:txBody>
      </p:sp>
      <p:graphicFrame>
        <p:nvGraphicFramePr>
          <p:cNvPr id="22" name="Table 21"/>
          <p:cNvGraphicFramePr>
            <a:graphicFrameLocks noGrp="1"/>
          </p:cNvGraphicFramePr>
          <p:nvPr>
            <p:extLst>
              <p:ext uri="{D42A27DB-BD31-4B8C-83A1-F6EECF244321}">
                <p14:modId xmlns:p14="http://schemas.microsoft.com/office/powerpoint/2010/main" xmlns="" val="3920199727"/>
              </p:ext>
            </p:extLst>
          </p:nvPr>
        </p:nvGraphicFramePr>
        <p:xfrm>
          <a:off x="123825" y="5347704"/>
          <a:ext cx="5578475" cy="1583999"/>
        </p:xfrm>
        <a:graphic>
          <a:graphicData uri="http://schemas.openxmlformats.org/drawingml/2006/table">
            <a:tbl>
              <a:tblPr/>
              <a:tblGrid>
                <a:gridCol w="2682875"/>
                <a:gridCol w="579120"/>
                <a:gridCol w="579120"/>
                <a:gridCol w="579120"/>
                <a:gridCol w="579120"/>
                <a:gridCol w="579120"/>
              </a:tblGrid>
              <a:tr h="159019">
                <a:tc>
                  <a:txBody>
                    <a:bodyPr/>
                    <a:lstStyle/>
                    <a:p>
                      <a:pPr algn="l" fontAlgn="b"/>
                      <a:r>
                        <a:rPr lang="sv-SE" sz="900" b="0" i="0" u="none" strike="noStrike" dirty="0">
                          <a:solidFill>
                            <a:srgbClr val="000000"/>
                          </a:solidFill>
                          <a:latin typeface="Arial"/>
                        </a:rPr>
                        <a:t> </a:t>
                      </a:r>
                    </a:p>
                  </a:txBody>
                  <a:tcPr marL="9527" marR="9527" marT="9528"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2007</a:t>
                      </a:r>
                    </a:p>
                  </a:txBody>
                  <a:tcPr marL="9527" marR="9527" marT="9528"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2008</a:t>
                      </a:r>
                    </a:p>
                  </a:txBody>
                  <a:tcPr marL="9527" marR="9527" marT="9528" marB="0" anchor="b">
                    <a:lnL>
                      <a:noFill/>
                    </a:lnL>
                    <a:lnR>
                      <a:noFill/>
                    </a:lnR>
                    <a:lnT>
                      <a:noFill/>
                    </a:lnT>
                    <a:lnB>
                      <a:noFill/>
                    </a:lnB>
                    <a:solidFill>
                      <a:srgbClr val="FFFFFF"/>
                    </a:solidFill>
                  </a:tcPr>
                </a:tc>
                <a:tc>
                  <a:txBody>
                    <a:bodyPr/>
                    <a:lstStyle/>
                    <a:p>
                      <a:pPr algn="ctr" rtl="0" fontAlgn="b"/>
                      <a:r>
                        <a:rPr lang="sv-SE" sz="800" b="1" i="0" u="none" strike="noStrike" dirty="0">
                          <a:solidFill>
                            <a:srgbClr val="000000"/>
                          </a:solidFill>
                          <a:latin typeface="Arial"/>
                        </a:rPr>
                        <a:t>2009</a:t>
                      </a:r>
                    </a:p>
                  </a:txBody>
                  <a:tcPr marL="9527" marR="9527" marT="9528" marB="0" anchor="b">
                    <a:lnL>
                      <a:noFill/>
                    </a:lnL>
                    <a:lnR>
                      <a:noFill/>
                    </a:lnR>
                    <a:lnT>
                      <a:noFill/>
                    </a:lnT>
                    <a:lnB>
                      <a:noFill/>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8"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498">
                <a:tc>
                  <a:txBody>
                    <a:bodyPr/>
                    <a:lstStyle/>
                    <a:p>
                      <a:pPr algn="l" fontAlgn="b"/>
                      <a:r>
                        <a:rPr lang="sv-SE" sz="800" b="0" i="0" u="none" strike="noStrike" dirty="0">
                          <a:solidFill>
                            <a:srgbClr val="000000"/>
                          </a:solidFill>
                          <a:latin typeface="Arial"/>
                        </a:rPr>
                        <a:t> </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9 564</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17 172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4 540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4 614</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4 980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6 584</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6 400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4 402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4 198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4 864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1 727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2 002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1 345</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2 028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1 727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1 084</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1 345</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2 028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11 291</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18 100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6 542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5 959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7 008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8 311</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7 328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5 486</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5 543</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6 892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85 747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80 179</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56 606</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57 764</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78 176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85 747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69 407</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56 606</a:t>
                      </a:r>
                      <a:endParaRPr lang="sv-SE" sz="800" b="1" i="0" u="none" strike="noStrike" dirty="0">
                        <a:solidFill>
                          <a:srgbClr val="000000"/>
                        </a:solidFill>
                        <a:latin typeface="Arial"/>
                      </a:endParaRP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57 </a:t>
                      </a:r>
                      <a:r>
                        <a:rPr lang="sv-SE" sz="800" b="1" i="0" u="none" strike="noStrike" dirty="0" smtClean="0">
                          <a:solidFill>
                            <a:srgbClr val="000000"/>
                          </a:solidFill>
                          <a:effectLst/>
                          <a:latin typeface="Arial"/>
                        </a:rPr>
                        <a:t>764</a:t>
                      </a:r>
                      <a:endParaRPr lang="sv-SE" sz="800" b="1" i="0" u="none" strike="noStrike" dirty="0">
                        <a:solidFill>
                          <a:srgbClr val="000000"/>
                        </a:solidFill>
                        <a:effectLst/>
                        <a:latin typeface="Arial"/>
                      </a:endParaRP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78 </a:t>
                      </a:r>
                      <a:r>
                        <a:rPr lang="sv-SE" sz="800" b="1" i="0" u="none" strike="noStrike" dirty="0" smtClean="0">
                          <a:solidFill>
                            <a:srgbClr val="000000"/>
                          </a:solidFill>
                          <a:effectLst/>
                          <a:latin typeface="Arial"/>
                        </a:rPr>
                        <a:t>176</a:t>
                      </a:r>
                      <a:endParaRPr lang="sv-SE" sz="800" b="1"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28 183</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22 078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26 522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26 959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23 961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48424" y="148679"/>
            <a:ext cx="3611564"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Administrativa- och indirekta kostnader har ökat främst på grund av högre IT-kostnader samt marknadsföring av den ännu ej färdigställda Stockholmsarenan</a:t>
            </a:r>
            <a:r>
              <a:rPr lang="sv-SE" sz="1100" dirty="0"/>
              <a:t>. Små absoluta höjningar av kostnaderna ger stort, relativt utslag i nyckeltalen. </a:t>
            </a:r>
          </a:p>
          <a:p>
            <a:pPr eaLnBrk="1" hangingPunct="1"/>
            <a:endParaRPr lang="sv-SE" sz="1100" dirty="0"/>
          </a:p>
        </p:txBody>
      </p:sp>
      <p:graphicFrame>
        <p:nvGraphicFramePr>
          <p:cNvPr id="19" name="Chart 18"/>
          <p:cNvGraphicFramePr>
            <a:graphicFrameLocks/>
          </p:cNvGraphicFramePr>
          <p:nvPr>
            <p:extLst>
              <p:ext uri="{D42A27DB-BD31-4B8C-83A1-F6EECF244321}">
                <p14:modId xmlns:p14="http://schemas.microsoft.com/office/powerpoint/2010/main" xmlns="" val="3128020826"/>
              </p:ext>
            </p:extLst>
          </p:nvPr>
        </p:nvGraphicFramePr>
        <p:xfrm>
          <a:off x="0" y="919722"/>
          <a:ext cx="5038725" cy="32269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xmlns="" val="1475679383"/>
              </p:ext>
            </p:extLst>
          </p:nvPr>
        </p:nvGraphicFramePr>
        <p:xfrm>
          <a:off x="5372100" y="919722"/>
          <a:ext cx="4687888" cy="23463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3950688003"/>
              </p:ext>
            </p:extLst>
          </p:nvPr>
        </p:nvGraphicFramePr>
        <p:xfrm>
          <a:off x="5343525" y="2815431"/>
          <a:ext cx="4716463" cy="2661443"/>
        </p:xfrm>
        <a:graphic>
          <a:graphicData uri="http://schemas.openxmlformats.org/drawingml/2006/chart">
            <c:chart xmlns:c="http://schemas.openxmlformats.org/drawingml/2006/chart" xmlns:r="http://schemas.openxmlformats.org/officeDocument/2006/relationships" r:id="rId4"/>
          </a:graphicData>
        </a:graphic>
      </p:graphicFrame>
      <p:sp>
        <p:nvSpPr>
          <p:cNvPr id="16" name="Oval 15"/>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7" name="Down Arrow 16"/>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1" name="Table 20"/>
          <p:cNvGraphicFramePr>
            <a:graphicFrameLocks noGrp="1"/>
          </p:cNvGraphicFramePr>
          <p:nvPr>
            <p:extLst>
              <p:ext uri="{D42A27DB-BD31-4B8C-83A1-F6EECF244321}">
                <p14:modId xmlns:p14="http://schemas.microsoft.com/office/powerpoint/2010/main" xmlns="" val="1815241074"/>
              </p:ext>
            </p:extLst>
          </p:nvPr>
        </p:nvGraphicFramePr>
        <p:xfrm>
          <a:off x="238126" y="4427539"/>
          <a:ext cx="5469253" cy="918112"/>
        </p:xfrm>
        <a:graphic>
          <a:graphicData uri="http://schemas.openxmlformats.org/drawingml/2006/table">
            <a:tbl>
              <a:tblPr/>
              <a:tblGrid>
                <a:gridCol w="1514474"/>
                <a:gridCol w="56351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71</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87</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81</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138</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54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113</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70</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70</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66</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67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83</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2415900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853112" y="4819648"/>
            <a:ext cx="3929063" cy="2169825"/>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smtClean="0"/>
              <a:t>Bolaget har under 2011 anställt ytterligare personal med administrativa arbetsuppgifter.</a:t>
            </a:r>
            <a:endParaRPr lang="sv-SE" sz="1050" dirty="0"/>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a:t>L</a:t>
            </a:r>
            <a:r>
              <a:rPr lang="sv-SE" sz="1050" dirty="0" smtClean="0"/>
              <a:t>okalkostnader och kostnaderna för licensavtal för business objects ökade avsevärt under 2011.</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Färre personer har jobbat med upphandling och inköp under 2011 vilket bidragit till lägre kostnader.</a:t>
            </a:r>
            <a:endParaRPr lang="sv-SE" sz="105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sp>
        <p:nvSpPr>
          <p:cNvPr id="33843"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2D68B99-7B55-4D8D-AF1F-CC527B3FBEC2}" type="slidenum">
              <a:rPr lang="en-US" sz="1000" smtClean="0">
                <a:solidFill>
                  <a:schemeClr val="tx2"/>
                </a:solidFill>
              </a:rPr>
              <a:pPr eaLnBrk="1" hangingPunct="1"/>
              <a:t>22</a:t>
            </a:fld>
            <a:endParaRPr lang="en-US" sz="1000" dirty="0" smtClean="0">
              <a:solidFill>
                <a:schemeClr val="tx2"/>
              </a:solidFill>
            </a:endParaRPr>
          </a:p>
        </p:txBody>
      </p:sp>
      <p:sp>
        <p:nvSpPr>
          <p:cNvPr id="33844"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3845"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 Vatten</a:t>
            </a:r>
          </a:p>
        </p:txBody>
      </p:sp>
      <p:graphicFrame>
        <p:nvGraphicFramePr>
          <p:cNvPr id="20" name="Table 19"/>
          <p:cNvGraphicFramePr>
            <a:graphicFrameLocks noGrp="1"/>
          </p:cNvGraphicFramePr>
          <p:nvPr>
            <p:extLst>
              <p:ext uri="{D42A27DB-BD31-4B8C-83A1-F6EECF244321}">
                <p14:modId xmlns:p14="http://schemas.microsoft.com/office/powerpoint/2010/main" xmlns="" val="2101702919"/>
              </p:ext>
            </p:extLst>
          </p:nvPr>
        </p:nvGraphicFramePr>
        <p:xfrm>
          <a:off x="152400" y="5424488"/>
          <a:ext cx="5567365" cy="1584001"/>
        </p:xfrm>
        <a:graphic>
          <a:graphicData uri="http://schemas.openxmlformats.org/drawingml/2006/table">
            <a:tbl>
              <a:tblPr/>
              <a:tblGrid>
                <a:gridCol w="2743200"/>
                <a:gridCol w="564833"/>
                <a:gridCol w="564833"/>
                <a:gridCol w="564833"/>
                <a:gridCol w="564833"/>
                <a:gridCol w="564833"/>
              </a:tblGrid>
              <a:tr h="159019">
                <a:tc>
                  <a:txBody>
                    <a:bodyPr/>
                    <a:lstStyle/>
                    <a:p>
                      <a:pPr algn="l" fontAlgn="b"/>
                      <a:r>
                        <a:rPr lang="sv-SE" sz="900" b="0" i="0" u="none" strike="noStrike" dirty="0">
                          <a:solidFill>
                            <a:srgbClr val="000000"/>
                          </a:solidFill>
                          <a:latin typeface="Arial"/>
                        </a:rPr>
                        <a:t> </a:t>
                      </a:r>
                    </a:p>
                  </a:txBody>
                  <a:tcPr marL="9527" marR="9527"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7" marR="9527"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7" marR="9527"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7" marR="9527"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500">
                <a:tc>
                  <a:txBody>
                    <a:bodyPr/>
                    <a:lstStyle/>
                    <a:p>
                      <a:pPr algn="l" fontAlgn="b"/>
                      <a:r>
                        <a:rPr lang="sv-SE" sz="800" b="0" i="0" u="none" strike="noStrike" dirty="0">
                          <a:solidFill>
                            <a:srgbClr val="000000"/>
                          </a:solidFill>
                          <a:latin typeface="Arial"/>
                        </a:rPr>
                        <a:t> </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75 776</a:t>
                      </a:r>
                    </a:p>
                  </a:txBody>
                  <a:tcPr marL="9527" marR="9527"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59 793</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53 471</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59 383</a:t>
                      </a:r>
                      <a:endParaRPr lang="sv-SE" sz="800" b="0"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67 102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72 251</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58 854</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52 047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54 739</a:t>
                      </a:r>
                      <a:endParaRPr lang="sv-SE" sz="800" b="1"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55 766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122 470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45 172</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45 116</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46 355</a:t>
                      </a:r>
                      <a:endParaRPr lang="sv-SE" sz="800" b="0"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46 500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58 951</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43 475</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45 116</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46 355</a:t>
                      </a:r>
                      <a:endParaRPr lang="sv-SE" sz="800" b="1"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46 500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198 246</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104 964</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98 587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105 738</a:t>
                      </a:r>
                      <a:endParaRPr lang="sv-SE" sz="800" b="0"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113 602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131 202</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102 329</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97 163</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101</a:t>
                      </a:r>
                      <a:r>
                        <a:rPr lang="sv-SE" sz="800" b="1" i="0" u="none" strike="noStrike" baseline="0" dirty="0" smtClean="0">
                          <a:solidFill>
                            <a:srgbClr val="000000"/>
                          </a:solidFill>
                          <a:effectLst/>
                          <a:latin typeface="Arial"/>
                        </a:rPr>
                        <a:t> 094</a:t>
                      </a:r>
                      <a:endParaRPr lang="sv-SE" sz="800" b="1"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102 266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889 100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772 418</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697 720</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772 </a:t>
                      </a:r>
                      <a:r>
                        <a:rPr lang="sv-SE" sz="800" b="0" i="0" u="none" strike="noStrike" dirty="0" smtClean="0">
                          <a:solidFill>
                            <a:srgbClr val="000000"/>
                          </a:solidFill>
                          <a:effectLst/>
                          <a:latin typeface="Arial"/>
                        </a:rPr>
                        <a:t>395</a:t>
                      </a:r>
                      <a:endParaRPr lang="sv-SE" sz="800" b="0"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772 944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777 400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697 277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697 720</a:t>
                      </a:r>
                      <a:endParaRPr lang="sv-SE" sz="800" b="1" i="0" u="none" strike="noStrike" dirty="0">
                        <a:solidFill>
                          <a:srgbClr val="000000"/>
                        </a:solidFill>
                        <a:latin typeface="Arial"/>
                      </a:endParaRP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772</a:t>
                      </a:r>
                      <a:r>
                        <a:rPr lang="sv-SE" sz="800" b="1" i="0" u="none" strike="noStrike" baseline="0" dirty="0" smtClean="0">
                          <a:solidFill>
                            <a:srgbClr val="000000"/>
                          </a:solidFill>
                          <a:effectLst/>
                          <a:latin typeface="Arial"/>
                        </a:rPr>
                        <a:t> 395</a:t>
                      </a:r>
                      <a:endParaRPr lang="sv-SE" sz="800" b="1" i="0" u="none" strike="noStrike" dirty="0">
                        <a:solidFill>
                          <a:srgbClr val="000000"/>
                        </a:solidFill>
                        <a:effectLst/>
                        <a:latin typeface="Arial"/>
                      </a:endParaRP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772 944</a:t>
                      </a:r>
                      <a:endParaRPr lang="sv-SE" sz="800" b="1"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1 152 567</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1 139 337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1 158 129</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1 131 788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1 127 488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33363"/>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Bolaget har under 2011 ökat sina nyckeltalsdrivande kostnader marginellt medan man har minskat sina intäkter marginellt. </a:t>
            </a:r>
            <a:endParaRPr lang="sv-SE" sz="1100" dirty="0"/>
          </a:p>
        </p:txBody>
      </p:sp>
      <p:graphicFrame>
        <p:nvGraphicFramePr>
          <p:cNvPr id="22" name="Chart 21"/>
          <p:cNvGraphicFramePr>
            <a:graphicFrameLocks/>
          </p:cNvGraphicFramePr>
          <p:nvPr>
            <p:extLst>
              <p:ext uri="{D42A27DB-BD31-4B8C-83A1-F6EECF244321}">
                <p14:modId xmlns:p14="http://schemas.microsoft.com/office/powerpoint/2010/main" xmlns="" val="1185097114"/>
              </p:ext>
            </p:extLst>
          </p:nvPr>
        </p:nvGraphicFramePr>
        <p:xfrm>
          <a:off x="285750" y="825500"/>
          <a:ext cx="4686300" cy="34226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3340517627"/>
              </p:ext>
            </p:extLst>
          </p:nvPr>
        </p:nvGraphicFramePr>
        <p:xfrm>
          <a:off x="5029200" y="825500"/>
          <a:ext cx="5030788" cy="2327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Chart 23"/>
          <p:cNvGraphicFramePr>
            <a:graphicFrameLocks/>
          </p:cNvGraphicFramePr>
          <p:nvPr>
            <p:extLst>
              <p:ext uri="{D42A27DB-BD31-4B8C-83A1-F6EECF244321}">
                <p14:modId xmlns:p14="http://schemas.microsoft.com/office/powerpoint/2010/main" xmlns="" val="985870300"/>
              </p:ext>
            </p:extLst>
          </p:nvPr>
        </p:nvGraphicFramePr>
        <p:xfrm>
          <a:off x="5038725" y="2639219"/>
          <a:ext cx="5021263" cy="2656681"/>
        </p:xfrm>
        <a:graphic>
          <a:graphicData uri="http://schemas.openxmlformats.org/drawingml/2006/chart">
            <c:chart xmlns:c="http://schemas.openxmlformats.org/drawingml/2006/chart" xmlns:r="http://schemas.openxmlformats.org/officeDocument/2006/relationships" r:id="rId4"/>
          </a:graphicData>
        </a:graphic>
      </p:graphicFrame>
      <p:sp>
        <p:nvSpPr>
          <p:cNvPr id="15" name="Oval 1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7" name="Table 16"/>
          <p:cNvGraphicFramePr>
            <a:graphicFrameLocks noGrp="1"/>
          </p:cNvGraphicFramePr>
          <p:nvPr>
            <p:extLst>
              <p:ext uri="{D42A27DB-BD31-4B8C-83A1-F6EECF244321}">
                <p14:modId xmlns:p14="http://schemas.microsoft.com/office/powerpoint/2010/main" xmlns="" val="105511520"/>
              </p:ext>
            </p:extLst>
          </p:nvPr>
        </p:nvGraphicFramePr>
        <p:xfrm>
          <a:off x="238126" y="4427539"/>
          <a:ext cx="5469253" cy="918112"/>
        </p:xfrm>
        <a:graphic>
          <a:graphicData uri="http://schemas.openxmlformats.org/drawingml/2006/table">
            <a:tbl>
              <a:tblPr/>
              <a:tblGrid>
                <a:gridCol w="1514474"/>
                <a:gridCol w="56351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81</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74</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78</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80</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74</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18" name="Down Arrow 17"/>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Tree>
    <p:extLst>
      <p:ext uri="{BB962C8B-B14F-4D97-AF65-F5344CB8AC3E}">
        <p14:creationId xmlns:p14="http://schemas.microsoft.com/office/powerpoint/2010/main" xmlns="" val="3759225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04926" y="5019675"/>
            <a:ext cx="3710574" cy="2031325"/>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lvl="0" indent="-171450">
              <a:buFont typeface="Arial" pitchFamily="34" charset="0"/>
              <a:buChar char="•"/>
            </a:pPr>
            <a:r>
              <a:rPr lang="sv-SE" sz="1050" dirty="0"/>
              <a:t>Under 2011 har bolaget haft en del vakanser vilket påverkat både löne- och rekryteringskostnaderna jämfört med 2010.</a:t>
            </a:r>
          </a:p>
          <a:p>
            <a:pPr marL="171450" lvl="0" indent="-171450">
              <a:buFont typeface="Arial" pitchFamily="34" charset="0"/>
              <a:buChar char="•"/>
            </a:pPr>
            <a:endParaRPr lang="sv-SE" sz="1050" dirty="0" smtClean="0"/>
          </a:p>
          <a:p>
            <a:pPr marL="171450" lvl="0" indent="-171450">
              <a:buFont typeface="Arial" pitchFamily="34" charset="0"/>
              <a:buChar char="•"/>
            </a:pPr>
            <a:r>
              <a:rPr lang="sv-SE" sz="1050" dirty="0" smtClean="0"/>
              <a:t>Bolaget </a:t>
            </a:r>
            <a:r>
              <a:rPr lang="sv-SE" sz="1050" dirty="0"/>
              <a:t>har under 2011 haft lägre pensionsavsättningar än under 2010 samt lägre konferenskostnader.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Indexet har för årets rapport justerats då man flyttat försäkringskostnader för den operativa verksamheten från administrativa till operativa kostnader.</a:t>
            </a:r>
            <a:endParaRPr lang="sv-SE" sz="1000" dirty="0"/>
          </a:p>
        </p:txBody>
      </p:sp>
      <p:sp>
        <p:nvSpPr>
          <p:cNvPr id="34867"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D544467-01CC-4344-ABB9-E1280AE639DA}" type="slidenum">
              <a:rPr lang="en-US" sz="1000" smtClean="0">
                <a:solidFill>
                  <a:schemeClr val="tx2"/>
                </a:solidFill>
              </a:rPr>
              <a:pPr eaLnBrk="1" hangingPunct="1"/>
              <a:t>23</a:t>
            </a:fld>
            <a:endParaRPr lang="en-US" sz="1000" dirty="0" smtClean="0">
              <a:solidFill>
                <a:schemeClr val="tx2"/>
              </a:solidFill>
            </a:endParaRPr>
          </a:p>
        </p:txBody>
      </p:sp>
      <p:sp>
        <p:nvSpPr>
          <p:cNvPr id="34868"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4869"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Stockholms Hamnar</a:t>
            </a:r>
          </a:p>
        </p:txBody>
      </p:sp>
      <p:graphicFrame>
        <p:nvGraphicFramePr>
          <p:cNvPr id="25" name="Table 24"/>
          <p:cNvGraphicFramePr>
            <a:graphicFrameLocks noGrp="1"/>
          </p:cNvGraphicFramePr>
          <p:nvPr>
            <p:extLst>
              <p:ext uri="{D42A27DB-BD31-4B8C-83A1-F6EECF244321}">
                <p14:modId xmlns:p14="http://schemas.microsoft.com/office/powerpoint/2010/main" xmlns="" val="1935542096"/>
              </p:ext>
            </p:extLst>
          </p:nvPr>
        </p:nvGraphicFramePr>
        <p:xfrm>
          <a:off x="257175" y="5440363"/>
          <a:ext cx="5486395" cy="1584002"/>
        </p:xfrm>
        <a:graphic>
          <a:graphicData uri="http://schemas.openxmlformats.org/drawingml/2006/table">
            <a:tbl>
              <a:tblPr/>
              <a:tblGrid>
                <a:gridCol w="2701925"/>
                <a:gridCol w="556894"/>
                <a:gridCol w="556894"/>
                <a:gridCol w="556894"/>
                <a:gridCol w="556894"/>
                <a:gridCol w="556894"/>
              </a:tblGrid>
              <a:tr h="159016">
                <a:tc>
                  <a:txBody>
                    <a:bodyPr/>
                    <a:lstStyle/>
                    <a:p>
                      <a:pPr algn="l" fontAlgn="b"/>
                      <a:r>
                        <a:rPr lang="sv-SE" sz="900" b="0" i="0" u="none" strike="noStrike" dirty="0">
                          <a:solidFill>
                            <a:srgbClr val="000000"/>
                          </a:solidFill>
                          <a:latin typeface="Arial"/>
                        </a:rPr>
                        <a:t> </a:t>
                      </a:r>
                    </a:p>
                  </a:txBody>
                  <a:tcPr marL="9525" marR="9525" marT="9518"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5" marR="9525" marT="9518"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5" marR="9525" marT="9518"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5" marR="9525" marT="9518"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18"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504">
                <a:tc>
                  <a:txBody>
                    <a:bodyPr/>
                    <a:lstStyle/>
                    <a:p>
                      <a:pPr algn="l" fontAlgn="b"/>
                      <a:r>
                        <a:rPr lang="sv-SE" sz="800" b="0" i="0" u="none" strike="noStrike" dirty="0">
                          <a:solidFill>
                            <a:srgbClr val="000000"/>
                          </a:solidFill>
                          <a:latin typeface="Arial"/>
                        </a:rPr>
                        <a:t> </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51 774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48 814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36 315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33 183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29 208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46 330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45 067</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36 315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31 467</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28 118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31 125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46 754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58 764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42 391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43 411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31 125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30 852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49 564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41 945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43 411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82 899</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95 568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95 079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75 574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72 619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77 455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75 919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85 879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73 412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71 529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488 655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504 322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545 892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460 915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440 385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483 211</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472 199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503 913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460 578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440 385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640 700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657 400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672 322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633 410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661 227</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81343"/>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Generell kostnadsminskning av nyckeltalrelaterade kostnader, främst med anledning av sänkta lönekostnader på grund av färre anställda. </a:t>
            </a:r>
            <a:endParaRPr lang="sv-SE" sz="1100" dirty="0"/>
          </a:p>
        </p:txBody>
      </p:sp>
      <p:graphicFrame>
        <p:nvGraphicFramePr>
          <p:cNvPr id="16" name="Chart 15"/>
          <p:cNvGraphicFramePr>
            <a:graphicFrameLocks/>
          </p:cNvGraphicFramePr>
          <p:nvPr>
            <p:extLst>
              <p:ext uri="{D42A27DB-BD31-4B8C-83A1-F6EECF244321}">
                <p14:modId xmlns:p14="http://schemas.microsoft.com/office/powerpoint/2010/main" xmlns="" val="2759314718"/>
              </p:ext>
            </p:extLst>
          </p:nvPr>
        </p:nvGraphicFramePr>
        <p:xfrm>
          <a:off x="0" y="873557"/>
          <a:ext cx="5029200" cy="35042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a:graphicFrameLocks/>
          </p:cNvGraphicFramePr>
          <p:nvPr>
            <p:extLst>
              <p:ext uri="{D42A27DB-BD31-4B8C-83A1-F6EECF244321}">
                <p14:modId xmlns:p14="http://schemas.microsoft.com/office/powerpoint/2010/main" xmlns="" val="3285645582"/>
              </p:ext>
            </p:extLst>
          </p:nvPr>
        </p:nvGraphicFramePr>
        <p:xfrm>
          <a:off x="5397500" y="892175"/>
          <a:ext cx="4662488" cy="22713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a:graphicFrameLocks/>
          </p:cNvGraphicFramePr>
          <p:nvPr>
            <p:extLst>
              <p:ext uri="{D42A27DB-BD31-4B8C-83A1-F6EECF244321}">
                <p14:modId xmlns:p14="http://schemas.microsoft.com/office/powerpoint/2010/main" xmlns="" val="3811653286"/>
              </p:ext>
            </p:extLst>
          </p:nvPr>
        </p:nvGraphicFramePr>
        <p:xfrm>
          <a:off x="5413469" y="2565400"/>
          <a:ext cx="4646519" cy="3035300"/>
        </p:xfrm>
        <a:graphic>
          <a:graphicData uri="http://schemas.openxmlformats.org/drawingml/2006/chart">
            <c:chart xmlns:c="http://schemas.openxmlformats.org/drawingml/2006/chart" xmlns:r="http://schemas.openxmlformats.org/officeDocument/2006/relationships" r:id="rId4"/>
          </a:graphicData>
        </a:graphic>
      </p:graphicFrame>
      <p:sp>
        <p:nvSpPr>
          <p:cNvPr id="23" name="Oval 22"/>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4" name="Down Arrow 23"/>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7" name="Table 26"/>
          <p:cNvGraphicFramePr>
            <a:graphicFrameLocks noGrp="1"/>
          </p:cNvGraphicFramePr>
          <p:nvPr>
            <p:extLst>
              <p:ext uri="{D42A27DB-BD31-4B8C-83A1-F6EECF244321}">
                <p14:modId xmlns:p14="http://schemas.microsoft.com/office/powerpoint/2010/main" xmlns="" val="482548247"/>
              </p:ext>
            </p:extLst>
          </p:nvPr>
        </p:nvGraphicFramePr>
        <p:xfrm>
          <a:off x="238126" y="4427539"/>
          <a:ext cx="5469253" cy="918112"/>
        </p:xfrm>
        <a:graphic>
          <a:graphicData uri="http://schemas.openxmlformats.org/drawingml/2006/table">
            <a:tbl>
              <a:tblPr/>
              <a:tblGrid>
                <a:gridCol w="1523999"/>
                <a:gridCol w="55399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75</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69</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59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135</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1139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105</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92</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86</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91</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3536135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04926" y="4933950"/>
            <a:ext cx="3767724" cy="1985159"/>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lvl="0" indent="-171450">
              <a:buFont typeface="Arial" pitchFamily="34" charset="0"/>
              <a:buChar char="•"/>
            </a:pPr>
            <a:r>
              <a:rPr lang="sv-SE" sz="1050" dirty="0"/>
              <a:t>Bolaget har genom fortsatt effektivisering av verksamheten minskat användandet av externa konsulter vilket ger lägre administrativa kostnader.</a:t>
            </a:r>
          </a:p>
          <a:p>
            <a:pPr marL="171450" indent="-171450" eaLnBrk="0" hangingPunct="0">
              <a:buClr>
                <a:srgbClr val="003399"/>
              </a:buClr>
              <a:buFont typeface="Arial" pitchFamily="34" charset="0"/>
              <a:buChar char="•"/>
              <a:defRPr/>
            </a:pPr>
            <a:endParaRPr lang="sv-SE" sz="1050" dirty="0"/>
          </a:p>
          <a:p>
            <a:pPr eaLnBrk="0" hangingPunct="0">
              <a:buClr>
                <a:srgbClr val="003399"/>
              </a:buClr>
              <a:buFont typeface="Wingdings" pitchFamily="2" charset="2"/>
              <a:buChar char="§"/>
              <a:defRPr/>
            </a:pPr>
            <a:endParaRPr lang="sv-SE" sz="1000" dirty="0" smtClean="0"/>
          </a:p>
          <a:p>
            <a:pPr eaLnBrk="0" hangingPunct="0">
              <a:buClr>
                <a:srgbClr val="003399"/>
              </a:buClr>
              <a:buFont typeface="Wingdings" pitchFamily="2" charset="2"/>
              <a:buChar char="§"/>
              <a:defRPr/>
            </a:pPr>
            <a:endParaRPr lang="sv-SE" sz="1000" dirty="0"/>
          </a:p>
          <a:p>
            <a:pPr eaLnBrk="0" hangingPunct="0">
              <a:buClr>
                <a:srgbClr val="003399"/>
              </a:buClr>
              <a:buFont typeface="Wingdings" pitchFamily="2" charset="2"/>
              <a:buChar char="§"/>
              <a:defRPr/>
            </a:pPr>
            <a:endParaRPr lang="sv-SE" sz="1000" dirty="0" smtClean="0"/>
          </a:p>
          <a:p>
            <a:pPr eaLnBrk="0" hangingPunct="0">
              <a:buClr>
                <a:srgbClr val="003399"/>
              </a:buClr>
              <a:buFont typeface="Wingdings" pitchFamily="2" charset="2"/>
              <a:buChar char="§"/>
              <a:defRPr/>
            </a:pPr>
            <a:endParaRPr lang="sv-SE" sz="1000" dirty="0"/>
          </a:p>
          <a:p>
            <a:pPr eaLnBrk="0" hangingPunct="0">
              <a:buClr>
                <a:srgbClr val="003399"/>
              </a:buClr>
              <a:buFont typeface="Wingdings" pitchFamily="2" charset="2"/>
              <a:buChar char="§"/>
              <a:defRPr/>
            </a:pPr>
            <a:endParaRPr lang="sv-SE" sz="1000" dirty="0" smtClean="0"/>
          </a:p>
          <a:p>
            <a:pPr eaLnBrk="0" hangingPunct="0">
              <a:buClr>
                <a:srgbClr val="003399"/>
              </a:buClr>
              <a:buFont typeface="Wingdings" pitchFamily="2" charset="2"/>
              <a:buChar char="§"/>
              <a:defRPr/>
            </a:pPr>
            <a:endParaRPr lang="sv-SE" sz="1000" dirty="0"/>
          </a:p>
        </p:txBody>
      </p:sp>
      <p:sp>
        <p:nvSpPr>
          <p:cNvPr id="3589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7BC8618-5D32-4CE2-B9A2-3AC5DBD6E4CD}" type="slidenum">
              <a:rPr lang="en-US" sz="1000" smtClean="0">
                <a:solidFill>
                  <a:schemeClr val="tx2"/>
                </a:solidFill>
              </a:rPr>
              <a:pPr eaLnBrk="1" hangingPunct="1"/>
              <a:t>24</a:t>
            </a:fld>
            <a:endParaRPr lang="en-US" sz="1000" dirty="0" smtClean="0">
              <a:solidFill>
                <a:schemeClr val="tx2"/>
              </a:solidFill>
            </a:endParaRPr>
          </a:p>
        </p:txBody>
      </p:sp>
      <p:sp>
        <p:nvSpPr>
          <p:cNvPr id="3589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589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Stokab</a:t>
            </a:r>
          </a:p>
        </p:txBody>
      </p:sp>
      <p:graphicFrame>
        <p:nvGraphicFramePr>
          <p:cNvPr id="20" name="Table 19"/>
          <p:cNvGraphicFramePr>
            <a:graphicFrameLocks noGrp="1"/>
          </p:cNvGraphicFramePr>
          <p:nvPr>
            <p:extLst>
              <p:ext uri="{D42A27DB-BD31-4B8C-83A1-F6EECF244321}">
                <p14:modId xmlns:p14="http://schemas.microsoft.com/office/powerpoint/2010/main" xmlns="" val="293791086"/>
              </p:ext>
            </p:extLst>
          </p:nvPr>
        </p:nvGraphicFramePr>
        <p:xfrm>
          <a:off x="209550" y="5363723"/>
          <a:ext cx="5505450" cy="1584001"/>
        </p:xfrm>
        <a:graphic>
          <a:graphicData uri="http://schemas.openxmlformats.org/drawingml/2006/table">
            <a:tbl>
              <a:tblPr/>
              <a:tblGrid>
                <a:gridCol w="2622550"/>
                <a:gridCol w="576580"/>
                <a:gridCol w="576580"/>
                <a:gridCol w="576580"/>
                <a:gridCol w="576580"/>
                <a:gridCol w="576580"/>
              </a:tblGrid>
              <a:tr h="159015">
                <a:tc>
                  <a:txBody>
                    <a:bodyPr/>
                    <a:lstStyle/>
                    <a:p>
                      <a:pPr algn="l" fontAlgn="b"/>
                      <a:r>
                        <a:rPr lang="sv-SE" sz="900" b="0" i="0" u="none" strike="noStrike" dirty="0">
                          <a:solidFill>
                            <a:srgbClr val="000000"/>
                          </a:solidFill>
                          <a:latin typeface="Arial"/>
                        </a:rPr>
                        <a:t> </a:t>
                      </a:r>
                    </a:p>
                  </a:txBody>
                  <a:tcPr marL="9526" marR="9526" marT="951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1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17"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1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504">
                <a:tc>
                  <a:txBody>
                    <a:bodyPr/>
                    <a:lstStyle/>
                    <a:p>
                      <a:pPr algn="l" fontAlgn="b"/>
                      <a:r>
                        <a:rPr lang="sv-SE" sz="800" b="0" i="0" u="none" strike="noStrike" dirty="0">
                          <a:solidFill>
                            <a:srgbClr val="000000"/>
                          </a:solidFill>
                          <a:latin typeface="Arial"/>
                        </a:rPr>
                        <a:t> </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35 699</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33 893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29 865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24 321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21 021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30 569</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31 540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29 865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23 113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20 488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10 105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7 399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9 224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5 939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7 </a:t>
                      </a:r>
                      <a:r>
                        <a:rPr lang="sv-SE" sz="800" b="0" i="0" u="none" strike="noStrike" dirty="0" smtClean="0">
                          <a:solidFill>
                            <a:srgbClr val="000000"/>
                          </a:solidFill>
                          <a:effectLst/>
                          <a:latin typeface="Arial"/>
                        </a:rPr>
                        <a:t>900</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3 362</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3 963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3 585</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2 851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5 048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45 804</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41 292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39 089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30 260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28 388</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33 931</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35 503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33 450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25 964</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25 536</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209 138</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201 589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220 632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241 669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248 546</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197 265</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195 800</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220 632</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241 669</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effectLst/>
                          <a:latin typeface="Arial"/>
                        </a:rPr>
                        <a:t>248 546</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478 030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525 951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564 253</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effectLst/>
                          <a:latin typeface="Arial"/>
                        </a:rPr>
                        <a:t>632 021</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effectLst/>
                          <a:latin typeface="Arial"/>
                        </a:rPr>
                        <a:t>662 346</a:t>
                      </a: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44272"/>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Administrativa kostnader har minskat med primär anledning av minskade kostnader för externa konsulter vilket lett till förbättrade nyckeltal.</a:t>
            </a:r>
            <a:endParaRPr lang="sv-SE" sz="1100" dirty="0"/>
          </a:p>
        </p:txBody>
      </p:sp>
      <p:graphicFrame>
        <p:nvGraphicFramePr>
          <p:cNvPr id="15" name="Chart 14"/>
          <p:cNvGraphicFramePr>
            <a:graphicFrameLocks/>
          </p:cNvGraphicFramePr>
          <p:nvPr>
            <p:extLst>
              <p:ext uri="{D42A27DB-BD31-4B8C-83A1-F6EECF244321}">
                <p14:modId xmlns:p14="http://schemas.microsoft.com/office/powerpoint/2010/main" xmlns="" val="2545046780"/>
              </p:ext>
            </p:extLst>
          </p:nvPr>
        </p:nvGraphicFramePr>
        <p:xfrm>
          <a:off x="0" y="850900"/>
          <a:ext cx="5038725" cy="34131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xmlns="" val="2543701306"/>
              </p:ext>
            </p:extLst>
          </p:nvPr>
        </p:nvGraphicFramePr>
        <p:xfrm>
          <a:off x="5429250" y="825500"/>
          <a:ext cx="4630738" cy="23279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a:graphicFrameLocks/>
          </p:cNvGraphicFramePr>
          <p:nvPr>
            <p:extLst>
              <p:ext uri="{D42A27DB-BD31-4B8C-83A1-F6EECF244321}">
                <p14:modId xmlns:p14="http://schemas.microsoft.com/office/powerpoint/2010/main" xmlns="" val="3557705503"/>
              </p:ext>
            </p:extLst>
          </p:nvPr>
        </p:nvGraphicFramePr>
        <p:xfrm>
          <a:off x="5410201" y="2662650"/>
          <a:ext cx="4649788" cy="2680875"/>
        </p:xfrm>
        <a:graphic>
          <a:graphicData uri="http://schemas.openxmlformats.org/drawingml/2006/chart">
            <c:chart xmlns:c="http://schemas.openxmlformats.org/drawingml/2006/chart" xmlns:r="http://schemas.openxmlformats.org/officeDocument/2006/relationships" r:id="rId4"/>
          </a:graphicData>
        </a:graphic>
      </p:graphicFrame>
      <p:sp>
        <p:nvSpPr>
          <p:cNvPr id="17" name="Oval 16"/>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3" name="Down Arrow 22"/>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4" name="Table 23"/>
          <p:cNvGraphicFramePr>
            <a:graphicFrameLocks noGrp="1"/>
          </p:cNvGraphicFramePr>
          <p:nvPr>
            <p:extLst>
              <p:ext uri="{D42A27DB-BD31-4B8C-83A1-F6EECF244321}">
                <p14:modId xmlns:p14="http://schemas.microsoft.com/office/powerpoint/2010/main" xmlns="" val="3261252815"/>
              </p:ext>
            </p:extLst>
          </p:nvPr>
        </p:nvGraphicFramePr>
        <p:xfrm>
          <a:off x="238126" y="4427539"/>
          <a:ext cx="5469253" cy="918112"/>
        </p:xfrm>
        <a:graphic>
          <a:graphicData uri="http://schemas.openxmlformats.org/drawingml/2006/table">
            <a:tbl>
              <a:tblPr/>
              <a:tblGrid>
                <a:gridCol w="1504949"/>
                <a:gridCol w="57304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57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48</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108</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84</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58</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54</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21650394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09689" y="4933950"/>
            <a:ext cx="3762962" cy="2023631"/>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a:t>
            </a:r>
            <a:r>
              <a:rPr lang="sv-SE" sz="1050" dirty="0" smtClean="0"/>
              <a:t>under 2011 minskat kostnader för konsulter avsevärt samtidigt som man minskat egen personal.</a:t>
            </a:r>
            <a:endParaRPr lang="sv-SE" sz="1050"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smtClean="0"/>
              <a:t>Bolaget har haft högre IT-kostnader under 2011 på grund av GSIT-implementering men räknar med en klar minskning under 2012.</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Ökade intäkter samtidigt som nyckeltalsrelaterade kostnader minskat vilket ger ett lägre KPI 1.</a:t>
            </a:r>
            <a:endParaRPr lang="sv-SE" sz="1000" dirty="0"/>
          </a:p>
          <a:p>
            <a:pPr eaLnBrk="0" hangingPunct="0">
              <a:buClr>
                <a:srgbClr val="003399"/>
              </a:buClr>
              <a:buFont typeface="Wingdings" pitchFamily="2" charset="2"/>
              <a:buChar char="§"/>
              <a:defRPr/>
            </a:pPr>
            <a:endParaRPr lang="sv-SE" sz="1000" dirty="0"/>
          </a:p>
        </p:txBody>
      </p:sp>
      <p:sp>
        <p:nvSpPr>
          <p:cNvPr id="36915"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E7A1F63-C28C-439C-9638-6062E135D75E}" type="slidenum">
              <a:rPr lang="en-US" sz="1000" smtClean="0">
                <a:solidFill>
                  <a:schemeClr val="tx2"/>
                </a:solidFill>
              </a:rPr>
              <a:pPr eaLnBrk="1" hangingPunct="1"/>
              <a:t>25</a:t>
            </a:fld>
            <a:endParaRPr lang="en-US" sz="1000" dirty="0" smtClean="0">
              <a:solidFill>
                <a:schemeClr val="tx2"/>
              </a:solidFill>
            </a:endParaRPr>
          </a:p>
        </p:txBody>
      </p:sp>
      <p:sp>
        <p:nvSpPr>
          <p:cNvPr id="3691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691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 Parkering </a:t>
            </a:r>
          </a:p>
        </p:txBody>
      </p:sp>
      <p:graphicFrame>
        <p:nvGraphicFramePr>
          <p:cNvPr id="23" name="Table 22"/>
          <p:cNvGraphicFramePr>
            <a:graphicFrameLocks noGrp="1"/>
          </p:cNvGraphicFramePr>
          <p:nvPr>
            <p:extLst>
              <p:ext uri="{D42A27DB-BD31-4B8C-83A1-F6EECF244321}">
                <p14:modId xmlns:p14="http://schemas.microsoft.com/office/powerpoint/2010/main" xmlns="" val="687696595"/>
              </p:ext>
            </p:extLst>
          </p:nvPr>
        </p:nvGraphicFramePr>
        <p:xfrm>
          <a:off x="314325" y="5362235"/>
          <a:ext cx="5400675" cy="1583997"/>
        </p:xfrm>
        <a:graphic>
          <a:graphicData uri="http://schemas.openxmlformats.org/drawingml/2006/table">
            <a:tbl>
              <a:tblPr/>
              <a:tblGrid>
                <a:gridCol w="2708275"/>
                <a:gridCol w="538480"/>
                <a:gridCol w="538480"/>
                <a:gridCol w="538480"/>
                <a:gridCol w="538480"/>
                <a:gridCol w="538480"/>
              </a:tblGrid>
              <a:tr h="159019">
                <a:tc>
                  <a:txBody>
                    <a:bodyPr/>
                    <a:lstStyle/>
                    <a:p>
                      <a:pPr algn="l" fontAlgn="b"/>
                      <a:r>
                        <a:rPr lang="sv-SE" sz="900" b="0" i="0" u="none" strike="noStrike" dirty="0">
                          <a:solidFill>
                            <a:srgbClr val="000000"/>
                          </a:solidFill>
                          <a:latin typeface="Arial"/>
                        </a:rPr>
                        <a:t> </a:t>
                      </a:r>
                    </a:p>
                  </a:txBody>
                  <a:tcPr marL="9526" marR="9526" marT="9520"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0"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0"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0"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0"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505">
                <a:tc>
                  <a:txBody>
                    <a:bodyPr/>
                    <a:lstStyle/>
                    <a:p>
                      <a:pPr algn="l" fontAlgn="b"/>
                      <a:r>
                        <a:rPr lang="sv-SE" sz="800" b="0" i="0" u="none" strike="noStrike" dirty="0">
                          <a:solidFill>
                            <a:srgbClr val="000000"/>
                          </a:solidFill>
                          <a:latin typeface="Arial"/>
                        </a:rPr>
                        <a:t> </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600" b="0" i="0" u="none" strike="noStrike" dirty="0" smtClean="0">
                          <a:solidFill>
                            <a:srgbClr val="000000"/>
                          </a:solidFill>
                          <a:latin typeface="Arial"/>
                        </a:rPr>
                        <a:t>KSEK</a:t>
                      </a:r>
                      <a:endParaRPr lang="sv-SE" sz="600" b="0" i="0" u="none" strike="noStrike" dirty="0">
                        <a:solidFill>
                          <a:srgbClr val="000000"/>
                        </a:solidFill>
                        <a:latin typeface="Arial"/>
                      </a:endParaRP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7">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14 030</a:t>
                      </a:r>
                    </a:p>
                  </a:txBody>
                  <a:tcPr marL="9526" marR="9526" marT="95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15 182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15 517</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14 293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19 748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a:solidFill>
                            <a:srgbClr val="000000"/>
                          </a:solidFill>
                          <a:latin typeface="Arial"/>
                        </a:rPr>
                        <a:t>Adm Kostnader exkl Jfrstörande</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14 030</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13 058</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13 417</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14 293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12 826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11 477</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13 300</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12 306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11 478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12 574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11 477</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11 558</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12 306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11 478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12 574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25 508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28 482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27 823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25 771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32 322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25 508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24 616</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25 723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25 771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25 400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318 419</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344 981</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363 416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361 722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368 460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7">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318 419</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333 232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363 416</a:t>
                      </a:r>
                      <a:endParaRPr lang="sv-SE" sz="800" b="1" i="0" u="none" strike="noStrike" dirty="0">
                        <a:solidFill>
                          <a:srgbClr val="000000"/>
                        </a:solidFill>
                        <a:latin typeface="Arial"/>
                      </a:endParaRP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361 722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368 460</a:t>
                      </a:r>
                      <a:endParaRPr lang="sv-SE" sz="800" b="1"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7">
                <a:tc>
                  <a:txBody>
                    <a:bodyPr/>
                    <a:lstStyle/>
                    <a:p>
                      <a:pPr algn="l" rtl="0" fontAlgn="b"/>
                      <a:r>
                        <a:rPr lang="sv-SE" sz="800" b="0" i="0" u="none" strike="noStrike" dirty="0">
                          <a:solidFill>
                            <a:srgbClr val="000000"/>
                          </a:solidFill>
                          <a:latin typeface="Arial"/>
                        </a:rPr>
                        <a:t>Intäkter 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373 668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407 154</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427 153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434 804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458 904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20130"/>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Nyckeltalen har utvecklats positivt då intäkterna har ökat markant medan nyckeltalsrelaterade kostnader minskat. </a:t>
            </a:r>
            <a:endParaRPr lang="sv-SE" sz="1100" dirty="0"/>
          </a:p>
        </p:txBody>
      </p:sp>
      <p:graphicFrame>
        <p:nvGraphicFramePr>
          <p:cNvPr id="15" name="Chart 14"/>
          <p:cNvGraphicFramePr>
            <a:graphicFrameLocks/>
          </p:cNvGraphicFramePr>
          <p:nvPr>
            <p:extLst>
              <p:ext uri="{D42A27DB-BD31-4B8C-83A1-F6EECF244321}">
                <p14:modId xmlns:p14="http://schemas.microsoft.com/office/powerpoint/2010/main" xmlns="" val="1658048384"/>
              </p:ext>
            </p:extLst>
          </p:nvPr>
        </p:nvGraphicFramePr>
        <p:xfrm>
          <a:off x="0" y="825500"/>
          <a:ext cx="5029200" cy="340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xmlns="" val="980367811"/>
              </p:ext>
            </p:extLst>
          </p:nvPr>
        </p:nvGraphicFramePr>
        <p:xfrm>
          <a:off x="5397500" y="825500"/>
          <a:ext cx="4627865" cy="23133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xmlns="" val="3846589728"/>
              </p:ext>
            </p:extLst>
          </p:nvPr>
        </p:nvGraphicFramePr>
        <p:xfrm>
          <a:off x="5384801" y="2668176"/>
          <a:ext cx="4675888" cy="2640424"/>
        </p:xfrm>
        <a:graphic>
          <a:graphicData uri="http://schemas.openxmlformats.org/drawingml/2006/chart">
            <c:chart xmlns:c="http://schemas.openxmlformats.org/drawingml/2006/chart" xmlns:r="http://schemas.openxmlformats.org/officeDocument/2006/relationships" r:id="rId4"/>
          </a:graphicData>
        </a:graphic>
      </p:graphicFrame>
      <p:sp>
        <p:nvSpPr>
          <p:cNvPr id="25" name="Oval 2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6" name="Down Arrow 25"/>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7" name="Table 26"/>
          <p:cNvGraphicFramePr>
            <a:graphicFrameLocks noGrp="1"/>
          </p:cNvGraphicFramePr>
          <p:nvPr>
            <p:extLst>
              <p:ext uri="{D42A27DB-BD31-4B8C-83A1-F6EECF244321}">
                <p14:modId xmlns:p14="http://schemas.microsoft.com/office/powerpoint/2010/main" xmlns="" val="195517633"/>
              </p:ext>
            </p:extLst>
          </p:nvPr>
        </p:nvGraphicFramePr>
        <p:xfrm>
          <a:off x="368300" y="4427539"/>
          <a:ext cx="5372296" cy="918112"/>
        </p:xfrm>
        <a:graphic>
          <a:graphicData uri="http://schemas.openxmlformats.org/drawingml/2006/table">
            <a:tbl>
              <a:tblPr/>
              <a:tblGrid>
                <a:gridCol w="1571009"/>
                <a:gridCol w="376807"/>
                <a:gridCol w="376807"/>
                <a:gridCol w="410024"/>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88</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74</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88</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87</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81</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101</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101</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2084688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15939" y="4841200"/>
            <a:ext cx="3704323" cy="2516073"/>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Bolagets verksamhet har sedan 2007 utvecklats drastiskt. </a:t>
            </a:r>
            <a:r>
              <a:rPr lang="sv-SE" sz="1050" dirty="0" smtClean="0"/>
              <a:t>Till exempel har antal kunder i bostadskön ökat från 181 000 år 2007 till 365 000  år 2011 och antal förmedlade bostäder har ökat från 8 513 till 9 974 under samma period.</a:t>
            </a:r>
            <a:endParaRPr lang="sv-SE" sz="1050" dirty="0"/>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smtClean="0"/>
              <a:t>Skapandet </a:t>
            </a:r>
            <a:r>
              <a:rPr lang="sv-SE" sz="1050" dirty="0"/>
              <a:t>av e-fakturatjänst, fortsatt processutvecklingsarbete samt utveckling av bolagets ekonomiska processer har bidragit till ökade konsultkostnader</a:t>
            </a:r>
            <a:r>
              <a:rPr lang="sv-SE" sz="1050" dirty="0" smtClean="0"/>
              <a:t>.</a:t>
            </a:r>
            <a:endParaRPr lang="sv-SE" sz="1050" dirty="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Bolaget har under 2011 klart minskat sina marknadsföringskostnader.</a:t>
            </a:r>
            <a:endParaRPr lang="sv-SE" sz="1050" dirty="0"/>
          </a:p>
        </p:txBody>
      </p:sp>
      <p:sp>
        <p:nvSpPr>
          <p:cNvPr id="38963"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5DF62EC6-2A12-4477-8A13-3D8A281427D2}" type="slidenum">
              <a:rPr lang="en-US" sz="1000" smtClean="0">
                <a:solidFill>
                  <a:schemeClr val="tx2"/>
                </a:solidFill>
              </a:rPr>
              <a:pPr eaLnBrk="1" hangingPunct="1"/>
              <a:t>26</a:t>
            </a:fld>
            <a:endParaRPr lang="en-US" sz="1000" dirty="0" smtClean="0">
              <a:solidFill>
                <a:schemeClr val="tx2"/>
              </a:solidFill>
            </a:endParaRPr>
          </a:p>
        </p:txBody>
      </p:sp>
      <p:sp>
        <p:nvSpPr>
          <p:cNvPr id="38964"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8965"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Bostadsförmedlingen</a:t>
            </a:r>
          </a:p>
        </p:txBody>
      </p:sp>
      <p:graphicFrame>
        <p:nvGraphicFramePr>
          <p:cNvPr id="23" name="Table 22"/>
          <p:cNvGraphicFramePr>
            <a:graphicFrameLocks noGrp="1"/>
          </p:cNvGraphicFramePr>
          <p:nvPr>
            <p:extLst>
              <p:ext uri="{D42A27DB-BD31-4B8C-83A1-F6EECF244321}">
                <p14:modId xmlns:p14="http://schemas.microsoft.com/office/powerpoint/2010/main" xmlns="" val="3720222400"/>
              </p:ext>
            </p:extLst>
          </p:nvPr>
        </p:nvGraphicFramePr>
        <p:xfrm>
          <a:off x="257175" y="5305598"/>
          <a:ext cx="5480050" cy="1584000"/>
        </p:xfrm>
        <a:graphic>
          <a:graphicData uri="http://schemas.openxmlformats.org/drawingml/2006/table">
            <a:tbl>
              <a:tblPr/>
              <a:tblGrid>
                <a:gridCol w="2778125"/>
                <a:gridCol w="540385"/>
                <a:gridCol w="540385"/>
                <a:gridCol w="540385"/>
                <a:gridCol w="540385"/>
                <a:gridCol w="540385"/>
              </a:tblGrid>
              <a:tr h="159019">
                <a:tc>
                  <a:txBody>
                    <a:bodyPr/>
                    <a:lstStyle/>
                    <a:p>
                      <a:pPr algn="l" fontAlgn="b"/>
                      <a:r>
                        <a:rPr lang="sv-SE" sz="900" b="0" i="0" u="none" strike="noStrike" dirty="0">
                          <a:solidFill>
                            <a:srgbClr val="000000"/>
                          </a:solidFill>
                          <a:latin typeface="Arial"/>
                        </a:rPr>
                        <a:t> </a:t>
                      </a:r>
                    </a:p>
                  </a:txBody>
                  <a:tcPr marL="9526" marR="9526" marT="9526"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6"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6"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6"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6"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499">
                <a:tc>
                  <a:txBody>
                    <a:bodyPr/>
                    <a:lstStyle/>
                    <a:p>
                      <a:pPr algn="l" fontAlgn="b"/>
                      <a:r>
                        <a:rPr lang="sv-SE" sz="800" b="0" i="0" u="none" strike="noStrike" dirty="0">
                          <a:solidFill>
                            <a:srgbClr val="000000"/>
                          </a:solidFill>
                          <a:latin typeface="Arial"/>
                        </a:rPr>
                        <a:t> </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49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8 295</a:t>
                      </a:r>
                    </a:p>
                  </a:txBody>
                  <a:tcPr marL="9526" marR="9526" marT="95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7 444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7 955</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9 084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8 941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Kostnader exkl Jfrstörande</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7 236</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7 444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7 955</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8 039</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8 295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2 834</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3 560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4 039</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4 762</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5 028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2 834</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3 560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4 039</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4 762</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5 028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11 129</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11 004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11 994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13 846</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13 969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10 070</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11 004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11 994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12 801</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13 323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53 841</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58 457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62 100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71 044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74 945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49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52 782</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58 457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62 100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71 044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74 945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498">
                <a:tc>
                  <a:txBody>
                    <a:bodyPr/>
                    <a:lstStyle/>
                    <a:p>
                      <a:pPr algn="l" rtl="0" fontAlgn="b"/>
                      <a:r>
                        <a:rPr lang="sv-SE" sz="800" b="0" i="0" u="none" strike="noStrike" dirty="0">
                          <a:solidFill>
                            <a:srgbClr val="000000"/>
                          </a:solidFill>
                          <a:latin typeface="Arial"/>
                        </a:rPr>
                        <a:t>Intäkter 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68 689</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76 217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84 267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82 340</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82 709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19558"/>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2011 försämrat redovisade nyckeltal, främst med anledning av ökade konsultkostnader.</a:t>
            </a:r>
            <a:endParaRPr lang="sv-SE" sz="1100" dirty="0"/>
          </a:p>
        </p:txBody>
      </p:sp>
      <p:sp>
        <p:nvSpPr>
          <p:cNvPr id="19" name="Oval 18"/>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0" name="Down Arrow 19"/>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5" name="Chart 14"/>
          <p:cNvGraphicFramePr>
            <a:graphicFrameLocks/>
          </p:cNvGraphicFramePr>
          <p:nvPr>
            <p:extLst>
              <p:ext uri="{D42A27DB-BD31-4B8C-83A1-F6EECF244321}">
                <p14:modId xmlns:p14="http://schemas.microsoft.com/office/powerpoint/2010/main" xmlns="" val="3243141303"/>
              </p:ext>
            </p:extLst>
          </p:nvPr>
        </p:nvGraphicFramePr>
        <p:xfrm>
          <a:off x="0" y="825500"/>
          <a:ext cx="5048250" cy="34226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xmlns="" val="921362446"/>
              </p:ext>
            </p:extLst>
          </p:nvPr>
        </p:nvGraphicFramePr>
        <p:xfrm>
          <a:off x="5391150" y="825500"/>
          <a:ext cx="4668838" cy="23137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a:graphicFrameLocks/>
          </p:cNvGraphicFramePr>
          <p:nvPr>
            <p:extLst>
              <p:ext uri="{D42A27DB-BD31-4B8C-83A1-F6EECF244321}">
                <p14:modId xmlns:p14="http://schemas.microsoft.com/office/powerpoint/2010/main" xmlns="" val="3232516061"/>
              </p:ext>
            </p:extLst>
          </p:nvPr>
        </p:nvGraphicFramePr>
        <p:xfrm>
          <a:off x="5410200" y="2658269"/>
          <a:ext cx="4649788" cy="2666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980459106"/>
              </p:ext>
            </p:extLst>
          </p:nvPr>
        </p:nvGraphicFramePr>
        <p:xfrm>
          <a:off x="238126" y="4306223"/>
          <a:ext cx="5469253" cy="918112"/>
        </p:xfrm>
        <a:graphic>
          <a:graphicData uri="http://schemas.openxmlformats.org/drawingml/2006/table">
            <a:tbl>
              <a:tblPr/>
              <a:tblGrid>
                <a:gridCol w="1504949"/>
                <a:gridCol w="57304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95</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147</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168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177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97</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106</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110</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132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19687879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04925" y="4879974"/>
            <a:ext cx="3720099" cy="1869743"/>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minskade administrativa kostnader 2011 jämfört med 2010 huvudsakligen hänförligt till att 2010 gjordes flera investeringar i bolagets lokaler i syfte att spara energi och vatten, samt att 2010 hade bolaget </a:t>
            </a:r>
            <a:r>
              <a:rPr lang="sv-SE" sz="1050" dirty="0" smtClean="0"/>
              <a:t>högre </a:t>
            </a:r>
            <a:r>
              <a:rPr lang="sv-SE" sz="1050" dirty="0"/>
              <a:t>kostnader </a:t>
            </a:r>
            <a:r>
              <a:rPr lang="sv-SE" sz="1050" dirty="0" smtClean="0"/>
              <a:t>för IT-konsulter. </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smtClean="0"/>
              <a:t>I december 2011 förlorade bolaget en juridisk tvist i AD och blev tvungna att förutom sina egna kostnader också betala motpartens kostnader. </a:t>
            </a:r>
            <a:endParaRPr lang="sv-SE" sz="1000" dirty="0"/>
          </a:p>
        </p:txBody>
      </p:sp>
      <p:sp>
        <p:nvSpPr>
          <p:cNvPr id="39987"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3FF81F60-7631-46B4-A95A-1F3C7BBBAE38}" type="slidenum">
              <a:rPr lang="en-US" sz="1000" smtClean="0">
                <a:solidFill>
                  <a:schemeClr val="tx2"/>
                </a:solidFill>
              </a:rPr>
              <a:pPr eaLnBrk="1" hangingPunct="1"/>
              <a:t>27</a:t>
            </a:fld>
            <a:endParaRPr lang="en-US" sz="1000" dirty="0" smtClean="0">
              <a:solidFill>
                <a:schemeClr val="tx2"/>
              </a:solidFill>
            </a:endParaRPr>
          </a:p>
        </p:txBody>
      </p:sp>
      <p:sp>
        <p:nvSpPr>
          <p:cNvPr id="39988"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39989"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 Business Region</a:t>
            </a:r>
            <a:endParaRPr lang="sv-SE" b="0" dirty="0" smtClean="0"/>
          </a:p>
        </p:txBody>
      </p:sp>
      <p:graphicFrame>
        <p:nvGraphicFramePr>
          <p:cNvPr id="20" name="Table 19"/>
          <p:cNvGraphicFramePr>
            <a:graphicFrameLocks noGrp="1"/>
          </p:cNvGraphicFramePr>
          <p:nvPr>
            <p:extLst>
              <p:ext uri="{D42A27DB-BD31-4B8C-83A1-F6EECF244321}">
                <p14:modId xmlns:p14="http://schemas.microsoft.com/office/powerpoint/2010/main" xmlns="" val="1196139124"/>
              </p:ext>
            </p:extLst>
          </p:nvPr>
        </p:nvGraphicFramePr>
        <p:xfrm>
          <a:off x="276225" y="5448717"/>
          <a:ext cx="5435600" cy="1583998"/>
        </p:xfrm>
        <a:graphic>
          <a:graphicData uri="http://schemas.openxmlformats.org/drawingml/2006/table">
            <a:tbl>
              <a:tblPr/>
              <a:tblGrid>
                <a:gridCol w="2822575"/>
                <a:gridCol w="522605"/>
                <a:gridCol w="522605"/>
                <a:gridCol w="522605"/>
                <a:gridCol w="522605"/>
                <a:gridCol w="522605"/>
              </a:tblGrid>
              <a:tr h="151257">
                <a:tc>
                  <a:txBody>
                    <a:bodyPr/>
                    <a:lstStyle/>
                    <a:p>
                      <a:pPr algn="l" fontAlgn="b"/>
                      <a:r>
                        <a:rPr lang="sv-SE" sz="900" b="0" i="0" u="none" strike="noStrike" dirty="0">
                          <a:solidFill>
                            <a:srgbClr val="000000"/>
                          </a:solidFill>
                          <a:latin typeface="Arial"/>
                        </a:rPr>
                        <a:t> </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35545">
                <a:tc>
                  <a:txBody>
                    <a:bodyPr/>
                    <a:lstStyle/>
                    <a:p>
                      <a:pPr algn="l" fontAlgn="b"/>
                      <a:r>
                        <a:rPr lang="sv-SE" sz="800" b="0" i="0" u="none" strike="noStrike" dirty="0">
                          <a:solidFill>
                            <a:srgbClr val="000000"/>
                          </a:solidFill>
                          <a:latin typeface="Arial"/>
                        </a:rPr>
                        <a:t> </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71985">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20 673</a:t>
                      </a:r>
                    </a:p>
                  </a:txBody>
                  <a:tcPr marL="9526" marR="9526"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19 525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17 321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16 880</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15 900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542">
                <a:tc>
                  <a:txBody>
                    <a:bodyPr/>
                    <a:lstStyle/>
                    <a:p>
                      <a:pPr algn="l" rtl="0" fontAlgn="b"/>
                      <a:r>
                        <a:rPr lang="sv-SE" sz="800" b="1" i="0" u="none" strike="noStrike" dirty="0">
                          <a:solidFill>
                            <a:srgbClr val="000000"/>
                          </a:solidFill>
                          <a:latin typeface="Arial"/>
                        </a:rPr>
                        <a:t>Adm Kostnader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19 078</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18 458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17 321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16 880</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15 900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542">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1 333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997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1 041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1 126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1 455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542">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1 333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997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1 041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1 126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1 455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543">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22 006</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20 522</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18 362</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18 006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17 355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056">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20 411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19 455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18 362</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18 006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17 355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542">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204 969</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212 093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221 463</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230 192</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242 613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0902">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192 792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201 644</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221 463</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230 192</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242 613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542">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205 833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212 393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219 380</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227 654</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239 710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förbättrat  </a:t>
            </a:r>
            <a:r>
              <a:rPr lang="sv-SE" sz="1100" dirty="0" smtClean="0"/>
              <a:t>redovisade nyckeltal genom att minska användandet av externa konsulter samt ökat sina intäkter.</a:t>
            </a:r>
            <a:endParaRPr lang="sv-SE" sz="1100" dirty="0"/>
          </a:p>
        </p:txBody>
      </p:sp>
      <p:sp>
        <p:nvSpPr>
          <p:cNvPr id="15" name="Oval 1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17" name="Down Arrow 16"/>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2" name="Chart 21"/>
          <p:cNvGraphicFramePr>
            <a:graphicFrameLocks/>
          </p:cNvGraphicFramePr>
          <p:nvPr>
            <p:extLst>
              <p:ext uri="{D42A27DB-BD31-4B8C-83A1-F6EECF244321}">
                <p14:modId xmlns:p14="http://schemas.microsoft.com/office/powerpoint/2010/main" xmlns="" val="1589731927"/>
              </p:ext>
            </p:extLst>
          </p:nvPr>
        </p:nvGraphicFramePr>
        <p:xfrm>
          <a:off x="0" y="897602"/>
          <a:ext cx="5029200" cy="34838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xmlns="" val="1177880252"/>
              </p:ext>
            </p:extLst>
          </p:nvPr>
        </p:nvGraphicFramePr>
        <p:xfrm>
          <a:off x="5410200" y="822334"/>
          <a:ext cx="4649788" cy="23399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Chart 23"/>
          <p:cNvGraphicFramePr>
            <a:graphicFrameLocks/>
          </p:cNvGraphicFramePr>
          <p:nvPr>
            <p:extLst>
              <p:ext uri="{D42A27DB-BD31-4B8C-83A1-F6EECF244321}">
                <p14:modId xmlns:p14="http://schemas.microsoft.com/office/powerpoint/2010/main" xmlns="" val="1192865817"/>
              </p:ext>
            </p:extLst>
          </p:nvPr>
        </p:nvGraphicFramePr>
        <p:xfrm>
          <a:off x="5400675" y="2626954"/>
          <a:ext cx="4659313" cy="267847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3367496240"/>
              </p:ext>
            </p:extLst>
          </p:nvPr>
        </p:nvGraphicFramePr>
        <p:xfrm>
          <a:off x="238126" y="4427539"/>
          <a:ext cx="5469253" cy="918112"/>
        </p:xfrm>
        <a:graphic>
          <a:graphicData uri="http://schemas.openxmlformats.org/drawingml/2006/table">
            <a:tbl>
              <a:tblPr/>
              <a:tblGrid>
                <a:gridCol w="1495424"/>
                <a:gridCol w="58256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85</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80</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76</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84</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80</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73</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85</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29269175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48054" y="4956175"/>
            <a:ext cx="3667445" cy="2023631"/>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smtClean="0"/>
              <a:t>Bolaget har under 2011 ökat antal anställda som arbetar med upphandling och inköp.</a:t>
            </a:r>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smtClean="0"/>
              <a:t>Bolaget har minskat sina kostnader per anställd då högavlönade personer har avslutat sin anställning och blivit ersatta med nyanställd personal.</a:t>
            </a:r>
          </a:p>
          <a:p>
            <a:pPr eaLnBrk="0" hangingPunct="0">
              <a:buClr>
                <a:srgbClr val="003399"/>
              </a:buClr>
              <a:defRPr/>
            </a:pPr>
            <a:endParaRPr lang="sv-SE" sz="1050" dirty="0" smtClean="0"/>
          </a:p>
          <a:p>
            <a:pPr marL="171450" indent="-171450" eaLnBrk="0" hangingPunct="0">
              <a:buClr>
                <a:srgbClr val="003399"/>
              </a:buClr>
              <a:buFont typeface="Arial" pitchFamily="34" charset="0"/>
              <a:buChar char="•"/>
              <a:defRPr/>
            </a:pPr>
            <a:r>
              <a:rPr lang="sv-SE" sz="1050" dirty="0" smtClean="0"/>
              <a:t>Hög prioritet på GSIT-projektet har lett till att planerade effektiviseringsåtgärder inte har kunnat genomföras.</a:t>
            </a:r>
            <a:endParaRPr lang="sv-SE" sz="1000" dirty="0"/>
          </a:p>
          <a:p>
            <a:pPr eaLnBrk="0" hangingPunct="0">
              <a:buClr>
                <a:srgbClr val="003399"/>
              </a:buClr>
              <a:defRPr/>
            </a:pPr>
            <a:endParaRPr lang="sv-SE" sz="1000" dirty="0"/>
          </a:p>
        </p:txBody>
      </p:sp>
      <p:sp>
        <p:nvSpPr>
          <p:cNvPr id="4101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28A36292-945B-40E9-BEFF-8993502AECB4}" type="slidenum">
              <a:rPr lang="en-US" sz="1000" smtClean="0">
                <a:solidFill>
                  <a:schemeClr val="tx2"/>
                </a:solidFill>
              </a:rPr>
              <a:pPr eaLnBrk="1" hangingPunct="1"/>
              <a:t>28</a:t>
            </a:fld>
            <a:endParaRPr lang="en-US" sz="1000" dirty="0" smtClean="0">
              <a:solidFill>
                <a:schemeClr val="tx2"/>
              </a:solidFill>
            </a:endParaRPr>
          </a:p>
        </p:txBody>
      </p:sp>
      <p:sp>
        <p:nvSpPr>
          <p:cNvPr id="4101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4101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Stadsteatern</a:t>
            </a:r>
          </a:p>
        </p:txBody>
      </p:sp>
      <p:graphicFrame>
        <p:nvGraphicFramePr>
          <p:cNvPr id="23" name="Table 22"/>
          <p:cNvGraphicFramePr>
            <a:graphicFrameLocks noGrp="1"/>
          </p:cNvGraphicFramePr>
          <p:nvPr>
            <p:extLst>
              <p:ext uri="{D42A27DB-BD31-4B8C-83A1-F6EECF244321}">
                <p14:modId xmlns:p14="http://schemas.microsoft.com/office/powerpoint/2010/main" xmlns="" val="3194836883"/>
              </p:ext>
            </p:extLst>
          </p:nvPr>
        </p:nvGraphicFramePr>
        <p:xfrm>
          <a:off x="247650" y="5354638"/>
          <a:ext cx="5492750" cy="1583997"/>
        </p:xfrm>
        <a:graphic>
          <a:graphicData uri="http://schemas.openxmlformats.org/drawingml/2006/table">
            <a:tbl>
              <a:tblPr/>
              <a:tblGrid>
                <a:gridCol w="2762250"/>
                <a:gridCol w="546100"/>
                <a:gridCol w="546100"/>
                <a:gridCol w="546100"/>
                <a:gridCol w="546100"/>
                <a:gridCol w="546100"/>
              </a:tblGrid>
              <a:tr h="156911">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0611">
                <a:tc>
                  <a:txBody>
                    <a:bodyPr/>
                    <a:lstStyle/>
                    <a:p>
                      <a:pPr algn="l" fontAlgn="b"/>
                      <a:r>
                        <a:rPr lang="sv-SE" sz="800" b="0" i="0" u="none" strike="noStrike" dirty="0">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0608">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24 418</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27 265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20 396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24 485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28 338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08">
                <a:tc>
                  <a:txBody>
                    <a:bodyPr/>
                    <a:lstStyle/>
                    <a:p>
                      <a:pPr algn="l" rtl="0" fontAlgn="b"/>
                      <a:r>
                        <a:rPr lang="sv-SE" sz="800" b="1" i="0" u="none" strike="noStrike" dirty="0">
                          <a:solidFill>
                            <a:srgbClr val="000000"/>
                          </a:solidFill>
                          <a:latin typeface="Arial"/>
                        </a:rPr>
                        <a:t>Adm Kostnader exkl Jfrstörande</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23 840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24 201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20 396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18 356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17 273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0608">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17 752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18 133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22 112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22 455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25 881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08">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17 752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18 133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22 112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22 455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25 881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61611">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42 170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45 398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42 508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46 940</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54 219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08">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41 592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42 334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42 508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40 811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43 154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0608">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322 570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338 577</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334 343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328 503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344 665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08">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313 114</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325 141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effectLst/>
                          <a:latin typeface="Arial"/>
                        </a:rPr>
                        <a:t>326 329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323 849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344</a:t>
                      </a:r>
                      <a:r>
                        <a:rPr lang="sv-SE" sz="800" b="1" i="0" u="none" strike="noStrike" baseline="0" dirty="0" smtClean="0">
                          <a:solidFill>
                            <a:srgbClr val="000000"/>
                          </a:solidFill>
                          <a:effectLst/>
                          <a:latin typeface="Arial"/>
                        </a:rPr>
                        <a:t> </a:t>
                      </a:r>
                      <a:r>
                        <a:rPr lang="sv-SE" sz="800" b="1" i="0" u="none" strike="noStrike" dirty="0" smtClean="0">
                          <a:solidFill>
                            <a:srgbClr val="000000"/>
                          </a:solidFill>
                          <a:effectLst/>
                          <a:latin typeface="Arial"/>
                        </a:rPr>
                        <a:t>665</a:t>
                      </a:r>
                      <a:endParaRPr lang="sv-SE" sz="800" b="1"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0608">
                <a:tc>
                  <a:txBody>
                    <a:bodyPr/>
                    <a:lstStyle/>
                    <a:p>
                      <a:pPr algn="l" rtl="0" fontAlgn="b"/>
                      <a:r>
                        <a:rPr lang="sv-SE" sz="800" b="0" i="0" u="none" strike="noStrike" dirty="0">
                          <a:solidFill>
                            <a:srgbClr val="000000"/>
                          </a:solidFill>
                          <a:latin typeface="Arial"/>
                        </a:rPr>
                        <a:t>Intäkter 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320 222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329 679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effectLst/>
                          <a:latin typeface="Arial"/>
                        </a:rPr>
                        <a:t>334 329</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328 503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344 415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20" name="TextBox 99"/>
          <p:cNvSpPr txBox="1">
            <a:spLocks noChangeArrowheads="1"/>
          </p:cNvSpPr>
          <p:nvPr/>
        </p:nvSpPr>
        <p:spPr bwMode="auto">
          <a:xfrm>
            <a:off x="6400800" y="342900"/>
            <a:ext cx="3454400"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Under året har bolaget ökat både lönekostnader och intäkter vilket lett till marginella förändringar i KPI 1.  </a:t>
            </a:r>
            <a:endParaRPr lang="sv-SE" sz="1100" dirty="0"/>
          </a:p>
        </p:txBody>
      </p:sp>
      <p:sp>
        <p:nvSpPr>
          <p:cNvPr id="21" name="Oval 2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2" name="Down Arrow 21"/>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4" name="Chart 13"/>
          <p:cNvGraphicFramePr>
            <a:graphicFrameLocks/>
          </p:cNvGraphicFramePr>
          <p:nvPr>
            <p:extLst>
              <p:ext uri="{D42A27DB-BD31-4B8C-83A1-F6EECF244321}">
                <p14:modId xmlns:p14="http://schemas.microsoft.com/office/powerpoint/2010/main" xmlns="" val="3441351495"/>
              </p:ext>
            </p:extLst>
          </p:nvPr>
        </p:nvGraphicFramePr>
        <p:xfrm>
          <a:off x="-1" y="825499"/>
          <a:ext cx="5038725" cy="34131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a:graphicFrameLocks/>
          </p:cNvGraphicFramePr>
          <p:nvPr>
            <p:extLst>
              <p:ext uri="{D42A27DB-BD31-4B8C-83A1-F6EECF244321}">
                <p14:modId xmlns:p14="http://schemas.microsoft.com/office/powerpoint/2010/main" xmlns="" val="3569012221"/>
              </p:ext>
            </p:extLst>
          </p:nvPr>
        </p:nvGraphicFramePr>
        <p:xfrm>
          <a:off x="5314950" y="716354"/>
          <a:ext cx="4745038" cy="24223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xmlns="" val="1056255928"/>
              </p:ext>
            </p:extLst>
          </p:nvPr>
        </p:nvGraphicFramePr>
        <p:xfrm>
          <a:off x="5400675" y="2673733"/>
          <a:ext cx="4659313" cy="26507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890606225"/>
              </p:ext>
            </p:extLst>
          </p:nvPr>
        </p:nvGraphicFramePr>
        <p:xfrm>
          <a:off x="238126" y="4427539"/>
          <a:ext cx="5469253" cy="918112"/>
        </p:xfrm>
        <a:graphic>
          <a:graphicData uri="http://schemas.openxmlformats.org/drawingml/2006/table">
            <a:tbl>
              <a:tblPr/>
              <a:tblGrid>
                <a:gridCol w="1495424"/>
                <a:gridCol w="58256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75</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67</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119</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137</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94</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89</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90</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100</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98</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36582952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020701" y="4905375"/>
            <a:ext cx="3704323" cy="2031325"/>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lvl="0" indent="-171450" eaLnBrk="0" hangingPunct="0">
              <a:buClr>
                <a:srgbClr val="003399"/>
              </a:buClr>
              <a:buFont typeface="Arial" pitchFamily="34" charset="0"/>
              <a:buChar char="•"/>
              <a:defRPr/>
            </a:pPr>
            <a:r>
              <a:rPr lang="sv-SE" sz="1050" dirty="0"/>
              <a:t>Bolaget omfattas av ett nytt regelverk från 2013, Solvens II, och har under året påbörjat anpassningen till regelverket. Med anledning av detta har administrativa kostnader ökat med cirka 1,2 Mkr.</a:t>
            </a:r>
          </a:p>
          <a:p>
            <a:pPr marL="171450" lvl="0" indent="-171450" eaLnBrk="0" hangingPunct="0">
              <a:buClr>
                <a:srgbClr val="003399"/>
              </a:buClr>
              <a:buFont typeface="Arial" pitchFamily="34" charset="0"/>
              <a:buChar char="•"/>
              <a:defRPr/>
            </a:pPr>
            <a:endParaRPr lang="sv-SE" sz="1050" dirty="0"/>
          </a:p>
          <a:p>
            <a:pPr marL="171450" lvl="0" indent="-171450" eaLnBrk="0" hangingPunct="0">
              <a:buClr>
                <a:srgbClr val="003399"/>
              </a:buClr>
              <a:buFont typeface="Arial" pitchFamily="34" charset="0"/>
              <a:buChar char="•"/>
              <a:defRPr/>
            </a:pPr>
            <a:r>
              <a:rPr lang="sv-SE" sz="1050" dirty="0"/>
              <a:t>Under året har bolaget bytt VD, vilket medförde avgångskostnader för avgående VD motsvarande cirka 3 Mkr.</a:t>
            </a:r>
          </a:p>
          <a:p>
            <a:pPr marL="171450" lvl="0" indent="-171450">
              <a:buFont typeface="Arial" pitchFamily="34" charset="0"/>
              <a:buChar char="•"/>
            </a:pPr>
            <a:endParaRPr lang="sv-SE" sz="1050" dirty="0"/>
          </a:p>
          <a:p>
            <a:pPr marL="171450" indent="-171450" eaLnBrk="0" hangingPunct="0">
              <a:buClr>
                <a:srgbClr val="003399"/>
              </a:buClr>
              <a:buFont typeface="Arial" pitchFamily="34" charset="0"/>
              <a:buChar char="•"/>
              <a:defRPr/>
            </a:pPr>
            <a:endParaRPr lang="sv-SE" sz="1050" dirty="0"/>
          </a:p>
        </p:txBody>
      </p:sp>
      <p:sp>
        <p:nvSpPr>
          <p:cNvPr id="42035"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32640FB-B86A-4408-914E-69BA8275754E}" type="slidenum">
              <a:rPr lang="en-US" sz="1000" smtClean="0">
                <a:solidFill>
                  <a:schemeClr val="tx2"/>
                </a:solidFill>
              </a:rPr>
              <a:pPr eaLnBrk="1" hangingPunct="1"/>
              <a:t>29</a:t>
            </a:fld>
            <a:endParaRPr lang="en-US" sz="1000" dirty="0" smtClean="0">
              <a:solidFill>
                <a:schemeClr val="tx2"/>
              </a:solidFill>
            </a:endParaRPr>
          </a:p>
        </p:txBody>
      </p:sp>
      <p:sp>
        <p:nvSpPr>
          <p:cNvPr id="4203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4203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 Erik Försäkring</a:t>
            </a:r>
          </a:p>
        </p:txBody>
      </p:sp>
      <p:sp>
        <p:nvSpPr>
          <p:cNvPr id="42038" name="TextBox 99"/>
          <p:cNvSpPr txBox="1">
            <a:spLocks noChangeArrowheads="1"/>
          </p:cNvSpPr>
          <p:nvPr/>
        </p:nvSpPr>
        <p:spPr bwMode="auto">
          <a:xfrm>
            <a:off x="6400800" y="222250"/>
            <a:ext cx="3454400"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2011 fått högre kostnader primärt genom ökade regulatoriska krav och högre kostnader i samband med VD-byte. Minskade intäkter ger negativ inverkan på KPI 1.</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20" name="Table 19"/>
          <p:cNvGraphicFramePr>
            <a:graphicFrameLocks noGrp="1"/>
          </p:cNvGraphicFramePr>
          <p:nvPr>
            <p:extLst>
              <p:ext uri="{D42A27DB-BD31-4B8C-83A1-F6EECF244321}">
                <p14:modId xmlns:p14="http://schemas.microsoft.com/office/powerpoint/2010/main" xmlns="" val="683589048"/>
              </p:ext>
            </p:extLst>
          </p:nvPr>
        </p:nvGraphicFramePr>
        <p:xfrm>
          <a:off x="276225" y="5383213"/>
          <a:ext cx="5480045" cy="1583997"/>
        </p:xfrm>
        <a:graphic>
          <a:graphicData uri="http://schemas.openxmlformats.org/drawingml/2006/table">
            <a:tbl>
              <a:tblPr/>
              <a:tblGrid>
                <a:gridCol w="2733675"/>
                <a:gridCol w="549274"/>
                <a:gridCol w="549274"/>
                <a:gridCol w="549274"/>
                <a:gridCol w="549274"/>
                <a:gridCol w="549274"/>
              </a:tblGrid>
              <a:tr h="158458">
                <a:tc>
                  <a:txBody>
                    <a:bodyPr/>
                    <a:lstStyle/>
                    <a:p>
                      <a:pPr algn="r" fontAlgn="b"/>
                      <a:r>
                        <a:rPr lang="sv-SE" sz="9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3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32"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3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1995">
                <a:tc>
                  <a:txBody>
                    <a:bodyPr/>
                    <a:lstStyle/>
                    <a:p>
                      <a:pPr algn="r" fontAlgn="b"/>
                      <a:r>
                        <a:rPr lang="sv-SE" sz="800" b="0" i="0" u="none" strike="noStrike" dirty="0">
                          <a:solidFill>
                            <a:srgbClr val="000000"/>
                          </a:solidFill>
                          <a:latin typeface="Arial"/>
                        </a:rPr>
                        <a:t> </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1995">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a:t>
                      </a:r>
                      <a:r>
                        <a:rPr lang="sv-SE" sz="800" b="0" i="0" u="none" strike="noStrike" baseline="0" dirty="0" smtClean="0">
                          <a:solidFill>
                            <a:srgbClr val="000000"/>
                          </a:solidFill>
                          <a:latin typeface="Arial"/>
                        </a:rPr>
                        <a:t> 804</a:t>
                      </a:r>
                      <a:endParaRPr lang="sv-SE" sz="800" b="0"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a:t>
                      </a:r>
                      <a:r>
                        <a:rPr lang="sv-SE" sz="800" b="0" i="0" u="none" strike="noStrike" baseline="0" dirty="0" smtClean="0">
                          <a:solidFill>
                            <a:srgbClr val="000000"/>
                          </a:solidFill>
                          <a:latin typeface="Arial"/>
                        </a:rPr>
                        <a:t> 060</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a:t>
                      </a:r>
                      <a:r>
                        <a:rPr lang="sv-SE" sz="800" b="0" i="0" u="none" strike="noStrike" baseline="0" dirty="0" smtClean="0">
                          <a:solidFill>
                            <a:srgbClr val="000000"/>
                          </a:solidFill>
                          <a:latin typeface="Arial"/>
                        </a:rPr>
                        <a:t> 065</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14</a:t>
                      </a:r>
                      <a:r>
                        <a:rPr lang="sv-SE" sz="800" b="0" i="0" u="none" strike="noStrike" baseline="0" dirty="0" smtClean="0">
                          <a:solidFill>
                            <a:srgbClr val="000000"/>
                          </a:solidFill>
                          <a:effectLst/>
                          <a:latin typeface="Arial"/>
                        </a:rPr>
                        <a:t> 082</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17 415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995">
                <a:tc>
                  <a:txBody>
                    <a:bodyPr/>
                    <a:lstStyle/>
                    <a:p>
                      <a:pPr algn="l" rtl="0" fontAlgn="b"/>
                      <a:r>
                        <a:rPr lang="sv-SE" sz="800" b="1" i="0" u="none" strike="noStrike" dirty="0">
                          <a:solidFill>
                            <a:srgbClr val="000000"/>
                          </a:solidFill>
                          <a:latin typeface="Arial"/>
                        </a:rPr>
                        <a:t>Adm Kostnader exkl Jfrstörande</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9 691</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a:t>
                      </a:r>
                      <a:r>
                        <a:rPr lang="sv-SE" sz="800" b="1" i="0" u="none" strike="noStrike" baseline="0" dirty="0" smtClean="0">
                          <a:solidFill>
                            <a:srgbClr val="000000"/>
                          </a:solidFill>
                          <a:latin typeface="Arial"/>
                        </a:rPr>
                        <a:t> 060</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a:t>
                      </a:r>
                      <a:r>
                        <a:rPr lang="sv-SE" sz="800" b="1" i="0" u="none" strike="noStrike" baseline="0" dirty="0" smtClean="0">
                          <a:solidFill>
                            <a:srgbClr val="000000"/>
                          </a:solidFill>
                          <a:latin typeface="Arial"/>
                        </a:rPr>
                        <a:t> 065</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14 082</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15 315</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995">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934</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502</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1 296</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1 200</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931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995">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934</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502</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1 296</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1 200</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931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7584">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11 737</a:t>
                      </a:r>
                      <a:endParaRPr lang="sv-SE" sz="800" b="0"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a:t>
                      </a:r>
                      <a:r>
                        <a:rPr lang="sv-SE" sz="800" b="0" i="0" u="none" strike="noStrike" baseline="0" dirty="0" smtClean="0">
                          <a:solidFill>
                            <a:srgbClr val="000000"/>
                          </a:solidFill>
                          <a:latin typeface="Arial"/>
                        </a:rPr>
                        <a:t> 562</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a:t>
                      </a:r>
                      <a:r>
                        <a:rPr lang="sv-SE" sz="800" b="0" i="0" u="none" strike="noStrike" baseline="0" dirty="0" smtClean="0">
                          <a:solidFill>
                            <a:srgbClr val="000000"/>
                          </a:solidFill>
                          <a:latin typeface="Arial"/>
                        </a:rPr>
                        <a:t> 361</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15 282 </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18 346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995">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a:t>
                      </a:r>
                      <a:r>
                        <a:rPr lang="sv-SE" sz="800" b="1" i="0" u="none" strike="noStrike" baseline="0" dirty="0" smtClean="0">
                          <a:solidFill>
                            <a:srgbClr val="000000"/>
                          </a:solidFill>
                          <a:latin typeface="Arial"/>
                        </a:rPr>
                        <a:t> 625</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a:t>
                      </a:r>
                      <a:r>
                        <a:rPr lang="sv-SE" sz="800" b="1" i="0" u="none" strike="noStrike" baseline="0" dirty="0" smtClean="0">
                          <a:solidFill>
                            <a:srgbClr val="000000"/>
                          </a:solidFill>
                          <a:latin typeface="Arial"/>
                        </a:rPr>
                        <a:t> 562</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a:t>
                      </a:r>
                      <a:r>
                        <a:rPr lang="sv-SE" sz="800" b="1" i="0" u="none" strike="noStrike" baseline="0" dirty="0" smtClean="0">
                          <a:solidFill>
                            <a:srgbClr val="000000"/>
                          </a:solidFill>
                          <a:latin typeface="Arial"/>
                        </a:rPr>
                        <a:t> 361</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15</a:t>
                      </a:r>
                      <a:r>
                        <a:rPr lang="sv-SE" sz="800" b="1" i="0" u="none" strike="noStrike" baseline="0" dirty="0" smtClean="0">
                          <a:solidFill>
                            <a:srgbClr val="000000"/>
                          </a:solidFill>
                          <a:effectLst/>
                          <a:latin typeface="Arial"/>
                        </a:rPr>
                        <a:t> 282</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16 246</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995">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93</a:t>
                      </a:r>
                      <a:r>
                        <a:rPr lang="sv-SE" sz="800" b="0" i="0" u="none" strike="noStrike" baseline="0" dirty="0" smtClean="0">
                          <a:solidFill>
                            <a:srgbClr val="000000"/>
                          </a:solidFill>
                          <a:latin typeface="Arial"/>
                        </a:rPr>
                        <a:t> 753</a:t>
                      </a:r>
                      <a:endParaRPr lang="sv-SE" sz="800" b="0"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117</a:t>
                      </a:r>
                      <a:r>
                        <a:rPr lang="sv-SE" sz="800" b="0" i="0" u="none" strike="noStrike" baseline="0" dirty="0" smtClean="0">
                          <a:solidFill>
                            <a:srgbClr val="000000"/>
                          </a:solidFill>
                          <a:latin typeface="Arial"/>
                        </a:rPr>
                        <a:t> 482</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99</a:t>
                      </a:r>
                      <a:r>
                        <a:rPr lang="sv-SE" sz="800" b="0" i="0" u="none" strike="noStrike" baseline="0" dirty="0" smtClean="0">
                          <a:solidFill>
                            <a:srgbClr val="000000"/>
                          </a:solidFill>
                          <a:latin typeface="Arial"/>
                        </a:rPr>
                        <a:t> 231</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85 454</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65 091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995">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93</a:t>
                      </a:r>
                      <a:r>
                        <a:rPr lang="sv-SE" sz="800" b="1" i="0" u="none" strike="noStrike" baseline="0" dirty="0" smtClean="0">
                          <a:solidFill>
                            <a:srgbClr val="000000"/>
                          </a:solidFill>
                          <a:latin typeface="Arial"/>
                        </a:rPr>
                        <a:t> 753</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117</a:t>
                      </a:r>
                      <a:r>
                        <a:rPr lang="sv-SE" sz="800" b="1" i="0" u="none" strike="noStrike" baseline="0" dirty="0" smtClean="0">
                          <a:solidFill>
                            <a:srgbClr val="000000"/>
                          </a:solidFill>
                          <a:latin typeface="Arial"/>
                        </a:rPr>
                        <a:t> 482</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r>
                        <a:rPr lang="sv-SE" sz="800" b="1" i="0" u="none" strike="noStrike" baseline="0" dirty="0" smtClean="0">
                          <a:solidFill>
                            <a:srgbClr val="000000"/>
                          </a:solidFill>
                          <a:latin typeface="Arial"/>
                        </a:rPr>
                        <a:t> 231</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85</a:t>
                      </a:r>
                      <a:r>
                        <a:rPr lang="sv-SE" sz="800" b="1" i="0" u="none" strike="noStrike" baseline="0" dirty="0" smtClean="0">
                          <a:solidFill>
                            <a:srgbClr val="000000"/>
                          </a:solidFill>
                          <a:effectLst/>
                          <a:latin typeface="Arial"/>
                        </a:rPr>
                        <a:t> 454</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65 091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995">
                <a:tc>
                  <a:txBody>
                    <a:bodyPr/>
                    <a:lstStyle/>
                    <a:p>
                      <a:pPr algn="l" rtl="0" fontAlgn="b"/>
                      <a:r>
                        <a:rPr lang="sv-SE" sz="800" b="0" i="0" u="none" strike="noStrike" dirty="0">
                          <a:solidFill>
                            <a:srgbClr val="000000"/>
                          </a:solidFill>
                          <a:latin typeface="Arial"/>
                        </a:rPr>
                        <a:t>Intäkter 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r>
                        <a:rPr lang="sv-SE" sz="800" b="0" i="0" u="none" strike="noStrike" baseline="0" dirty="0" smtClean="0">
                          <a:solidFill>
                            <a:srgbClr val="000000"/>
                          </a:solidFill>
                          <a:latin typeface="Arial"/>
                        </a:rPr>
                        <a:t> 281</a:t>
                      </a:r>
                      <a:endParaRPr lang="sv-SE" sz="800" b="0"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126</a:t>
                      </a:r>
                      <a:r>
                        <a:rPr lang="sv-SE" sz="800" b="0" i="0" u="none" strike="noStrike" baseline="0" dirty="0" smtClean="0">
                          <a:solidFill>
                            <a:srgbClr val="000000"/>
                          </a:solidFill>
                          <a:latin typeface="Arial"/>
                        </a:rPr>
                        <a:t> 545</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121 620</a:t>
                      </a:r>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111 586</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107 966</a:t>
                      </a:r>
                      <a:endParaRPr lang="sv-SE" sz="800" b="0" i="0" u="none" strike="noStrike" dirty="0">
                        <a:solidFill>
                          <a:srgbClr val="000000"/>
                        </a:solidFill>
                        <a:effectLst/>
                        <a:latin typeface="Arial"/>
                      </a:endParaRP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5" name="Down Arrow 14"/>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4" name="Chart 13"/>
          <p:cNvGraphicFramePr>
            <a:graphicFrameLocks/>
          </p:cNvGraphicFramePr>
          <p:nvPr>
            <p:extLst>
              <p:ext uri="{D42A27DB-BD31-4B8C-83A1-F6EECF244321}">
                <p14:modId xmlns:p14="http://schemas.microsoft.com/office/powerpoint/2010/main" xmlns="" val="1750681037"/>
              </p:ext>
            </p:extLst>
          </p:nvPr>
        </p:nvGraphicFramePr>
        <p:xfrm>
          <a:off x="0" y="842340"/>
          <a:ext cx="5019675" cy="3488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p:cNvGraphicFramePr>
            <a:graphicFrameLocks/>
          </p:cNvGraphicFramePr>
          <p:nvPr>
            <p:extLst>
              <p:ext uri="{D42A27DB-BD31-4B8C-83A1-F6EECF244321}">
                <p14:modId xmlns:p14="http://schemas.microsoft.com/office/powerpoint/2010/main" xmlns="" val="118663793"/>
              </p:ext>
            </p:extLst>
          </p:nvPr>
        </p:nvGraphicFramePr>
        <p:xfrm>
          <a:off x="5448300" y="825500"/>
          <a:ext cx="4611688" cy="23463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a:graphicFrameLocks/>
          </p:cNvGraphicFramePr>
          <p:nvPr>
            <p:extLst>
              <p:ext uri="{D42A27DB-BD31-4B8C-83A1-F6EECF244321}">
                <p14:modId xmlns:p14="http://schemas.microsoft.com/office/powerpoint/2010/main" xmlns="" val="122927617"/>
              </p:ext>
            </p:extLst>
          </p:nvPr>
        </p:nvGraphicFramePr>
        <p:xfrm>
          <a:off x="5400674" y="2683123"/>
          <a:ext cx="4675875" cy="263182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Table 15"/>
          <p:cNvGraphicFramePr>
            <a:graphicFrameLocks noGrp="1"/>
          </p:cNvGraphicFramePr>
          <p:nvPr>
            <p:extLst>
              <p:ext uri="{D42A27DB-BD31-4B8C-83A1-F6EECF244321}">
                <p14:modId xmlns:p14="http://schemas.microsoft.com/office/powerpoint/2010/main" xmlns="" val="2538036681"/>
              </p:ext>
            </p:extLst>
          </p:nvPr>
        </p:nvGraphicFramePr>
        <p:xfrm>
          <a:off x="238126" y="4427539"/>
          <a:ext cx="5469253" cy="918112"/>
        </p:xfrm>
        <a:graphic>
          <a:graphicData uri="http://schemas.openxmlformats.org/drawingml/2006/table">
            <a:tbl>
              <a:tblPr/>
              <a:tblGrid>
                <a:gridCol w="1523999"/>
                <a:gridCol w="553991"/>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72049">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84</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128</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144</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42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113</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91</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54</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86</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127</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139</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107</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144</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153</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xmlns="" val="118756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3</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10" name="Title 3"/>
          <p:cNvSpPr>
            <a:spLocks noGrp="1"/>
          </p:cNvSpPr>
          <p:nvPr>
            <p:ph type="title"/>
          </p:nvPr>
        </p:nvSpPr>
        <p:spPr>
          <a:xfrm>
            <a:off x="449263" y="396875"/>
            <a:ext cx="9266237" cy="714375"/>
          </a:xfrm>
        </p:spPr>
        <p:txBody>
          <a:bodyPr/>
          <a:lstStyle/>
          <a:p>
            <a:r>
              <a:rPr lang="sv-SE" sz="2400" dirty="0" smtClean="0"/>
              <a:t>1. Inledning och metod</a:t>
            </a:r>
            <a:r>
              <a:rPr lang="sv-SE" dirty="0" smtClean="0"/>
              <a:t>					    </a:t>
            </a:r>
            <a:r>
              <a:rPr lang="sv-SE" sz="2000" dirty="0" smtClean="0">
                <a:solidFill>
                  <a:schemeClr val="accent2"/>
                </a:solidFill>
              </a:rPr>
              <a:t>(1/2)</a:t>
            </a:r>
            <a:endParaRPr lang="sv-SE" sz="2000" dirty="0" smtClean="0"/>
          </a:p>
        </p:txBody>
      </p:sp>
      <p:sp>
        <p:nvSpPr>
          <p:cNvPr id="11" name="Content Placeholder 4"/>
          <p:cNvSpPr txBox="1">
            <a:spLocks/>
          </p:cNvSpPr>
          <p:nvPr/>
        </p:nvSpPr>
        <p:spPr bwMode="auto">
          <a:xfrm>
            <a:off x="392113" y="1173163"/>
            <a:ext cx="9294812" cy="544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buFont typeface="Arial" charset="0"/>
              <a:buNone/>
            </a:pPr>
            <a:r>
              <a:rPr lang="sv-SE" sz="1600" i="1" dirty="0" smtClean="0">
                <a:solidFill>
                  <a:schemeClr val="tx2"/>
                </a:solidFill>
              </a:rPr>
              <a:t>På uppdrag av </a:t>
            </a:r>
            <a:r>
              <a:rPr lang="sv-SE" sz="1600" i="1" dirty="0">
                <a:solidFill>
                  <a:schemeClr val="tx2"/>
                </a:solidFill>
              </a:rPr>
              <a:t>Stockholm Stadshus har Deloitte sammanställt rapportering av den operativa effektiviteten </a:t>
            </a:r>
            <a:r>
              <a:rPr lang="sv-SE" sz="1600" i="1" dirty="0" smtClean="0">
                <a:solidFill>
                  <a:schemeClr val="tx2"/>
                </a:solidFill>
              </a:rPr>
              <a:t>från av Stockholm </a:t>
            </a:r>
            <a:r>
              <a:rPr lang="sv-SE" sz="1600" i="1" dirty="0">
                <a:solidFill>
                  <a:schemeClr val="tx2"/>
                </a:solidFill>
              </a:rPr>
              <a:t>Stadshus </a:t>
            </a:r>
            <a:r>
              <a:rPr lang="sv-SE" sz="1600" i="1" dirty="0" smtClean="0">
                <a:solidFill>
                  <a:schemeClr val="tx2"/>
                </a:solidFill>
              </a:rPr>
              <a:t>AB utvalda dotterbolag. Nedan </a:t>
            </a:r>
            <a:r>
              <a:rPr lang="sv-SE" sz="1600" i="1" dirty="0">
                <a:solidFill>
                  <a:schemeClr val="tx2"/>
                </a:solidFill>
              </a:rPr>
              <a:t>beskrivs </a:t>
            </a:r>
            <a:r>
              <a:rPr lang="sv-SE" sz="1600" i="1" dirty="0" smtClean="0">
                <a:solidFill>
                  <a:schemeClr val="tx2"/>
                </a:solidFill>
              </a:rPr>
              <a:t>den metod </a:t>
            </a:r>
            <a:r>
              <a:rPr lang="sv-SE" sz="1600" i="1" dirty="0">
                <a:solidFill>
                  <a:schemeClr val="tx2"/>
                </a:solidFill>
              </a:rPr>
              <a:t>som använts för att sammanställa </a:t>
            </a:r>
            <a:r>
              <a:rPr lang="sv-SE" sz="1600" i="1" dirty="0" smtClean="0">
                <a:solidFill>
                  <a:schemeClr val="tx2"/>
                </a:solidFill>
              </a:rPr>
              <a:t>rapporteringen.</a:t>
            </a:r>
            <a:endParaRPr lang="sv-SE" sz="1600" i="1" dirty="0">
              <a:solidFill>
                <a:schemeClr val="tx2"/>
              </a:solidFill>
            </a:endParaRPr>
          </a:p>
          <a:p>
            <a:pPr eaLnBrk="1" hangingPunct="1">
              <a:spcAft>
                <a:spcPts val="300"/>
              </a:spcAft>
              <a:buFont typeface="Arial" charset="0"/>
              <a:buNone/>
            </a:pPr>
            <a:endParaRPr lang="sv-SE" sz="1600" i="1" dirty="0">
              <a:solidFill>
                <a:schemeClr val="tx2"/>
              </a:solidFill>
            </a:endParaRPr>
          </a:p>
          <a:p>
            <a:pPr eaLnBrk="1" hangingPunct="1">
              <a:spcAft>
                <a:spcPts val="300"/>
              </a:spcAft>
              <a:buFont typeface="Arial" charset="0"/>
              <a:buNone/>
            </a:pPr>
            <a:r>
              <a:rPr lang="sv-SE" sz="1600" b="1" dirty="0">
                <a:solidFill>
                  <a:schemeClr val="tx2"/>
                </a:solidFill>
              </a:rPr>
              <a:t>Bakgrund</a:t>
            </a:r>
          </a:p>
          <a:p>
            <a:pPr eaLnBrk="1" hangingPunct="1">
              <a:spcAft>
                <a:spcPts val="300"/>
              </a:spcAft>
              <a:buFont typeface="Arial" charset="0"/>
              <a:buNone/>
            </a:pPr>
            <a:r>
              <a:rPr lang="sv-SE" sz="1600" dirty="0">
                <a:solidFill>
                  <a:schemeClr val="tx2"/>
                </a:solidFill>
              </a:rPr>
              <a:t>Denna </a:t>
            </a:r>
            <a:r>
              <a:rPr lang="sv-SE" sz="1600" dirty="0" smtClean="0">
                <a:solidFill>
                  <a:schemeClr val="tx2"/>
                </a:solidFill>
              </a:rPr>
              <a:t>sammanställning omfattar </a:t>
            </a:r>
            <a:r>
              <a:rPr lang="sv-SE" sz="1600" dirty="0">
                <a:solidFill>
                  <a:schemeClr val="tx2"/>
                </a:solidFill>
              </a:rPr>
              <a:t>rapporteringen av den operativa effektiviteten </a:t>
            </a:r>
            <a:r>
              <a:rPr lang="sv-SE" sz="1600" dirty="0" smtClean="0">
                <a:solidFill>
                  <a:schemeClr val="tx2"/>
                </a:solidFill>
              </a:rPr>
              <a:t>2011. </a:t>
            </a:r>
            <a:r>
              <a:rPr lang="sv-SE" sz="1600" dirty="0">
                <a:solidFill>
                  <a:schemeClr val="tx2"/>
                </a:solidFill>
              </a:rPr>
              <a:t>Stockholm Stadshus </a:t>
            </a:r>
            <a:r>
              <a:rPr lang="sv-SE" sz="1600" dirty="0" smtClean="0">
                <a:solidFill>
                  <a:schemeClr val="tx2"/>
                </a:solidFill>
              </a:rPr>
              <a:t>var </a:t>
            </a:r>
            <a:r>
              <a:rPr lang="sv-SE" sz="1600" dirty="0">
                <a:solidFill>
                  <a:schemeClr val="tx2"/>
                </a:solidFill>
              </a:rPr>
              <a:t>beställare av </a:t>
            </a:r>
            <a:r>
              <a:rPr lang="sv-SE" sz="1600" dirty="0" smtClean="0">
                <a:solidFill>
                  <a:schemeClr val="tx2"/>
                </a:solidFill>
              </a:rPr>
              <a:t>data från 16 </a:t>
            </a:r>
            <a:r>
              <a:rPr lang="sv-SE" sz="1600" dirty="0">
                <a:solidFill>
                  <a:schemeClr val="tx2"/>
                </a:solidFill>
              </a:rPr>
              <a:t>dotterbolag </a:t>
            </a:r>
            <a:r>
              <a:rPr lang="sv-SE" sz="1600" dirty="0" smtClean="0">
                <a:solidFill>
                  <a:schemeClr val="tx2"/>
                </a:solidFill>
              </a:rPr>
              <a:t>vilka har rapporterat </a:t>
            </a:r>
            <a:r>
              <a:rPr lang="sv-SE" sz="1600" dirty="0">
                <a:solidFill>
                  <a:schemeClr val="tx2"/>
                </a:solidFill>
              </a:rPr>
              <a:t>data </a:t>
            </a:r>
            <a:r>
              <a:rPr lang="sv-SE" sz="1600" dirty="0" smtClean="0">
                <a:solidFill>
                  <a:schemeClr val="tx2"/>
                </a:solidFill>
              </a:rPr>
              <a:t>till Deloitte som har ansvarat </a:t>
            </a:r>
            <a:r>
              <a:rPr lang="sv-SE" sz="1600" dirty="0">
                <a:solidFill>
                  <a:schemeClr val="tx2"/>
                </a:solidFill>
              </a:rPr>
              <a:t>för att sammanställa </a:t>
            </a:r>
            <a:r>
              <a:rPr lang="sv-SE" sz="1600" dirty="0" smtClean="0">
                <a:solidFill>
                  <a:schemeClr val="tx2"/>
                </a:solidFill>
              </a:rPr>
              <a:t>informationen i denna rapporten </a:t>
            </a:r>
            <a:r>
              <a:rPr lang="sv-SE" sz="1600" dirty="0">
                <a:solidFill>
                  <a:schemeClr val="tx2"/>
                </a:solidFill>
              </a:rPr>
              <a:t>där resultaten presenteras.</a:t>
            </a:r>
          </a:p>
        </p:txBody>
      </p:sp>
      <p:sp>
        <p:nvSpPr>
          <p:cNvPr id="12" name="Content Placeholder 4"/>
          <p:cNvSpPr txBox="1">
            <a:spLocks/>
          </p:cNvSpPr>
          <p:nvPr/>
        </p:nvSpPr>
        <p:spPr bwMode="auto">
          <a:xfrm>
            <a:off x="404813" y="3713163"/>
            <a:ext cx="9294812" cy="277653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pPr>
            <a:r>
              <a:rPr lang="sv-SE" sz="1600" b="1" dirty="0" smtClean="0"/>
              <a:t>Metod</a:t>
            </a:r>
          </a:p>
          <a:p>
            <a:pPr marL="0" indent="0">
              <a:buFont typeface="Arial" charset="0"/>
              <a:buNone/>
            </a:pPr>
            <a:r>
              <a:rPr lang="sv-SE" sz="1600" dirty="0" smtClean="0"/>
              <a:t>Respektive dotterbolag har rapporterat in administrativa- och indirekta kostnader enligt fastställda definitioner på samma sätt som för 2010. Deloitte har efter analys av inrapporterad data intervjuat nyckelpersoner i alla 16 dotterbolag och samlat in kommentarer till vad som skiljer årets rapporterade siffror från föregående år för att kunna ge en nyanserad bild över rapporterad data. Även övrig finansiell data såsom intäkter och operativa kostnader redovisas i samband med rapporteringen. Deloitte har inte granskat rapporterade siffror i syfte för kvalitetssäkring utan har som roll att sammanställa rapporteringen</a:t>
            </a:r>
            <a:r>
              <a:rPr lang="sv-SE" sz="1500" dirty="0" smtClean="0"/>
              <a:t>.</a:t>
            </a:r>
          </a:p>
          <a:p>
            <a:pPr marL="0" indent="0">
              <a:buFont typeface="Arial" charset="0"/>
              <a:buNone/>
            </a:pPr>
            <a:endParaRPr lang="sv-SE" sz="1500" dirty="0" smtClean="0"/>
          </a:p>
          <a:p>
            <a:pPr marL="0" indent="0">
              <a:buFont typeface="Arial" charset="0"/>
              <a:buNone/>
            </a:pPr>
            <a:r>
              <a:rPr lang="sv-SE" sz="1600" dirty="0" smtClean="0"/>
              <a:t>För detaljerad metod för uträkning av nyckeltal, se appendix 1. </a:t>
            </a:r>
          </a:p>
        </p:txBody>
      </p:sp>
    </p:spTree>
    <p:extLst>
      <p:ext uri="{BB962C8B-B14F-4D97-AF65-F5344CB8AC3E}">
        <p14:creationId xmlns:p14="http://schemas.microsoft.com/office/powerpoint/2010/main" xmlns="" val="23165917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01B540AD-A1E7-4D26-949E-35F9431D40E4}" type="slidenum">
              <a:rPr lang="en-US" sz="1000" smtClean="0">
                <a:solidFill>
                  <a:schemeClr val="tx2"/>
                </a:solidFill>
              </a:rPr>
              <a:pPr eaLnBrk="1" hangingPunct="1"/>
              <a:t>30</a:t>
            </a:fld>
            <a:endParaRPr lang="en-US" sz="1000" dirty="0" smtClean="0">
              <a:solidFill>
                <a:schemeClr val="tx2"/>
              </a:solidFill>
            </a:endParaRPr>
          </a:p>
        </p:txBody>
      </p:sp>
      <p:sp>
        <p:nvSpPr>
          <p:cNvPr id="43011"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43012"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 Erik Livförsäkring</a:t>
            </a:r>
          </a:p>
        </p:txBody>
      </p:sp>
      <p:sp>
        <p:nvSpPr>
          <p:cNvPr id="11" name="TextBox 10"/>
          <p:cNvSpPr txBox="1"/>
          <p:nvPr/>
        </p:nvSpPr>
        <p:spPr>
          <a:xfrm>
            <a:off x="6015939" y="5062448"/>
            <a:ext cx="3699562" cy="1862048"/>
          </a:xfrm>
          <a:prstGeom prst="rect">
            <a:avLst/>
          </a:prstGeom>
          <a:noFill/>
          <a:ln>
            <a:solidFill>
              <a:schemeClr val="bg1">
                <a:lumMod val="65000"/>
              </a:schemeClr>
            </a:solidFill>
          </a:ln>
        </p:spPr>
        <p:txBody>
          <a:bodyPr wrap="square">
            <a:spAutoFit/>
          </a:bodyPr>
          <a:lstStyle/>
          <a:p>
            <a:pPr>
              <a:defRPr/>
            </a:pPr>
            <a:r>
              <a:rPr lang="sv-SE" sz="1050" b="1" dirty="0"/>
              <a:t>Bolagets kommentarer</a:t>
            </a:r>
            <a:endParaRPr lang="sv-SE" sz="1000" b="1" dirty="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Bolagets myndighetsrelaterade kostnader har under 2011 ökat.  </a:t>
            </a:r>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endParaRPr lang="sv-SE" sz="1050" dirty="0"/>
          </a:p>
          <a:p>
            <a:pPr eaLnBrk="0" hangingPunct="0">
              <a:buClr>
                <a:srgbClr val="003399"/>
              </a:buClr>
              <a:defRPr/>
            </a:pPr>
            <a:endParaRPr lang="sv-SE" sz="1050" dirty="0"/>
          </a:p>
          <a:p>
            <a:pPr marL="171450" lvl="0" indent="-171450">
              <a:buFont typeface="Arial" pitchFamily="34" charset="0"/>
              <a:buChar char="•"/>
            </a:pPr>
            <a:endParaRPr lang="sv-SE" sz="1050" dirty="0"/>
          </a:p>
          <a:p>
            <a:pPr marL="171450" indent="-171450" eaLnBrk="0" hangingPunct="0">
              <a:buClr>
                <a:srgbClr val="003399"/>
              </a:buClr>
              <a:buFont typeface="Arial" pitchFamily="34" charset="0"/>
              <a:buChar char="•"/>
              <a:defRPr/>
            </a:pPr>
            <a:endParaRPr lang="sv-SE" sz="1000" dirty="0"/>
          </a:p>
        </p:txBody>
      </p:sp>
      <p:graphicFrame>
        <p:nvGraphicFramePr>
          <p:cNvPr id="17" name="Table 16"/>
          <p:cNvGraphicFramePr>
            <a:graphicFrameLocks noGrp="1"/>
          </p:cNvGraphicFramePr>
          <p:nvPr>
            <p:extLst>
              <p:ext uri="{D42A27DB-BD31-4B8C-83A1-F6EECF244321}">
                <p14:modId xmlns:p14="http://schemas.microsoft.com/office/powerpoint/2010/main" xmlns="" val="3611324015"/>
              </p:ext>
            </p:extLst>
          </p:nvPr>
        </p:nvGraphicFramePr>
        <p:xfrm>
          <a:off x="190500" y="5353050"/>
          <a:ext cx="5499100" cy="1583996"/>
        </p:xfrm>
        <a:graphic>
          <a:graphicData uri="http://schemas.openxmlformats.org/drawingml/2006/table">
            <a:tbl>
              <a:tblPr/>
              <a:tblGrid>
                <a:gridCol w="2743200"/>
                <a:gridCol w="490220"/>
                <a:gridCol w="566420"/>
                <a:gridCol w="566420"/>
                <a:gridCol w="566420"/>
                <a:gridCol w="566420"/>
              </a:tblGrid>
              <a:tr h="158773">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42280">
                <a:tc>
                  <a:txBody>
                    <a:bodyPr/>
                    <a:lstStyle/>
                    <a:p>
                      <a:pPr algn="l" fontAlgn="b"/>
                      <a:r>
                        <a:rPr lang="sv-SE" sz="800" b="0" i="0" u="none" strike="noStrike" dirty="0">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2281">
                <a:tc>
                  <a:txBody>
                    <a:bodyPr/>
                    <a:lstStyle/>
                    <a:p>
                      <a:pPr algn="l" rtl="0" fontAlgn="b"/>
                      <a:r>
                        <a:rPr lang="sv-SE" sz="800" b="0" i="0" u="none" strike="noStrike" dirty="0" smtClean="0">
                          <a:solidFill>
                            <a:srgbClr val="000000"/>
                          </a:solidFill>
                          <a:latin typeface="Arial"/>
                        </a:rPr>
                        <a:t>Administrativa kostnader totalt</a:t>
                      </a:r>
                      <a:endParaRPr lang="sv-SE" sz="800" b="0" i="0" u="none" strike="noStrike" dirty="0">
                        <a:solidFill>
                          <a:srgbClr val="000000"/>
                        </a:solidFill>
                        <a:latin typeface="Arial"/>
                      </a:endParaRPr>
                    </a:p>
                  </a:txBody>
                  <a:tcPr marL="9526" marR="9526" marT="95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3 768</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4 549</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3 806</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3 239</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3 674</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281">
                <a:tc>
                  <a:txBody>
                    <a:bodyPr/>
                    <a:lstStyle/>
                    <a:p>
                      <a:pPr algn="l" rtl="0" fontAlgn="b"/>
                      <a:r>
                        <a:rPr lang="sv-SE" sz="800" b="1" i="0" u="none" strike="noStrike" dirty="0">
                          <a:solidFill>
                            <a:srgbClr val="000000"/>
                          </a:solidFill>
                          <a:latin typeface="Arial"/>
                        </a:rPr>
                        <a:t>Adm Kostnader exkl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3 768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4 549</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3 713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3 146</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3 641</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281">
                <a:tc>
                  <a:txBody>
                    <a:bodyPr/>
                    <a:lstStyle/>
                    <a:p>
                      <a:pPr algn="l" rtl="0" fontAlgn="b"/>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1 228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381</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356</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281">
                <a:tc>
                  <a:txBody>
                    <a:bodyPr/>
                    <a:lstStyle/>
                    <a:p>
                      <a:pPr algn="l" rtl="0" fontAlgn="b"/>
                      <a:r>
                        <a:rPr lang="sv-SE" sz="800" b="1" i="0" u="none" strike="noStrike" dirty="0" smtClean="0">
                          <a:solidFill>
                            <a:srgbClr val="000000"/>
                          </a:solidFill>
                          <a:latin typeface="Arial"/>
                        </a:rPr>
                        <a:t>Indirekta kostnader </a:t>
                      </a:r>
                      <a:r>
                        <a:rPr lang="sv-SE" sz="800" b="1" i="0" u="none" strike="noStrike" dirty="0">
                          <a:solidFill>
                            <a:srgbClr val="000000"/>
                          </a:solidFill>
                          <a:latin typeface="Arial"/>
                        </a:rPr>
                        <a:t>exkl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176</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225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381</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356</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695">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kostnader </a:t>
                      </a:r>
                      <a:r>
                        <a:rPr lang="sv-SE" sz="800" b="0" i="0" u="none" strike="noStrike" dirty="0">
                          <a:solidFill>
                            <a:srgbClr val="000000"/>
                          </a:solidFill>
                          <a:latin typeface="Arial"/>
                        </a:rPr>
                        <a:t>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4 033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5 777</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4 117</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3 620</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4 030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281">
                <a:tc>
                  <a:txBody>
                    <a:bodyPr/>
                    <a:lstStyle/>
                    <a:p>
                      <a:pPr algn="l" rtl="0" fontAlgn="b"/>
                      <a:r>
                        <a:rPr lang="sv-SE" sz="800" b="1" i="0" u="none" strike="noStrike" dirty="0">
                          <a:solidFill>
                            <a:srgbClr val="000000"/>
                          </a:solidFill>
                          <a:latin typeface="Arial"/>
                        </a:rPr>
                        <a:t>Adm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Kostnader </a:t>
                      </a:r>
                      <a:r>
                        <a:rPr lang="sv-SE" sz="800" b="1" i="0" u="none" strike="noStrike" dirty="0">
                          <a:solidFill>
                            <a:srgbClr val="000000"/>
                          </a:solidFill>
                          <a:latin typeface="Arial"/>
                        </a:rPr>
                        <a:t>exkl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3 944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4 774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4 024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3 527</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3 997</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281">
                <a:tc>
                  <a:txBody>
                    <a:bodyPr/>
                    <a:lstStyle/>
                    <a:p>
                      <a:pPr algn="l" rtl="0" fontAlgn="b"/>
                      <a:r>
                        <a:rPr lang="sv-SE" sz="800" b="0" i="0" u="none" strike="noStrike" dirty="0" smtClean="0">
                          <a:solidFill>
                            <a:srgbClr val="000000"/>
                          </a:solidFill>
                          <a:latin typeface="Arial"/>
                        </a:rPr>
                        <a:t>Operativa kostnader </a:t>
                      </a:r>
                      <a:r>
                        <a:rPr lang="sv-SE" sz="800" b="0" i="0" u="none" strike="noStrike" dirty="0">
                          <a:solidFill>
                            <a:srgbClr val="000000"/>
                          </a:solidFill>
                          <a:latin typeface="Arial"/>
                        </a:rPr>
                        <a:t>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6 671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7 635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8 711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7 888</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7029</a:t>
                      </a:r>
                      <a:endParaRPr lang="sv-SE" sz="800" b="0"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2281">
                <a:tc>
                  <a:txBody>
                    <a:bodyPr/>
                    <a:lstStyle/>
                    <a:p>
                      <a:pPr algn="l" rtl="0" fontAlgn="b"/>
                      <a:r>
                        <a:rPr lang="sv-SE" sz="800" b="1" i="0" u="none" strike="noStrike" dirty="0" smtClean="0">
                          <a:solidFill>
                            <a:srgbClr val="000000"/>
                          </a:solidFill>
                          <a:latin typeface="Arial"/>
                        </a:rPr>
                        <a:t>Operativa kostnader </a:t>
                      </a:r>
                      <a:r>
                        <a:rPr lang="sv-SE" sz="800" b="1" i="0" u="none" strike="noStrike" dirty="0">
                          <a:solidFill>
                            <a:srgbClr val="000000"/>
                          </a:solidFill>
                          <a:latin typeface="Arial"/>
                        </a:rPr>
                        <a:t>Totalt exkl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6 582</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6 632</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7 881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7 058</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7029</a:t>
                      </a:r>
                      <a:endParaRPr lang="sv-SE" sz="800" b="1" i="0" u="none" strike="noStrike" dirty="0">
                        <a:solidFill>
                          <a:srgbClr val="000000"/>
                        </a:solidFill>
                        <a:effectLst/>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2281">
                <a:tc>
                  <a:txBody>
                    <a:bodyPr/>
                    <a:lstStyle/>
                    <a:p>
                      <a:pPr algn="l" rtl="0" fontAlgn="b"/>
                      <a:r>
                        <a:rPr lang="sv-SE" sz="800" b="0" i="0" u="none" strike="noStrike" dirty="0">
                          <a:solidFill>
                            <a:srgbClr val="000000"/>
                          </a:solidFill>
                          <a:latin typeface="Arial"/>
                        </a:rPr>
                        <a:t>Intäkter 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694 946</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242 880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832 355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61 676</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92 134</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Oval 13"/>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sp>
        <p:nvSpPr>
          <p:cNvPr id="21"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året höjt sina administrativa kostnader genom bland annat ökade avgifter till myndigheter och förbund samt försäkringar.</a:t>
            </a:r>
            <a:endParaRPr lang="sv-SE" sz="1100" dirty="0"/>
          </a:p>
        </p:txBody>
      </p:sp>
      <p:graphicFrame>
        <p:nvGraphicFramePr>
          <p:cNvPr id="22" name="Chart 21"/>
          <p:cNvGraphicFramePr>
            <a:graphicFrameLocks/>
          </p:cNvGraphicFramePr>
          <p:nvPr>
            <p:extLst>
              <p:ext uri="{D42A27DB-BD31-4B8C-83A1-F6EECF244321}">
                <p14:modId xmlns:p14="http://schemas.microsoft.com/office/powerpoint/2010/main" xmlns="" val="3837114691"/>
              </p:ext>
            </p:extLst>
          </p:nvPr>
        </p:nvGraphicFramePr>
        <p:xfrm>
          <a:off x="0" y="911225"/>
          <a:ext cx="5029200" cy="34934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Chart 23"/>
          <p:cNvGraphicFramePr>
            <a:graphicFrameLocks/>
          </p:cNvGraphicFramePr>
          <p:nvPr>
            <p:extLst>
              <p:ext uri="{D42A27DB-BD31-4B8C-83A1-F6EECF244321}">
                <p14:modId xmlns:p14="http://schemas.microsoft.com/office/powerpoint/2010/main" xmlns="" val="3132418176"/>
              </p:ext>
            </p:extLst>
          </p:nvPr>
        </p:nvGraphicFramePr>
        <p:xfrm>
          <a:off x="5397150" y="2791618"/>
          <a:ext cx="4662838" cy="26757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p:cNvGraphicFramePr>
            <a:graphicFrameLocks noGrp="1"/>
          </p:cNvGraphicFramePr>
          <p:nvPr>
            <p:extLst>
              <p:ext uri="{D42A27DB-BD31-4B8C-83A1-F6EECF244321}">
                <p14:modId xmlns:p14="http://schemas.microsoft.com/office/powerpoint/2010/main" xmlns="" val="3220676309"/>
              </p:ext>
            </p:extLst>
          </p:nvPr>
        </p:nvGraphicFramePr>
        <p:xfrm>
          <a:off x="238126" y="4427539"/>
          <a:ext cx="5469253" cy="918112"/>
        </p:xfrm>
        <a:graphic>
          <a:graphicData uri="http://schemas.openxmlformats.org/drawingml/2006/table">
            <a:tbl>
              <a:tblPr/>
              <a:tblGrid>
                <a:gridCol w="1514474"/>
                <a:gridCol w="563516"/>
                <a:gridCol w="376807"/>
                <a:gridCol w="376807"/>
                <a:gridCol w="376807"/>
                <a:gridCol w="376807"/>
                <a:gridCol w="376807"/>
                <a:gridCol w="376807"/>
                <a:gridCol w="376807"/>
                <a:gridCol w="376807"/>
                <a:gridCol w="376807"/>
              </a:tblGrid>
              <a:tr h="239888">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w="1270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53310">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2007</a:t>
                      </a:r>
                      <a:endParaRPr lang="sv-SE" sz="800" b="1" i="0" u="none" strike="noStrike" dirty="0">
                        <a:solidFill>
                          <a:srgbClr val="000000"/>
                        </a:solidFill>
                        <a:latin typeface="Arial"/>
                      </a:endParaRPr>
                    </a:p>
                  </a:txBody>
                  <a:tcPr marL="9525" marR="9525"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2008</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2009</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1" i="0" u="none" strike="noStrike" dirty="0" smtClean="0">
                          <a:solidFill>
                            <a:srgbClr val="000000"/>
                          </a:solidFill>
                          <a:latin typeface="Arial"/>
                        </a:rPr>
                        <a:t>2011</a:t>
                      </a:r>
                      <a:endParaRPr lang="sv-SE" sz="800" b="1" i="0" u="none" strike="noStrike" dirty="0">
                        <a:solidFill>
                          <a:srgbClr val="000000"/>
                        </a:solidFill>
                        <a:latin typeface="Arial"/>
                      </a:endParaRPr>
                    </a:p>
                  </a:txBody>
                  <a:tcPr marL="9525" marR="9525" marT="953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4453">
                <a:tc>
                  <a:txBody>
                    <a:bodyPr/>
                    <a:lstStyle/>
                    <a:p>
                      <a:pPr algn="l" rtl="0" fontAlgn="b"/>
                      <a:r>
                        <a:rPr lang="sv-SE" sz="800" b="0" i="0" u="none" strike="noStrike" dirty="0" smtClean="0">
                          <a:solidFill>
                            <a:srgbClr val="000000"/>
                          </a:solidFill>
                          <a:latin typeface="Arial"/>
                        </a:rPr>
                        <a:t>Administrativa kostnader</a:t>
                      </a:r>
                      <a:endParaRPr lang="sv-SE" sz="800" b="0"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345</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82</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941</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729</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121</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99</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83</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97</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26062">
                <a:tc>
                  <a:txBody>
                    <a:bodyPr/>
                    <a:lstStyle/>
                    <a:p>
                      <a:pPr algn="l" rtl="0" fontAlgn="b"/>
                      <a:r>
                        <a:rPr lang="sv-SE" sz="800" b="0" i="0" u="none" strike="noStrike" dirty="0" smtClean="0">
                          <a:solidFill>
                            <a:srgbClr val="000000"/>
                          </a:solidFill>
                          <a:latin typeface="Arial"/>
                        </a:rPr>
                        <a:t>Indirekta 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366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147</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2439</a:t>
                      </a:r>
                      <a:endParaRPr lang="sv-SE" sz="800" b="0"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1526</a:t>
                      </a:r>
                      <a:endParaRPr lang="sv-SE" sz="800" b="0"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128</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176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216</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202</a:t>
                      </a:r>
                      <a:endParaRPr lang="sv-SE" sz="800" b="0"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9888">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a:t>
                      </a:r>
                      <a:r>
                        <a:rPr lang="sv-SE" sz="800" b="1" i="0" u="none" strike="noStrike" dirty="0" smtClean="0">
                          <a:solidFill>
                            <a:srgbClr val="000000"/>
                          </a:solidFill>
                          <a:latin typeface="Arial"/>
                        </a:rPr>
                        <a:t>Indirekta 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346</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85</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1008</a:t>
                      </a:r>
                      <a:endParaRPr lang="sv-SE" sz="800" b="1" i="0" u="none" strike="noStrike" dirty="0">
                        <a:solidFill>
                          <a:srgbClr val="000000"/>
                        </a:solidFill>
                        <a:latin typeface="Arial"/>
                      </a:endParaRPr>
                    </a:p>
                  </a:txBody>
                  <a:tcPr marL="9525" marR="85728" marT="9532" marB="0" anchor="ctr">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764</a:t>
                      </a:r>
                      <a:endParaRPr lang="sv-SE" sz="800" b="1" i="0" u="none" strike="noStrike" dirty="0">
                        <a:solidFill>
                          <a:srgbClr val="000000"/>
                        </a:solidFill>
                        <a:latin typeface="Arial"/>
                      </a:endParaRPr>
                    </a:p>
                  </a:txBody>
                  <a:tcPr marL="9525" marR="85728" marT="9532"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32" marB="0" anchor="ctr">
                    <a:lnL w="6350" cap="flat" cmpd="sng" algn="ctr">
                      <a:solidFill>
                        <a:schemeClr val="tx1"/>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121</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102</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89</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101</a:t>
                      </a:r>
                      <a:endParaRPr lang="sv-SE" sz="800" b="1" i="0" u="none" strike="noStrike" dirty="0">
                        <a:solidFill>
                          <a:srgbClr val="000000"/>
                        </a:solidFill>
                        <a:latin typeface="Arial"/>
                      </a:endParaRPr>
                    </a:p>
                  </a:txBody>
                  <a:tcPr marL="9525" marR="85728" marT="953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16" name="Down Arrow 15"/>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p>
        </p:txBody>
      </p:sp>
      <p:graphicFrame>
        <p:nvGraphicFramePr>
          <p:cNvPr id="18" name="Chart 17"/>
          <p:cNvGraphicFramePr>
            <a:graphicFrameLocks/>
          </p:cNvGraphicFramePr>
          <p:nvPr>
            <p:extLst>
              <p:ext uri="{D42A27DB-BD31-4B8C-83A1-F6EECF244321}">
                <p14:modId xmlns:p14="http://schemas.microsoft.com/office/powerpoint/2010/main" xmlns="" val="1583774027"/>
              </p:ext>
            </p:extLst>
          </p:nvPr>
        </p:nvGraphicFramePr>
        <p:xfrm>
          <a:off x="5398387" y="850900"/>
          <a:ext cx="4661601" cy="23082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4146987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p:txBody>
          <a:bodyPr/>
          <a:lstStyle/>
          <a:p>
            <a:pPr eaLnBrk="1" hangingPunct="1"/>
            <a:r>
              <a:rPr lang="sv-SE" dirty="0" smtClean="0"/>
              <a:t>Appendix 1</a:t>
            </a:r>
          </a:p>
        </p:txBody>
      </p:sp>
      <p:sp>
        <p:nvSpPr>
          <p:cNvPr id="43011"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C51F28CF-7C4F-4C4E-97C1-8B6CF7C9A45C}" type="slidenum">
              <a:rPr lang="en-US" sz="1000" smtClean="0">
                <a:solidFill>
                  <a:schemeClr val="bg2"/>
                </a:solidFill>
              </a:rPr>
              <a:pPr eaLnBrk="1" hangingPunct="1"/>
              <a:t>31</a:t>
            </a:fld>
            <a:endParaRPr lang="en-US" sz="1000" dirty="0" smtClean="0">
              <a:solidFill>
                <a:schemeClr val="bg2"/>
              </a:solidFill>
            </a:endParaRPr>
          </a:p>
        </p:txBody>
      </p:sp>
      <p:sp>
        <p:nvSpPr>
          <p:cNvPr id="43012" name="Footer Placeholder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dirty="0" smtClean="0">
              <a:solidFill>
                <a:schemeClr val="bg2"/>
              </a:solidFill>
            </a:endParaRPr>
          </a:p>
        </p:txBody>
      </p:sp>
    </p:spTree>
    <p:extLst>
      <p:ext uri="{BB962C8B-B14F-4D97-AF65-F5344CB8AC3E}">
        <p14:creationId xmlns:p14="http://schemas.microsoft.com/office/powerpoint/2010/main" xmlns="" val="10174355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4294967295"/>
          </p:nvPr>
        </p:nvSpPr>
        <p:spPr bwMode="auto">
          <a:xfrm>
            <a:off x="457199" y="7429500"/>
            <a:ext cx="370703" cy="19461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AC3DC805-960E-4A65-9DD5-432A0AE4799D}" type="slidenum">
              <a:rPr lang="en-US" sz="1000" smtClean="0">
                <a:solidFill>
                  <a:schemeClr val="tx2"/>
                </a:solidFill>
              </a:rPr>
              <a:pPr eaLnBrk="1" hangingPunct="1"/>
              <a:t>32</a:t>
            </a:fld>
            <a:endParaRPr lang="en-US" sz="1000" dirty="0" smtClean="0">
              <a:solidFill>
                <a:schemeClr val="tx2"/>
              </a:solidFill>
            </a:endParaRPr>
          </a:p>
        </p:txBody>
      </p:sp>
      <p:sp>
        <p:nvSpPr>
          <p:cNvPr id="44035"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44036" name="Title 3"/>
          <p:cNvSpPr>
            <a:spLocks noGrp="1"/>
          </p:cNvSpPr>
          <p:nvPr>
            <p:ph type="title"/>
          </p:nvPr>
        </p:nvSpPr>
        <p:spPr/>
        <p:txBody>
          <a:bodyPr/>
          <a:lstStyle/>
          <a:p>
            <a:pPr eaLnBrk="1" hangingPunct="1"/>
            <a:r>
              <a:rPr lang="sv-SE" dirty="0" smtClean="0"/>
              <a:t>Beräkningsmetod</a:t>
            </a:r>
          </a:p>
        </p:txBody>
      </p:sp>
      <p:grpSp>
        <p:nvGrpSpPr>
          <p:cNvPr id="44037" name="Group 1"/>
          <p:cNvGrpSpPr>
            <a:grpSpLocks/>
          </p:cNvGrpSpPr>
          <p:nvPr/>
        </p:nvGrpSpPr>
        <p:grpSpPr bwMode="auto">
          <a:xfrm>
            <a:off x="358775" y="2132013"/>
            <a:ext cx="9294813" cy="5158473"/>
            <a:chOff x="358775" y="3549971"/>
            <a:chExt cx="9294813" cy="3564713"/>
          </a:xfrm>
        </p:grpSpPr>
        <p:sp>
          <p:nvSpPr>
            <p:cNvPr id="8" name="Content Placeholder 4"/>
            <p:cNvSpPr txBox="1">
              <a:spLocks/>
            </p:cNvSpPr>
            <p:nvPr/>
          </p:nvSpPr>
          <p:spPr>
            <a:xfrm>
              <a:off x="358775" y="3549971"/>
              <a:ext cx="9294813" cy="3564713"/>
            </a:xfrm>
            <a:prstGeom prst="rect">
              <a:avLst/>
            </a:prstGeom>
          </p:spPr>
          <p:txBody>
            <a:bodyPr>
              <a:normAutofit/>
            </a:bodyPr>
            <a:lstStyle/>
            <a:p>
              <a:pPr marL="185738" indent="-185738" defTabSz="1019175">
                <a:spcAft>
                  <a:spcPts val="300"/>
                </a:spcAft>
                <a:defRPr/>
              </a:pPr>
              <a:r>
                <a:rPr lang="sv-SE" sz="1600" b="1" dirty="0">
                  <a:solidFill>
                    <a:schemeClr val="tx2"/>
                  </a:solidFill>
                  <a:latin typeface="Arial" pitchFamily="34" charset="0"/>
                  <a:cs typeface="Arial" pitchFamily="34" charset="0"/>
                </a:rPr>
                <a:t>1.1 Nyckeltal</a:t>
              </a:r>
            </a:p>
            <a:p>
              <a:pPr defTabSz="1019175">
                <a:spcAft>
                  <a:spcPts val="300"/>
                </a:spcAft>
                <a:defRPr/>
              </a:pPr>
              <a:r>
                <a:rPr lang="sv-SE" sz="1600" dirty="0">
                  <a:solidFill>
                    <a:schemeClr val="tx2"/>
                  </a:solidFill>
                  <a:latin typeface="+mn-lt"/>
                  <a:cs typeface="+mn-cs"/>
                </a:rPr>
                <a:t>Rapporten </a:t>
              </a:r>
              <a:r>
                <a:rPr lang="sv-SE" sz="1600" dirty="0">
                  <a:solidFill>
                    <a:schemeClr val="tx2"/>
                  </a:solidFill>
                  <a:latin typeface="Arial" pitchFamily="34" charset="0"/>
                  <a:cs typeface="Arial" pitchFamily="34" charset="0"/>
                </a:rPr>
                <a:t>baseras på </a:t>
              </a:r>
              <a:r>
                <a:rPr lang="sv-SE" sz="1600" dirty="0" smtClean="0">
                  <a:solidFill>
                    <a:schemeClr val="tx2"/>
                  </a:solidFill>
                  <a:latin typeface="Arial" pitchFamily="34" charset="0"/>
                  <a:cs typeface="Arial" pitchFamily="34" charset="0"/>
                </a:rPr>
                <a:t>de siffror som </a:t>
              </a:r>
              <a:r>
                <a:rPr lang="sv-SE" sz="1600" dirty="0">
                  <a:solidFill>
                    <a:schemeClr val="tx2"/>
                  </a:solidFill>
                  <a:latin typeface="Arial" pitchFamily="34" charset="0"/>
                  <a:cs typeface="Arial" pitchFamily="34" charset="0"/>
                </a:rPr>
                <a:t>är </a:t>
              </a:r>
              <a:r>
                <a:rPr lang="sv-SE" sz="1600" dirty="0" smtClean="0">
                  <a:solidFill>
                    <a:schemeClr val="tx2"/>
                  </a:solidFill>
                  <a:latin typeface="Arial" pitchFamily="34" charset="0"/>
                  <a:cs typeface="Arial" pitchFamily="34" charset="0"/>
                </a:rPr>
                <a:t>inrapporterade </a:t>
              </a:r>
              <a:r>
                <a:rPr lang="sv-SE" sz="1600" dirty="0">
                  <a:solidFill>
                    <a:schemeClr val="tx2"/>
                  </a:solidFill>
                  <a:latin typeface="Arial" pitchFamily="34" charset="0"/>
                  <a:cs typeface="Arial" pitchFamily="34" charset="0"/>
                </a:rPr>
                <a:t>för </a:t>
              </a:r>
              <a:r>
                <a:rPr lang="sv-SE" sz="1600" dirty="0" smtClean="0">
                  <a:solidFill>
                    <a:schemeClr val="tx2"/>
                  </a:solidFill>
                  <a:latin typeface="Arial" pitchFamily="34" charset="0"/>
                  <a:cs typeface="Arial" pitchFamily="34" charset="0"/>
                </a:rPr>
                <a:t>år </a:t>
              </a:r>
              <a:r>
                <a:rPr lang="sv-SE" sz="1600" dirty="0">
                  <a:solidFill>
                    <a:schemeClr val="tx2"/>
                  </a:solidFill>
                  <a:latin typeface="Arial" pitchFamily="34" charset="0"/>
                  <a:cs typeface="Arial" pitchFamily="34" charset="0"/>
                </a:rPr>
                <a:t>2007, </a:t>
              </a:r>
              <a:r>
                <a:rPr lang="sv-SE" sz="1600" dirty="0" smtClean="0">
                  <a:solidFill>
                    <a:schemeClr val="tx2"/>
                  </a:solidFill>
                  <a:latin typeface="Arial" pitchFamily="34" charset="0"/>
                  <a:cs typeface="Arial" pitchFamily="34" charset="0"/>
                </a:rPr>
                <a:t>2008, 2009 ,2010 och 2011.</a:t>
              </a:r>
              <a:endParaRPr lang="sv-SE" sz="1600" dirty="0">
                <a:solidFill>
                  <a:schemeClr val="tx2"/>
                </a:solidFill>
                <a:latin typeface="Arial" pitchFamily="34" charset="0"/>
                <a:cs typeface="Arial" pitchFamily="34" charset="0"/>
              </a:endParaRPr>
            </a:p>
            <a:p>
              <a:pPr defTabSz="1019175">
                <a:spcAft>
                  <a:spcPts val="300"/>
                </a:spcAft>
                <a:defRPr/>
              </a:pPr>
              <a:r>
                <a:rPr lang="sv-SE" sz="1600" dirty="0" smtClean="0">
                  <a:solidFill>
                    <a:schemeClr val="tx2"/>
                  </a:solidFill>
                  <a:latin typeface="Arial" pitchFamily="34" charset="0"/>
                  <a:cs typeface="Arial" pitchFamily="34" charset="0"/>
                </a:rPr>
                <a:t>Resultat från följande beräkningar används</a:t>
              </a:r>
              <a:r>
                <a:rPr lang="sv-SE" sz="1600" dirty="0">
                  <a:solidFill>
                    <a:schemeClr val="tx2"/>
                  </a:solidFill>
                  <a:latin typeface="Arial" pitchFamily="34" charset="0"/>
                  <a:cs typeface="Arial" pitchFamily="34" charset="0"/>
                </a:rPr>
                <a:t>;</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r>
                <a:rPr lang="sv-SE" sz="1600" dirty="0">
                  <a:solidFill>
                    <a:schemeClr val="tx2"/>
                  </a:solidFill>
                  <a:latin typeface="Arial" pitchFamily="34" charset="0"/>
                  <a:cs typeface="Arial" pitchFamily="34" charset="0"/>
                </a:rPr>
                <a:t>   </a:t>
              </a:r>
              <a:r>
                <a:rPr lang="sv-SE" sz="1600" dirty="0" smtClean="0">
                  <a:solidFill>
                    <a:schemeClr val="tx2"/>
                  </a:solidFill>
                </a:rPr>
                <a:t>KPI</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1</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		</a:t>
              </a:r>
              <a:r>
                <a:rPr lang="sv-SE" sz="1600" dirty="0" smtClean="0">
                  <a:solidFill>
                    <a:schemeClr val="tx2"/>
                  </a:solidFill>
                  <a:latin typeface="Arial" pitchFamily="34" charset="0"/>
                  <a:cs typeface="Arial" pitchFamily="34" charset="0"/>
                </a:rPr>
                <a:t>KPI </a:t>
              </a:r>
              <a:r>
                <a:rPr lang="sv-SE" sz="1600" dirty="0">
                  <a:solidFill>
                    <a:schemeClr val="tx2"/>
                  </a:solidFill>
                  <a:latin typeface="Arial" pitchFamily="34" charset="0"/>
                  <a:cs typeface="Arial" pitchFamily="34" charset="0"/>
                </a:rPr>
                <a:t>2</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		</a:t>
              </a:r>
              <a:r>
                <a:rPr lang="sv-SE" sz="1600" dirty="0" smtClean="0">
                  <a:solidFill>
                    <a:schemeClr val="tx2"/>
                  </a:solidFill>
                </a:rPr>
                <a:t>Jämförelseindex</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defTabSz="1019175">
                <a:spcAft>
                  <a:spcPts val="300"/>
                </a:spcAft>
                <a:defRPr/>
              </a:pPr>
              <a:endParaRPr lang="sv-SE" sz="1600" dirty="0" smtClean="0">
                <a:solidFill>
                  <a:schemeClr val="tx2"/>
                </a:solidFill>
                <a:latin typeface="Arial" pitchFamily="34" charset="0"/>
                <a:cs typeface="Arial" pitchFamily="34" charset="0"/>
              </a:endParaRPr>
            </a:p>
            <a:p>
              <a:pPr defTabSz="1019175">
                <a:spcAft>
                  <a:spcPts val="300"/>
                </a:spcAft>
                <a:defRPr/>
              </a:pPr>
              <a:endParaRPr lang="sv-SE" sz="1600" dirty="0">
                <a:solidFill>
                  <a:schemeClr val="tx2"/>
                </a:solidFill>
              </a:endParaRPr>
            </a:p>
            <a:p>
              <a:pPr defTabSz="1019175">
                <a:spcAft>
                  <a:spcPts val="300"/>
                </a:spcAft>
                <a:defRPr/>
              </a:pPr>
              <a:r>
                <a:rPr lang="sv-SE" sz="1600" dirty="0" smtClean="0">
                  <a:solidFill>
                    <a:schemeClr val="tx2"/>
                  </a:solidFill>
                </a:rPr>
                <a:t>Jämförelsetal i bolagsspecifik rapport:</a:t>
              </a:r>
              <a:endParaRPr lang="sv-SE" sz="1600" dirty="0">
                <a:solidFill>
                  <a:schemeClr val="tx2"/>
                </a:solidFill>
              </a:endParaRPr>
            </a:p>
            <a:p>
              <a:pPr defTabSz="1019175">
                <a:spcAft>
                  <a:spcPts val="300"/>
                </a:spcAft>
                <a:defRPr/>
              </a:pPr>
              <a:endParaRPr lang="sv-SE" sz="1600" dirty="0">
                <a:solidFill>
                  <a:schemeClr val="tx2"/>
                </a:solidFill>
              </a:endParaRPr>
            </a:p>
            <a:p>
              <a:pPr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r>
                <a:rPr lang="sv-SE" sz="1600" dirty="0">
                  <a:solidFill>
                    <a:schemeClr val="tx2"/>
                  </a:solidFill>
                  <a:latin typeface="Arial" pitchFamily="34" charset="0"/>
                  <a:cs typeface="Arial" pitchFamily="34" charset="0"/>
                </a:rPr>
                <a:t>Nyckeltalen indexeras med 2007 som basår för respektive bolag så en jämförelse framför allt kan göras mot bolagens resultat från föregående år för att utläsa utvecklingen.</a:t>
              </a:r>
            </a:p>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endParaRPr lang="sv-SE" sz="1600" b="1" dirty="0">
                <a:solidFill>
                  <a:schemeClr val="tx2"/>
                </a:solidFill>
                <a:latin typeface="Arial" pitchFamily="34" charset="0"/>
                <a:cs typeface="Arial" pitchFamily="34" charset="0"/>
              </a:endParaRPr>
            </a:p>
            <a:p>
              <a:pPr marL="185738" indent="-185738" defTabSz="1019175">
                <a:spcAft>
                  <a:spcPts val="300"/>
                </a:spcAft>
                <a:defRPr/>
              </a:pPr>
              <a:r>
                <a:rPr lang="sv-SE" sz="1600" b="1" dirty="0">
                  <a:solidFill>
                    <a:schemeClr val="tx2"/>
                  </a:solidFill>
                  <a:latin typeface="Arial" pitchFamily="34" charset="0"/>
                  <a:cs typeface="Arial" pitchFamily="34" charset="0"/>
                </a:rPr>
                <a:t>1.3 Indexering</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r>
                <a:rPr lang="sv-SE" sz="1600" dirty="0">
                  <a:solidFill>
                    <a:schemeClr val="tx2"/>
                  </a:solidFill>
                  <a:latin typeface="Arial" pitchFamily="34" charset="0"/>
                  <a:cs typeface="Arial" pitchFamily="34" charset="0"/>
                </a:rPr>
                <a:t>Indexering </a:t>
              </a:r>
              <a:r>
                <a:rPr lang="sv-SE" sz="1600" dirty="0" smtClean="0">
                  <a:solidFill>
                    <a:schemeClr val="tx2"/>
                  </a:solidFill>
                  <a:latin typeface="Arial" pitchFamily="34" charset="0"/>
                  <a:cs typeface="Arial" pitchFamily="34" charset="0"/>
                </a:rPr>
                <a:t>beräknas </a:t>
              </a:r>
              <a:r>
                <a:rPr lang="sv-SE" sz="1600" dirty="0">
                  <a:solidFill>
                    <a:schemeClr val="tx2"/>
                  </a:solidFill>
                  <a:latin typeface="Arial" pitchFamily="34" charset="0"/>
                  <a:cs typeface="Arial" pitchFamily="34" charset="0"/>
                </a:rPr>
                <a:t>genom:</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mn-lt"/>
                <a:cs typeface="+mn-cs"/>
              </a:endParaRPr>
            </a:p>
          </p:txBody>
        </p:sp>
        <p:grpSp>
          <p:nvGrpSpPr>
            <p:cNvPr id="44049" name="Group 11"/>
            <p:cNvGrpSpPr>
              <a:grpSpLocks/>
            </p:cNvGrpSpPr>
            <p:nvPr/>
          </p:nvGrpSpPr>
          <p:grpSpPr bwMode="auto">
            <a:xfrm>
              <a:off x="4599715" y="4182971"/>
              <a:ext cx="1960562" cy="489178"/>
              <a:chOff x="4760077" y="2010951"/>
              <a:chExt cx="1614616" cy="489016"/>
            </a:xfrm>
          </p:grpSpPr>
          <p:sp>
            <p:nvSpPr>
              <p:cNvPr id="44050" name="TextBox 12"/>
              <p:cNvSpPr txBox="1">
                <a:spLocks noChangeArrowheads="1"/>
              </p:cNvSpPr>
              <p:nvPr/>
            </p:nvSpPr>
            <p:spPr bwMode="auto">
              <a:xfrm>
                <a:off x="4760077" y="2010951"/>
                <a:ext cx="1614616" cy="4890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(Ak+IPk)</a:t>
                </a:r>
                <a:r>
                  <a:rPr lang="sv-SE" baseline="30000" dirty="0">
                    <a:solidFill>
                      <a:schemeClr val="tx2"/>
                    </a:solidFill>
                  </a:rPr>
                  <a:t>t</a:t>
                </a:r>
                <a:endParaRPr lang="sv-SE" dirty="0">
                  <a:solidFill>
                    <a:srgbClr val="002060"/>
                  </a:solidFill>
                </a:endParaRPr>
              </a:p>
              <a:p>
                <a:pPr eaLnBrk="1" hangingPunct="1"/>
                <a:r>
                  <a:rPr lang="sv-SE" dirty="0">
                    <a:solidFill>
                      <a:srgbClr val="002060"/>
                    </a:solidFill>
                  </a:rPr>
                  <a:t>(Ak+IPk)</a:t>
                </a:r>
                <a:r>
                  <a:rPr lang="sv-SE" baseline="30000" dirty="0">
                    <a:solidFill>
                      <a:schemeClr val="tx2"/>
                    </a:solidFill>
                  </a:rPr>
                  <a:t> basår</a:t>
                </a:r>
                <a:endParaRPr lang="sv-SE" dirty="0">
                  <a:solidFill>
                    <a:srgbClr val="002060"/>
                  </a:solidFill>
                </a:endParaRPr>
              </a:p>
            </p:txBody>
          </p:sp>
          <p:cxnSp>
            <p:nvCxnSpPr>
              <p:cNvPr id="14" name="Straight Connector 13"/>
              <p:cNvCxnSpPr/>
              <p:nvPr/>
            </p:nvCxnSpPr>
            <p:spPr>
              <a:xfrm rot="10800000">
                <a:off x="4850995" y="2254244"/>
                <a:ext cx="1000147" cy="1071"/>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44038" name="Group 11"/>
          <p:cNvGrpSpPr>
            <a:grpSpLocks/>
          </p:cNvGrpSpPr>
          <p:nvPr/>
        </p:nvGrpSpPr>
        <p:grpSpPr bwMode="auto">
          <a:xfrm>
            <a:off x="3163374" y="6388463"/>
            <a:ext cx="1951038" cy="708025"/>
            <a:chOff x="3403781" y="3894226"/>
            <a:chExt cx="1951990" cy="707886"/>
          </a:xfrm>
        </p:grpSpPr>
        <p:grpSp>
          <p:nvGrpSpPr>
            <p:cNvPr id="44044" name="Group 7"/>
            <p:cNvGrpSpPr>
              <a:grpSpLocks/>
            </p:cNvGrpSpPr>
            <p:nvPr/>
          </p:nvGrpSpPr>
          <p:grpSpPr bwMode="auto">
            <a:xfrm>
              <a:off x="3403781" y="3894226"/>
              <a:ext cx="1481726" cy="707886"/>
              <a:chOff x="6400798" y="1532237"/>
              <a:chExt cx="1433384" cy="707886"/>
            </a:xfrm>
          </p:grpSpPr>
          <p:sp>
            <p:nvSpPr>
              <p:cNvPr id="44046" name="TextBox 8"/>
              <p:cNvSpPr txBox="1">
                <a:spLocks noChangeArrowheads="1"/>
              </p:cNvSpPr>
              <p:nvPr/>
            </p:nvSpPr>
            <p:spPr bwMode="auto">
              <a:xfrm>
                <a:off x="6400798" y="1532237"/>
                <a:ext cx="143338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chemeClr val="tx2"/>
                    </a:solidFill>
                  </a:rPr>
                  <a:t>KPI</a:t>
                </a:r>
                <a:r>
                  <a:rPr lang="sv-SE" baseline="30000" dirty="0">
                    <a:solidFill>
                      <a:schemeClr val="tx2"/>
                    </a:solidFill>
                  </a:rPr>
                  <a:t>årX</a:t>
                </a:r>
                <a:endParaRPr lang="sv-SE" dirty="0">
                  <a:solidFill>
                    <a:srgbClr val="002060"/>
                  </a:solidFill>
                </a:endParaRPr>
              </a:p>
              <a:p>
                <a:pPr eaLnBrk="1" hangingPunct="1"/>
                <a:r>
                  <a:rPr lang="sv-SE" dirty="0">
                    <a:solidFill>
                      <a:schemeClr val="tx2"/>
                    </a:solidFill>
                  </a:rPr>
                  <a:t>KPI</a:t>
                </a:r>
                <a:r>
                  <a:rPr lang="sv-SE" baseline="30000" dirty="0">
                    <a:solidFill>
                      <a:schemeClr val="tx2"/>
                    </a:solidFill>
                  </a:rPr>
                  <a:t>basår</a:t>
                </a:r>
                <a:endParaRPr lang="sv-SE" dirty="0">
                  <a:solidFill>
                    <a:srgbClr val="002060"/>
                  </a:solidFill>
                </a:endParaRPr>
              </a:p>
            </p:txBody>
          </p:sp>
          <p:cxnSp>
            <p:nvCxnSpPr>
              <p:cNvPr id="22" name="Straight Connector 21"/>
              <p:cNvCxnSpPr/>
              <p:nvPr/>
            </p:nvCxnSpPr>
            <p:spPr>
              <a:xfrm rot="10800000" flipV="1">
                <a:off x="6474548" y="1903639"/>
                <a:ext cx="89882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4045" name="TextBox 10"/>
            <p:cNvSpPr txBox="1">
              <a:spLocks noChangeArrowheads="1"/>
            </p:cNvSpPr>
            <p:nvPr/>
          </p:nvSpPr>
          <p:spPr bwMode="auto">
            <a:xfrm>
              <a:off x="4454426" y="4075606"/>
              <a:ext cx="901345"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chemeClr val="tx2"/>
                  </a:solidFill>
                </a:rPr>
                <a:t>X 100</a:t>
              </a:r>
            </a:p>
          </p:txBody>
        </p:sp>
      </p:grpSp>
      <p:sp>
        <p:nvSpPr>
          <p:cNvPr id="44039" name="TextBox 15"/>
          <p:cNvSpPr txBox="1">
            <a:spLocks noChangeArrowheads="1"/>
          </p:cNvSpPr>
          <p:nvPr/>
        </p:nvSpPr>
        <p:spPr bwMode="auto">
          <a:xfrm>
            <a:off x="1770063" y="3121025"/>
            <a:ext cx="14335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(Ak+IPk)</a:t>
            </a:r>
          </a:p>
          <a:p>
            <a:pPr eaLnBrk="1" hangingPunct="1"/>
            <a:r>
              <a:rPr lang="sv-SE" dirty="0">
                <a:solidFill>
                  <a:srgbClr val="002060"/>
                </a:solidFill>
              </a:rPr>
              <a:t>       I </a:t>
            </a:r>
          </a:p>
        </p:txBody>
      </p:sp>
      <p:sp>
        <p:nvSpPr>
          <p:cNvPr id="44040" name="TextBox 12"/>
          <p:cNvSpPr txBox="1">
            <a:spLocks noChangeArrowheads="1"/>
          </p:cNvSpPr>
          <p:nvPr/>
        </p:nvSpPr>
        <p:spPr bwMode="auto">
          <a:xfrm>
            <a:off x="3849864" y="3936549"/>
            <a:ext cx="196056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(Opk)</a:t>
            </a:r>
            <a:r>
              <a:rPr lang="sv-SE" baseline="30000" dirty="0">
                <a:solidFill>
                  <a:schemeClr val="tx2"/>
                </a:solidFill>
              </a:rPr>
              <a:t>t</a:t>
            </a:r>
            <a:endParaRPr lang="sv-SE" dirty="0">
              <a:solidFill>
                <a:srgbClr val="002060"/>
              </a:solidFill>
            </a:endParaRPr>
          </a:p>
          <a:p>
            <a:pPr eaLnBrk="1" hangingPunct="1"/>
            <a:r>
              <a:rPr lang="sv-SE" dirty="0">
                <a:solidFill>
                  <a:srgbClr val="002060"/>
                </a:solidFill>
              </a:rPr>
              <a:t>(Opk)</a:t>
            </a:r>
            <a:r>
              <a:rPr lang="sv-SE" baseline="30000" dirty="0">
                <a:solidFill>
                  <a:schemeClr val="tx2"/>
                </a:solidFill>
              </a:rPr>
              <a:t> basår</a:t>
            </a:r>
            <a:endParaRPr lang="sv-SE" dirty="0">
              <a:solidFill>
                <a:srgbClr val="002060"/>
              </a:solidFill>
            </a:endParaRPr>
          </a:p>
        </p:txBody>
      </p:sp>
      <p:cxnSp>
        <p:nvCxnSpPr>
          <p:cNvPr id="26" name="Straight Connector 25"/>
          <p:cNvCxnSpPr/>
          <p:nvPr/>
        </p:nvCxnSpPr>
        <p:spPr bwMode="auto">
          <a:xfrm rot="10800000">
            <a:off x="3935412" y="4309611"/>
            <a:ext cx="12144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auto">
          <a:xfrm rot="10800000">
            <a:off x="1830388" y="3448050"/>
            <a:ext cx="1212850" cy="3175"/>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902200" y="406400"/>
            <a:ext cx="4432300" cy="1762125"/>
          </a:xfrm>
          <a:prstGeom prst="rect">
            <a:avLst/>
          </a:prstGeom>
          <a:noFill/>
          <a:ln>
            <a:solidFill>
              <a:srgbClr val="92D400"/>
            </a:solidFill>
          </a:ln>
        </p:spPr>
        <p:txBody>
          <a:bodyPr>
            <a:spAutoFit/>
          </a:bodyPr>
          <a:lstStyle/>
          <a:p>
            <a:pPr marL="185738" indent="-185738" defTabSz="1019175">
              <a:spcAft>
                <a:spcPts val="300"/>
              </a:spcAft>
              <a:defRPr/>
            </a:pPr>
            <a:r>
              <a:rPr lang="sv-SE" sz="1600" i="1" dirty="0">
                <a:solidFill>
                  <a:schemeClr val="tx2"/>
                </a:solidFill>
                <a:latin typeface="Arial" pitchFamily="34" charset="0"/>
                <a:cs typeface="Arial" pitchFamily="34" charset="0"/>
              </a:rPr>
              <a:t>Följande förkortningar används för nyckeltalen</a:t>
            </a:r>
            <a:r>
              <a:rPr lang="sv-SE" sz="1600" dirty="0">
                <a:solidFill>
                  <a:schemeClr val="tx2"/>
                </a:solidFill>
                <a:latin typeface="Arial" pitchFamily="34" charset="0"/>
                <a:cs typeface="Arial" pitchFamily="34" charset="0"/>
              </a:rPr>
              <a:t>:</a:t>
            </a:r>
          </a:p>
          <a:p>
            <a:pPr marL="185738" indent="-185738" defTabSz="1019175">
              <a:spcAft>
                <a:spcPts val="300"/>
              </a:spcAft>
              <a:defRPr/>
            </a:pPr>
            <a:r>
              <a:rPr lang="sv-SE" sz="1600" dirty="0" smtClean="0">
                <a:solidFill>
                  <a:schemeClr val="tx2"/>
                </a:solidFill>
                <a:latin typeface="Arial" pitchFamily="34" charset="0"/>
                <a:cs typeface="Arial" pitchFamily="34" charset="0"/>
              </a:rPr>
              <a:t>Administrativa kostnader: </a:t>
            </a:r>
            <a:r>
              <a:rPr lang="sv-SE" sz="1600" dirty="0">
                <a:solidFill>
                  <a:schemeClr val="tx2"/>
                </a:solidFill>
                <a:latin typeface="Arial" pitchFamily="34" charset="0"/>
                <a:cs typeface="Arial" pitchFamily="34" charset="0"/>
              </a:rPr>
              <a:t>	Ak</a:t>
            </a:r>
          </a:p>
          <a:p>
            <a:pPr marL="185738" indent="-185738" defTabSz="1019175">
              <a:spcAft>
                <a:spcPts val="300"/>
              </a:spcAft>
              <a:defRPr/>
            </a:pPr>
            <a:r>
              <a:rPr lang="sv-SE" sz="1600" dirty="0" smtClean="0">
                <a:solidFill>
                  <a:schemeClr val="tx2"/>
                </a:solidFill>
                <a:latin typeface="Arial" pitchFamily="34" charset="0"/>
                <a:cs typeface="Arial" pitchFamily="34" charset="0"/>
              </a:rPr>
              <a:t>Indirekta kostnader: </a:t>
            </a:r>
            <a:r>
              <a:rPr lang="sv-SE" sz="1600" dirty="0">
                <a:solidFill>
                  <a:schemeClr val="tx2"/>
                </a:solidFill>
                <a:latin typeface="Arial" pitchFamily="34" charset="0"/>
                <a:cs typeface="Arial" pitchFamily="34" charset="0"/>
              </a:rPr>
              <a:t>	</a:t>
            </a:r>
            <a:r>
              <a:rPr lang="sv-SE" sz="1600" dirty="0" smtClean="0">
                <a:solidFill>
                  <a:schemeClr val="tx2"/>
                </a:solidFill>
                <a:latin typeface="Arial" pitchFamily="34" charset="0"/>
                <a:cs typeface="Arial" pitchFamily="34" charset="0"/>
              </a:rPr>
              <a:t>	</a:t>
            </a:r>
            <a:r>
              <a:rPr lang="sv-SE" sz="1600" dirty="0" err="1" smtClean="0">
                <a:solidFill>
                  <a:schemeClr val="tx2"/>
                </a:solidFill>
                <a:latin typeface="Arial" pitchFamily="34" charset="0"/>
                <a:cs typeface="Arial" pitchFamily="34" charset="0"/>
              </a:rPr>
              <a:t>IPk</a:t>
            </a:r>
            <a:endParaRPr lang="sv-SE" sz="1600" dirty="0">
              <a:solidFill>
                <a:schemeClr val="tx2"/>
              </a:solidFill>
              <a:latin typeface="Arial" pitchFamily="34" charset="0"/>
              <a:cs typeface="Arial" pitchFamily="34" charset="0"/>
            </a:endParaRPr>
          </a:p>
          <a:p>
            <a:pPr marL="185738" indent="-185738" defTabSz="1019175">
              <a:spcAft>
                <a:spcPts val="300"/>
              </a:spcAft>
              <a:defRPr/>
            </a:pPr>
            <a:r>
              <a:rPr lang="sv-SE" sz="1600" dirty="0">
                <a:solidFill>
                  <a:schemeClr val="tx2"/>
                </a:solidFill>
                <a:latin typeface="Arial" pitchFamily="34" charset="0"/>
                <a:cs typeface="Arial" pitchFamily="34" charset="0"/>
              </a:rPr>
              <a:t>Totala intäkter: 		I</a:t>
            </a:r>
          </a:p>
          <a:p>
            <a:pPr marL="185738" indent="-185738" defTabSz="1019175">
              <a:spcAft>
                <a:spcPts val="300"/>
              </a:spcAft>
              <a:defRPr/>
            </a:pPr>
            <a:r>
              <a:rPr lang="sv-SE" sz="1600" dirty="0">
                <a:solidFill>
                  <a:schemeClr val="tx2"/>
                </a:solidFill>
                <a:latin typeface="Arial" pitchFamily="34" charset="0"/>
                <a:cs typeface="Arial" pitchFamily="34" charset="0"/>
              </a:rPr>
              <a:t>Totala </a:t>
            </a:r>
            <a:r>
              <a:rPr lang="sv-SE" sz="1600" dirty="0" smtClean="0">
                <a:solidFill>
                  <a:schemeClr val="tx2"/>
                </a:solidFill>
                <a:latin typeface="Arial" pitchFamily="34" charset="0"/>
                <a:cs typeface="Arial" pitchFamily="34" charset="0"/>
              </a:rPr>
              <a:t>operativa kostnader: </a:t>
            </a:r>
            <a:r>
              <a:rPr lang="sv-SE" sz="1600" dirty="0">
                <a:solidFill>
                  <a:schemeClr val="tx2"/>
                </a:solidFill>
                <a:latin typeface="Arial" pitchFamily="34" charset="0"/>
                <a:cs typeface="Arial" pitchFamily="34" charset="0"/>
              </a:rPr>
              <a:t>	Opk</a:t>
            </a:r>
          </a:p>
          <a:p>
            <a:pPr>
              <a:defRPr/>
            </a:pPr>
            <a:endParaRPr lang="sv-SE" sz="1600" dirty="0">
              <a:latin typeface="Arial" pitchFamily="34" charset="0"/>
              <a:cs typeface="Arial" pitchFamily="34" charset="0"/>
            </a:endParaRPr>
          </a:p>
        </p:txBody>
      </p:sp>
      <p:sp>
        <p:nvSpPr>
          <p:cNvPr id="20" name="TextBox 15"/>
          <p:cNvSpPr txBox="1">
            <a:spLocks noChangeArrowheads="1"/>
          </p:cNvSpPr>
          <p:nvPr/>
        </p:nvSpPr>
        <p:spPr bwMode="auto">
          <a:xfrm>
            <a:off x="8204201" y="3112872"/>
            <a:ext cx="14335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(Ak+IPk)</a:t>
            </a:r>
          </a:p>
          <a:p>
            <a:pPr eaLnBrk="1" hangingPunct="1"/>
            <a:r>
              <a:rPr lang="sv-SE" dirty="0">
                <a:solidFill>
                  <a:srgbClr val="002060"/>
                </a:solidFill>
              </a:rPr>
              <a:t>    </a:t>
            </a:r>
            <a:r>
              <a:rPr lang="sv-SE" dirty="0" smtClean="0">
                <a:solidFill>
                  <a:srgbClr val="002060"/>
                </a:solidFill>
              </a:rPr>
              <a:t>Opk </a:t>
            </a:r>
            <a:endParaRPr lang="sv-SE" dirty="0">
              <a:solidFill>
                <a:srgbClr val="002060"/>
              </a:solidFill>
            </a:endParaRPr>
          </a:p>
        </p:txBody>
      </p:sp>
      <p:cxnSp>
        <p:nvCxnSpPr>
          <p:cNvPr id="21" name="Straight Connector 20"/>
          <p:cNvCxnSpPr/>
          <p:nvPr/>
        </p:nvCxnSpPr>
        <p:spPr bwMode="auto">
          <a:xfrm flipH="1" flipV="1">
            <a:off x="8204201" y="3466885"/>
            <a:ext cx="1212850" cy="815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17067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p:txBody>
          <a:bodyPr/>
          <a:lstStyle/>
          <a:p>
            <a:pPr eaLnBrk="1" hangingPunct="1"/>
            <a:r>
              <a:rPr lang="sv-SE" dirty="0" smtClean="0"/>
              <a:t>Appendix 2</a:t>
            </a:r>
          </a:p>
        </p:txBody>
      </p:sp>
      <p:sp>
        <p:nvSpPr>
          <p:cNvPr id="43011"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C51F28CF-7C4F-4C4E-97C1-8B6CF7C9A45C}" type="slidenum">
              <a:rPr lang="en-US" sz="1000" smtClean="0">
                <a:solidFill>
                  <a:schemeClr val="bg2"/>
                </a:solidFill>
              </a:rPr>
              <a:pPr eaLnBrk="1" hangingPunct="1"/>
              <a:t>33</a:t>
            </a:fld>
            <a:endParaRPr lang="en-US" sz="1000" dirty="0" smtClean="0">
              <a:solidFill>
                <a:schemeClr val="bg2"/>
              </a:solidFill>
            </a:endParaRPr>
          </a:p>
        </p:txBody>
      </p:sp>
      <p:sp>
        <p:nvSpPr>
          <p:cNvPr id="43012" name="Footer Placeholder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dirty="0" smtClean="0">
              <a:solidFill>
                <a:schemeClr val="bg2"/>
              </a:solidFill>
            </a:endParaRPr>
          </a:p>
        </p:txBody>
      </p:sp>
    </p:spTree>
    <p:extLst>
      <p:ext uri="{BB962C8B-B14F-4D97-AF65-F5344CB8AC3E}">
        <p14:creationId xmlns:p14="http://schemas.microsoft.com/office/powerpoint/2010/main" xmlns="" val="12855909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34</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4" name="Title 3"/>
          <p:cNvSpPr>
            <a:spLocks noGrp="1"/>
          </p:cNvSpPr>
          <p:nvPr>
            <p:ph type="title"/>
          </p:nvPr>
        </p:nvSpPr>
        <p:spPr/>
        <p:txBody>
          <a:bodyPr/>
          <a:lstStyle/>
          <a:p>
            <a:r>
              <a:rPr lang="sv-SE" dirty="0" smtClean="0"/>
              <a:t>Detaljerad jämförelse mellan 2010 och 2011 per bolag </a:t>
            </a:r>
            <a:endParaRPr lang="sv-SE" dirty="0"/>
          </a:p>
        </p:txBody>
      </p:sp>
      <p:graphicFrame>
        <p:nvGraphicFramePr>
          <p:cNvPr id="6" name="Table 5"/>
          <p:cNvGraphicFramePr>
            <a:graphicFrameLocks noGrp="1"/>
          </p:cNvGraphicFramePr>
          <p:nvPr>
            <p:extLst>
              <p:ext uri="{D42A27DB-BD31-4B8C-83A1-F6EECF244321}">
                <p14:modId xmlns:p14="http://schemas.microsoft.com/office/powerpoint/2010/main" xmlns="" val="3314480147"/>
              </p:ext>
            </p:extLst>
          </p:nvPr>
        </p:nvGraphicFramePr>
        <p:xfrm>
          <a:off x="485775" y="857243"/>
          <a:ext cx="9182098" cy="5248287"/>
        </p:xfrm>
        <a:graphic>
          <a:graphicData uri="http://schemas.openxmlformats.org/drawingml/2006/table">
            <a:tbl>
              <a:tblPr>
                <a:tableStyleId>{5C22544A-7EE6-4342-B048-85BDC9FD1C3A}</a:tableStyleId>
              </a:tblPr>
              <a:tblGrid>
                <a:gridCol w="1468777"/>
                <a:gridCol w="772942"/>
                <a:gridCol w="772942"/>
                <a:gridCol w="943009"/>
                <a:gridCol w="689522"/>
                <a:gridCol w="789258"/>
                <a:gridCol w="871120"/>
                <a:gridCol w="958176"/>
                <a:gridCol w="958176"/>
                <a:gridCol w="958176"/>
              </a:tblGrid>
              <a:tr h="411385">
                <a:tc>
                  <a:txBody>
                    <a:bodyPr/>
                    <a:lstStyle/>
                    <a:p>
                      <a:pPr marL="0" algn="ctr" defTabSz="914400" rtl="0" eaLnBrk="1" fontAlgn="ctr" latinLnBrk="0" hangingPunct="1"/>
                      <a:r>
                        <a:rPr lang="sv-SE" sz="1000" b="0" i="0" u="none" strike="noStrike" kern="1200" dirty="0">
                          <a:solidFill>
                            <a:schemeClr val="bg1"/>
                          </a:solidFill>
                          <a:effectLst/>
                          <a:latin typeface="Arial"/>
                          <a:ea typeface="+mn-ea"/>
                          <a:cs typeface="+mn-cs"/>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776"/>
                    </a:solidFill>
                  </a:tcPr>
                </a:tc>
                <a:tc gridSpan="3">
                  <a:txBody>
                    <a:bodyPr/>
                    <a:lstStyle/>
                    <a:p>
                      <a:pPr marL="0" algn="ctr" defTabSz="914400" rtl="0" eaLnBrk="1" fontAlgn="ctr" latinLnBrk="0" hangingPunct="1"/>
                      <a:r>
                        <a:rPr lang="sv-SE" sz="1000" b="0" i="0" u="none" strike="noStrike" kern="1200" dirty="0">
                          <a:solidFill>
                            <a:schemeClr val="bg1"/>
                          </a:solidFill>
                          <a:effectLst/>
                          <a:latin typeface="Arial"/>
                          <a:ea typeface="+mn-ea"/>
                          <a:cs typeface="+mn-cs"/>
                        </a:rPr>
                        <a:t>Administrativa och indirekta Prod.kostnader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776"/>
                    </a:solidFill>
                  </a:tcPr>
                </a:tc>
                <a:tc hMerge="1">
                  <a:txBody>
                    <a:bodyPr/>
                    <a:lstStyle/>
                    <a:p>
                      <a:endParaRPr lang="sv-SE"/>
                    </a:p>
                  </a:txBody>
                  <a:tcPr/>
                </a:tc>
                <a:tc hMerge="1">
                  <a:txBody>
                    <a:bodyPr/>
                    <a:lstStyle/>
                    <a:p>
                      <a:endParaRPr lang="sv-SE"/>
                    </a:p>
                  </a:txBody>
                  <a:tcPr/>
                </a:tc>
                <a:tc gridSpan="3">
                  <a:txBody>
                    <a:bodyPr/>
                    <a:lstStyle/>
                    <a:p>
                      <a:pPr marL="0" algn="ctr" defTabSz="914400" rtl="0" eaLnBrk="1" fontAlgn="ctr" latinLnBrk="0" hangingPunct="1"/>
                      <a:r>
                        <a:rPr lang="sv-SE" sz="1000" b="0" i="0" u="none" strike="noStrike" kern="1200" dirty="0">
                          <a:solidFill>
                            <a:schemeClr val="bg1"/>
                          </a:solidFill>
                          <a:effectLst/>
                          <a:latin typeface="Arial"/>
                          <a:ea typeface="+mn-ea"/>
                          <a:cs typeface="+mn-cs"/>
                        </a:rPr>
                        <a:t>Intäkter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776"/>
                    </a:solidFill>
                  </a:tcPr>
                </a:tc>
                <a:tc hMerge="1">
                  <a:txBody>
                    <a:bodyPr/>
                    <a:lstStyle/>
                    <a:p>
                      <a:endParaRPr lang="sv-SE"/>
                    </a:p>
                  </a:txBody>
                  <a:tcPr/>
                </a:tc>
                <a:tc hMerge="1">
                  <a:txBody>
                    <a:bodyPr/>
                    <a:lstStyle/>
                    <a:p>
                      <a:endParaRPr lang="sv-SE"/>
                    </a:p>
                  </a:txBody>
                  <a:tcPr/>
                </a:tc>
                <a:tc gridSpan="3">
                  <a:txBody>
                    <a:bodyPr/>
                    <a:lstStyle/>
                    <a:p>
                      <a:pPr marL="0" algn="ctr" defTabSz="914400" rtl="0" eaLnBrk="1" fontAlgn="ctr" latinLnBrk="0" hangingPunct="1"/>
                      <a:r>
                        <a:rPr lang="sv-SE" sz="1000" b="0" i="0" u="none" strike="noStrike" kern="1200" dirty="0" smtClean="0">
                          <a:solidFill>
                            <a:schemeClr val="bg1"/>
                          </a:solidFill>
                          <a:effectLst/>
                          <a:latin typeface="Arial"/>
                          <a:ea typeface="+mn-ea"/>
                          <a:cs typeface="+mn-cs"/>
                        </a:rPr>
                        <a:t>Operativa kostnader</a:t>
                      </a:r>
                      <a:endParaRPr lang="sv-SE" sz="1000" b="0" i="0" u="none" strike="noStrike" kern="1200" dirty="0">
                        <a:solidFill>
                          <a:schemeClr val="bg1"/>
                        </a:solidFill>
                        <a:effectLst/>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776"/>
                    </a:solidFill>
                  </a:tcPr>
                </a:tc>
                <a:tc hMerge="1">
                  <a:txBody>
                    <a:bodyPr/>
                    <a:lstStyle/>
                    <a:p>
                      <a:endParaRPr lang="sv-SE"/>
                    </a:p>
                  </a:txBody>
                  <a:tcPr/>
                </a:tc>
                <a:tc hMerge="1">
                  <a:txBody>
                    <a:bodyPr/>
                    <a:lstStyle/>
                    <a:p>
                      <a:endParaRPr lang="sv-SE"/>
                    </a:p>
                  </a:txBody>
                  <a:tcPr/>
                </a:tc>
              </a:tr>
              <a:tr h="701210">
                <a:tc>
                  <a:txBody>
                    <a:bodyPr/>
                    <a:lstStyle/>
                    <a:p>
                      <a:pPr algn="ctr" rtl="0" fontAlgn="ctr"/>
                      <a:r>
                        <a:rPr lang="sv-SE" sz="1000" b="0" i="0" u="none" strike="noStrike" dirty="0">
                          <a:solidFill>
                            <a:srgbClr val="FFFFFF"/>
                          </a:solidFill>
                          <a:effectLst/>
                          <a:latin typeface="Arial"/>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Differens 2011 - 2010 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Differens 2011 - 2010 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2011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c>
                  <a:txBody>
                    <a:bodyPr/>
                    <a:lstStyle/>
                    <a:p>
                      <a:pPr algn="ctr" rtl="0" fontAlgn="ctr"/>
                      <a:r>
                        <a:rPr lang="sv-SE" sz="1000" b="0" i="0" u="none" strike="noStrike">
                          <a:solidFill>
                            <a:srgbClr val="FFFFFF"/>
                          </a:solidFill>
                          <a:effectLst/>
                          <a:latin typeface="Arial"/>
                        </a:rPr>
                        <a:t>Differens 2011 - 2010 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776"/>
                    </a:solidFill>
                  </a:tcPr>
                </a:tc>
              </a:tr>
              <a:tr h="243276">
                <a:tc>
                  <a:txBody>
                    <a:bodyPr/>
                    <a:lstStyle/>
                    <a:p>
                      <a:pPr algn="ctr" rtl="0" fontAlgn="ctr"/>
                      <a:r>
                        <a:rPr lang="sv-SE" sz="1000" b="0" i="0" u="none" strike="noStrike">
                          <a:solidFill>
                            <a:srgbClr val="000000"/>
                          </a:solidFill>
                          <a:effectLst/>
                          <a:latin typeface="Arial"/>
                        </a:rPr>
                        <a:t>Svenska Bostäder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199 685</a:t>
                      </a:r>
                    </a:p>
                  </a:txBody>
                  <a:tcPr marL="9525" marR="9525" marT="9525"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194 417</a:t>
                      </a:r>
                    </a:p>
                  </a:txBody>
                  <a:tcPr marL="9525" marR="9525" marT="9525" marB="0" anchor="ct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-2,64%</a:t>
                      </a:r>
                    </a:p>
                  </a:txBody>
                  <a:tcPr marL="9525" marR="9525" marT="9525"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2 643 000</a:t>
                      </a:r>
                    </a:p>
                  </a:txBody>
                  <a:tcPr marL="9525" marR="9525" marT="9525"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2 539 000</a:t>
                      </a:r>
                    </a:p>
                  </a:txBody>
                  <a:tcPr marL="9525" marR="9525" marT="9525" marB="0" anchor="ct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-3,93%</a:t>
                      </a:r>
                    </a:p>
                  </a:txBody>
                  <a:tcPr marL="9525" marR="9525" marT="9525"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2 211 700</a:t>
                      </a:r>
                    </a:p>
                  </a:txBody>
                  <a:tcPr marL="9525" marR="9525" marT="9525"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2 098 700</a:t>
                      </a:r>
                    </a:p>
                  </a:txBody>
                  <a:tcPr marL="9525" marR="9525" marT="9525" marB="0" anchor="ct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-5,11%</a:t>
                      </a:r>
                    </a:p>
                  </a:txBody>
                  <a:tcPr marL="9525" marR="9525" marT="9525"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Stockholmshem</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117 743</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116 455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-1,09%</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1 830 021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1 823 665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-0,35%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1 530 709</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1 408 532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-7,98%</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Familjebostäder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88 624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108 416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22,33%</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1 724 375</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1 712 906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-0,67%</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1 328 041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1 234 092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-7,07%</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SISAB</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55 084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49 045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-10,96%</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1 755 664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1 699 309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-3,21%</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1 188 592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1 160 705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-2,35%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Micasa</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45 237</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43 060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-4,81%</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954 477</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946 138</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-0,87%</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823 847</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692 362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-15,96%</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SGA Fastigheter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5 543</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6 892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a:solidFill>
                            <a:srgbClr val="000000"/>
                          </a:solidFill>
                          <a:effectLst/>
                          <a:latin typeface="Arial"/>
                        </a:rPr>
                        <a:t>24,34%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26 959</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23 961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-11,12%</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57 764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78 176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35,34%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St Erik Markutveckling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3 878</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5 102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31,55%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104 610</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116 972</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11,82%</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52 972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66 105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24,79%</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Stockholm Vatten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101 094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102 266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1,16%</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1 131 788</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1 127 488</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-0,38%</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772 395</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775 548</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0,41%</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Stockholms Hamnar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73 412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71 529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-2,56%</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633 410</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661 227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4,39%</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460 578</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440 385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-4,38%</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Stokab</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25 964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25 536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-1,65%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632 021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662 346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4,80%</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241 669</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248 546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2,85%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Stockholm Parkering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25 771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25 400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-1,44%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434 804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458 904</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5,54%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361 722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368 460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1,86%</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Bostadsförmedlingen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12 801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13 323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4,08%</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82 340</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82 709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0,45%</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71 044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74 945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5,49%</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Business Region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18 006</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17 355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-3,62%</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227 654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239 710</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5,30%</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230 192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242 613</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5,40%</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Stadsteatern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40 811</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43 154</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5,74%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328 503</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344 415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4,84%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323 849</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344 665</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6,43%</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St Erik Försäkring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15 282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16 246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6,31%</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111 586</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107 966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-3,24%</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85 454</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65 091</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0" fontAlgn="ctr"/>
                      <a:r>
                        <a:rPr lang="sv-SE" sz="1000" b="0" i="0" u="none" strike="noStrike">
                          <a:solidFill>
                            <a:srgbClr val="000000"/>
                          </a:solidFill>
                          <a:effectLst/>
                          <a:latin typeface="Arial"/>
                        </a:rPr>
                        <a:t>-23,83%</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3276">
                <a:tc>
                  <a:txBody>
                    <a:bodyPr/>
                    <a:lstStyle/>
                    <a:p>
                      <a:pPr algn="ctr" rtl="0" fontAlgn="ctr"/>
                      <a:r>
                        <a:rPr lang="sv-SE" sz="1000" b="0" i="0" u="none" strike="noStrike">
                          <a:solidFill>
                            <a:srgbClr val="000000"/>
                          </a:solidFill>
                          <a:effectLst/>
                          <a:latin typeface="Arial"/>
                        </a:rPr>
                        <a:t>St Erik Livförsäkring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3 527</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3 997</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a:solidFill>
                            <a:srgbClr val="000000"/>
                          </a:solidFill>
                          <a:effectLst/>
                          <a:latin typeface="Arial"/>
                        </a:rPr>
                        <a:t>13,33%</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61 676</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92 134</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49,38%</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7 058</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7 029</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-0,41%</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276">
                <a:tc>
                  <a:txBody>
                    <a:bodyPr/>
                    <a:lstStyle/>
                    <a:p>
                      <a:pPr algn="ctr" rtl="0" fontAlgn="ctr"/>
                      <a:r>
                        <a:rPr lang="sv-SE" sz="1000" b="0" i="0" u="none" strike="noStrike">
                          <a:solidFill>
                            <a:srgbClr val="000000"/>
                          </a:solidFill>
                          <a:effectLst/>
                          <a:latin typeface="Arial"/>
                        </a:rPr>
                        <a:t>Totalt:</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832 462</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842 193</a:t>
                      </a:r>
                    </a:p>
                  </a:txBody>
                  <a:tcPr marL="9525" marR="9525" marT="9525" marB="0"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smtClean="0">
                          <a:solidFill>
                            <a:srgbClr val="000000"/>
                          </a:solidFill>
                          <a:effectLst/>
                          <a:latin typeface="Arial"/>
                        </a:rPr>
                        <a:t>1,17%</a:t>
                      </a:r>
                      <a:r>
                        <a:rPr lang="sv-SE" sz="1000" b="0" i="0" u="none" strike="noStrike" dirty="0">
                          <a:solidFill>
                            <a:srgbClr val="000000"/>
                          </a:solidFill>
                          <a:effectLst/>
                          <a:latin typeface="Arial"/>
                        </a:rPr>
                        <a:t> </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a:solidFill>
                            <a:srgbClr val="000000"/>
                          </a:solidFill>
                          <a:effectLst/>
                          <a:latin typeface="Arial"/>
                        </a:rPr>
                        <a:t>12 682 888</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12 638 850</a:t>
                      </a:r>
                    </a:p>
                  </a:txBody>
                  <a:tcPr marL="9525" marR="9525" marT="9525" marB="0"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smtClean="0">
                          <a:solidFill>
                            <a:srgbClr val="000000"/>
                          </a:solidFill>
                          <a:effectLst/>
                          <a:latin typeface="Arial"/>
                        </a:rPr>
                        <a:t>-0,35%</a:t>
                      </a:r>
                      <a:r>
                        <a:rPr lang="sv-SE" sz="1000" b="0" i="0" u="none" strike="noStrike" dirty="0">
                          <a:solidFill>
                            <a:srgbClr val="000000"/>
                          </a:solidFill>
                          <a:effectLst/>
                          <a:latin typeface="Arial"/>
                        </a:rPr>
                        <a:t> </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9 747 586</a:t>
                      </a:r>
                    </a:p>
                  </a:txBody>
                  <a:tcPr marL="9525" marR="9525" marT="9525" marB="0" anchor="ctr">
                    <a:lnL w="190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a:solidFill>
                            <a:srgbClr val="000000"/>
                          </a:solidFill>
                          <a:effectLst/>
                          <a:latin typeface="Arial"/>
                        </a:rPr>
                        <a:t>9 305 954</a:t>
                      </a:r>
                    </a:p>
                  </a:txBody>
                  <a:tcPr marL="9525" marR="9525" marT="9525" marB="0" anchor="ct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rtl="0" fontAlgn="ctr"/>
                      <a:r>
                        <a:rPr lang="sv-SE" sz="1000" b="0" i="0" u="none" strike="noStrike" dirty="0" smtClean="0">
                          <a:solidFill>
                            <a:srgbClr val="000000"/>
                          </a:solidFill>
                          <a:effectLst/>
                          <a:latin typeface="Arial"/>
                        </a:rPr>
                        <a:t>-4,53%</a:t>
                      </a:r>
                      <a:r>
                        <a:rPr lang="sv-SE" sz="1000" b="0" i="0" u="none" strike="noStrike" dirty="0">
                          <a:solidFill>
                            <a:srgbClr val="000000"/>
                          </a:solidFill>
                          <a:effectLst/>
                          <a:latin typeface="Arial"/>
                        </a:rPr>
                        <a:t> </a:t>
                      </a:r>
                    </a:p>
                  </a:txBody>
                  <a:tcPr marL="9525" marR="9525" marT="9525" marB="0" anchor="ctr">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388938" y="6308046"/>
            <a:ext cx="9518650" cy="830997"/>
          </a:xfrm>
          <a:prstGeom prst="rect">
            <a:avLst/>
          </a:prstGeom>
          <a:noFill/>
          <a:ln>
            <a:noFill/>
          </a:ln>
        </p:spPr>
        <p:txBody>
          <a:bodyPr>
            <a:spAutoFit/>
          </a:bodyPr>
          <a:lstStyle/>
          <a:p>
            <a:pPr defTabSz="1019175">
              <a:spcAft>
                <a:spcPts val="300"/>
              </a:spcAft>
              <a:defRPr/>
            </a:pPr>
            <a:r>
              <a:rPr lang="sv-SE" sz="1200" dirty="0" smtClean="0">
                <a:solidFill>
                  <a:schemeClr val="tx2"/>
                </a:solidFill>
              </a:rPr>
              <a:t>Sammanfattningsvis kan en generell ökning av administrativa- och indirekta kostnader utläsas samtidigt som intäkterna minskar något och de operativa kostnaderna minskar betydande i koncernen. Stor del i denna utveckling är att några av de större fastighetsbolagen ombildat lägenheter till bostadsrätter då driftskostnader minskar, intäkter minskar medan de administrativa kostnaderna vid försäljningarna ökar. Ytterligare förklaring till minskningen i de operativa kostnaderna är en mildare vinter vilket även det har lett till minskade driftskostnader.</a:t>
            </a:r>
          </a:p>
        </p:txBody>
      </p:sp>
    </p:spTree>
    <p:extLst>
      <p:ext uri="{BB962C8B-B14F-4D97-AF65-F5344CB8AC3E}">
        <p14:creationId xmlns:p14="http://schemas.microsoft.com/office/powerpoint/2010/main" xmlns="" val="1491376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9" descr="DEL_PRI_RGB"/>
          <p:cNvPicPr>
            <a:picLocks noChangeAspect="1" noChangeArrowheads="1"/>
          </p:cNvPicPr>
          <p:nvPr/>
        </p:nvPicPr>
        <p:blipFill>
          <a:blip r:embed="rId3" cstate="print"/>
          <a:srcRect l="11237" t="27428" r="9845" b="25551"/>
          <a:stretch>
            <a:fillRect/>
          </a:stretch>
        </p:blipFill>
        <p:spPr bwMode="auto">
          <a:xfrm>
            <a:off x="379413" y="3389313"/>
            <a:ext cx="3795712" cy="896937"/>
          </a:xfrm>
          <a:prstGeom prst="rect">
            <a:avLst/>
          </a:prstGeom>
          <a:noFill/>
          <a:ln w="9525">
            <a:noFill/>
            <a:miter lim="800000"/>
            <a:headEnd/>
            <a:tailEnd/>
          </a:ln>
        </p:spPr>
      </p:pic>
      <p:sp>
        <p:nvSpPr>
          <p:cNvPr id="3" name="TextBox 2"/>
          <p:cNvSpPr txBox="1"/>
          <p:nvPr/>
        </p:nvSpPr>
        <p:spPr>
          <a:xfrm>
            <a:off x="381794" y="5781051"/>
            <a:ext cx="8382000" cy="1169551"/>
          </a:xfrm>
          <a:prstGeom prst="rect">
            <a:avLst/>
          </a:prstGeom>
          <a:noFill/>
        </p:spPr>
        <p:txBody>
          <a:bodyPr wrap="square" rtlCol="0">
            <a:spAutoFit/>
          </a:bodyPr>
          <a:lstStyle/>
          <a:p>
            <a:r>
              <a:rPr lang="en-US" sz="1000" dirty="0" smtClean="0">
                <a:solidFill>
                  <a:srgbClr val="002776"/>
                </a:solidFill>
              </a:rPr>
              <a:t>Deloitte refers to one or more of Deloitte Touche Tohmatsu Limited, a UK private company limited by guarantee, and its network of member firms, each of which is a legally separate and independent entity.  Please see </a:t>
            </a:r>
            <a:r>
              <a:rPr lang="en-US" sz="1000" dirty="0" smtClean="0">
                <a:solidFill>
                  <a:srgbClr val="002776"/>
                </a:solidFill>
                <a:hlinkClick r:id="rId4"/>
              </a:rPr>
              <a:t>www.deloitte.com/about</a:t>
            </a:r>
            <a:r>
              <a:rPr lang="en-US" sz="1000" dirty="0" smtClean="0">
                <a:solidFill>
                  <a:srgbClr val="002776"/>
                </a:solidFill>
              </a:rPr>
              <a:t> for a detailed description of the legal structure of Deloitte Touche Tohmatsu Limited and its member firms.</a:t>
            </a:r>
          </a:p>
          <a:p>
            <a:endParaRPr lang="en-US" sz="1000" dirty="0" smtClean="0">
              <a:solidFill>
                <a:srgbClr val="002776"/>
              </a:solidFill>
            </a:endParaRPr>
          </a:p>
          <a:p>
            <a:r>
              <a:rPr lang="en-US" sz="1000" dirty="0" smtClean="0">
                <a:solidFill>
                  <a:srgbClr val="002776"/>
                </a:solidFill>
              </a:rPr>
              <a:t>Deloitte provides audit, tax, consulting, and financial advisory services to public and private clients spanning multiple industries. With a globally connected network of member firms in more than 140 countries, Deloitte brings world-class capabilities and deep local expertise to help clients succeed wherever they operate. Deloitte's approximately 170,000 professionals are committed to becoming the standard of excellence.</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4</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5" name="Title 1"/>
          <p:cNvSpPr>
            <a:spLocks noGrp="1"/>
          </p:cNvSpPr>
          <p:nvPr>
            <p:ph type="title"/>
          </p:nvPr>
        </p:nvSpPr>
        <p:spPr>
          <a:xfrm>
            <a:off x="449263" y="396875"/>
            <a:ext cx="9266237" cy="714375"/>
          </a:xfrm>
        </p:spPr>
        <p:txBody>
          <a:bodyPr/>
          <a:lstStyle/>
          <a:p>
            <a:r>
              <a:rPr lang="sv-SE" sz="2400" dirty="0" smtClean="0"/>
              <a:t>Inledning och metod, forts   				                  </a:t>
            </a:r>
            <a:r>
              <a:rPr lang="sv-SE" sz="2000" dirty="0" smtClean="0">
                <a:solidFill>
                  <a:schemeClr val="accent2"/>
                </a:solidFill>
              </a:rPr>
              <a:t>(2/2</a:t>
            </a:r>
            <a:r>
              <a:rPr lang="sv-SE" sz="2000" dirty="0">
                <a:solidFill>
                  <a:schemeClr val="accent2"/>
                </a:solidFill>
              </a:rPr>
              <a:t>)</a:t>
            </a:r>
            <a:endParaRPr lang="sv-SE" sz="2000" dirty="0"/>
          </a:p>
        </p:txBody>
      </p:sp>
      <p:sp>
        <p:nvSpPr>
          <p:cNvPr id="6" name="Content Placeholder 4"/>
          <p:cNvSpPr txBox="1">
            <a:spLocks/>
          </p:cNvSpPr>
          <p:nvPr/>
        </p:nvSpPr>
        <p:spPr bwMode="auto">
          <a:xfrm>
            <a:off x="392113" y="1173163"/>
            <a:ext cx="9294812" cy="544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buFont typeface="Arial" charset="0"/>
              <a:buNone/>
            </a:pPr>
            <a:r>
              <a:rPr lang="sv-SE" sz="1600" b="1" dirty="0" smtClean="0">
                <a:solidFill>
                  <a:schemeClr val="tx2"/>
                </a:solidFill>
              </a:rPr>
              <a:t>Operativ effektivitet</a:t>
            </a:r>
            <a:endParaRPr lang="sv-SE" sz="1600" b="1" dirty="0">
              <a:solidFill>
                <a:schemeClr val="tx2"/>
              </a:solidFill>
            </a:endParaRPr>
          </a:p>
          <a:p>
            <a:pPr eaLnBrk="1" hangingPunct="1">
              <a:spcAft>
                <a:spcPts val="300"/>
              </a:spcAft>
            </a:pPr>
            <a:r>
              <a:rPr lang="sv-SE" sz="1600" dirty="0" smtClean="0">
                <a:solidFill>
                  <a:schemeClr val="tx2"/>
                </a:solidFill>
              </a:rPr>
              <a:t>Syftet med rapporten är att visa huruvida Stockholm Stadshus dotterbolag minskar sina administrativa- och indirekta kostnader i relation till verksamheten. Informationen tas fram och rapporteras av respektive dotterbolag. Rapporten fungerar som ett uppföljningsverktyg för att utvärdera bolagens effektivisering av den del av verksamheten som innefattas i dessa kostnader. Att hitta ett generellt nyckeltal för att representera de olika dotterbolagens verksamhet är utmanande då bolagens inriktning, verksamhet och uppdrag skiljer sig åt. Bolagens kostnader jämförs mot intäkt och då de jämförs mot sina motsvarande resultat från föregående år bör jämförelsen bli rättvisande förutsatt att bolagen klassificerar och rapporterar nyckeltalsrelaterade kostnader stringent från år till år</a:t>
            </a:r>
            <a:r>
              <a:rPr lang="sv-SE" sz="1600" dirty="0">
                <a:solidFill>
                  <a:schemeClr val="tx2"/>
                </a:solidFill>
              </a:rPr>
              <a:t>. Intäkten är </a:t>
            </a:r>
            <a:r>
              <a:rPr lang="sv-SE" sz="1600" dirty="0" smtClean="0">
                <a:solidFill>
                  <a:schemeClr val="tx2"/>
                </a:solidFill>
              </a:rPr>
              <a:t>i sammanställningen ett </a:t>
            </a:r>
            <a:r>
              <a:rPr lang="sv-SE" sz="1600" dirty="0">
                <a:solidFill>
                  <a:schemeClr val="tx2"/>
                </a:solidFill>
              </a:rPr>
              <a:t>mått på om bolaget utvecklat en mer omfattande verksamhet alternativt krympt </a:t>
            </a:r>
            <a:r>
              <a:rPr lang="sv-SE" sz="1600" dirty="0" smtClean="0">
                <a:solidFill>
                  <a:schemeClr val="tx2"/>
                </a:solidFill>
              </a:rPr>
              <a:t>verksamheten. Resultatet bör ge en indikation hur bolagets  effektivisering av sina administrativa funktioner utvecklats. </a:t>
            </a:r>
          </a:p>
          <a:p>
            <a:pPr eaLnBrk="1" hangingPunct="1">
              <a:spcAft>
                <a:spcPts val="300"/>
              </a:spcAft>
            </a:pPr>
            <a:endParaRPr lang="sv-SE" sz="1600" dirty="0">
              <a:solidFill>
                <a:schemeClr val="tx2"/>
              </a:solidFill>
            </a:endParaRPr>
          </a:p>
          <a:p>
            <a:pPr eaLnBrk="1" hangingPunct="1">
              <a:spcAft>
                <a:spcPts val="300"/>
              </a:spcAft>
            </a:pPr>
            <a:r>
              <a:rPr lang="sv-SE" sz="1600" dirty="0" smtClean="0">
                <a:solidFill>
                  <a:schemeClr val="tx2"/>
                </a:solidFill>
              </a:rPr>
              <a:t>I rapporteringen väljer även bolagen vilka kostnader som klassas som jämförelsestörande poster för året och dessa tas ej med i beräkningarna.</a:t>
            </a:r>
            <a:endParaRPr lang="sv-SE" sz="1600" dirty="0">
              <a:solidFill>
                <a:schemeClr val="tx2"/>
              </a:solidFill>
            </a:endParaRPr>
          </a:p>
        </p:txBody>
      </p:sp>
    </p:spTree>
    <p:extLst>
      <p:ext uri="{BB962C8B-B14F-4D97-AF65-F5344CB8AC3E}">
        <p14:creationId xmlns:p14="http://schemas.microsoft.com/office/powerpoint/2010/main" xmlns="" val="1149628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5</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4" name="Title 3"/>
          <p:cNvSpPr>
            <a:spLocks noGrp="1"/>
          </p:cNvSpPr>
          <p:nvPr>
            <p:ph type="title"/>
          </p:nvPr>
        </p:nvSpPr>
        <p:spPr>
          <a:xfrm>
            <a:off x="449263" y="396875"/>
            <a:ext cx="9266237" cy="714375"/>
          </a:xfrm>
        </p:spPr>
        <p:txBody>
          <a:bodyPr/>
          <a:lstStyle/>
          <a:p>
            <a:pPr eaLnBrk="1" hangingPunct="1">
              <a:defRPr/>
            </a:pPr>
            <a:r>
              <a:rPr lang="sv-SE" sz="2400" dirty="0"/>
              <a:t>2</a:t>
            </a:r>
            <a:r>
              <a:rPr lang="sv-SE" sz="2400" dirty="0" smtClean="0"/>
              <a:t>. Vägledning till läsaren av rapporten		</a:t>
            </a:r>
            <a:r>
              <a:rPr lang="sv-SE" sz="2000" b="0" dirty="0" smtClean="0">
                <a:solidFill>
                  <a:schemeClr val="accent2"/>
                </a:solidFill>
                <a:latin typeface="+mn-lt"/>
              </a:rPr>
              <a:t>       	        </a:t>
            </a:r>
            <a:r>
              <a:rPr lang="sv-SE" sz="2000" dirty="0" smtClean="0">
                <a:solidFill>
                  <a:schemeClr val="accent2"/>
                </a:solidFill>
              </a:rPr>
              <a:t>(1/3)</a:t>
            </a:r>
            <a:endParaRPr lang="sv-SE" sz="2000" dirty="0">
              <a:solidFill>
                <a:schemeClr val="accent2"/>
              </a:solidFill>
            </a:endParaRPr>
          </a:p>
        </p:txBody>
      </p:sp>
      <p:sp>
        <p:nvSpPr>
          <p:cNvPr id="5" name="Content Placeholder 4"/>
          <p:cNvSpPr txBox="1">
            <a:spLocks/>
          </p:cNvSpPr>
          <p:nvPr/>
        </p:nvSpPr>
        <p:spPr bwMode="auto">
          <a:xfrm>
            <a:off x="382588" y="954088"/>
            <a:ext cx="9294812" cy="633253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defRPr/>
            </a:pPr>
            <a:r>
              <a:rPr lang="sv-SE" sz="1600" i="1" dirty="0" smtClean="0"/>
              <a:t>För att bättre förstå bakomliggande faktorer till rapporterade siffror och för att undvika misstolkningar av redovisade resultat i rapporten följer nedan några avgränsningar och kommentarer avseende rapporten.</a:t>
            </a:r>
          </a:p>
          <a:p>
            <a:pPr marL="0" indent="0">
              <a:buFont typeface="Arial" charset="0"/>
              <a:buNone/>
              <a:defRPr/>
            </a:pPr>
            <a:endParaRPr lang="sv-SE" sz="1600" i="1" dirty="0" smtClean="0"/>
          </a:p>
          <a:p>
            <a:pPr marL="0" indent="0">
              <a:buFont typeface="Arial" charset="0"/>
              <a:buNone/>
              <a:defRPr/>
            </a:pPr>
            <a:r>
              <a:rPr lang="sv-SE" sz="1600" b="1" dirty="0" smtClean="0"/>
              <a:t>Inrapporterad data</a:t>
            </a:r>
          </a:p>
          <a:p>
            <a:pPr marL="0" indent="0">
              <a:buFont typeface="Arial" charset="0"/>
              <a:buNone/>
              <a:defRPr/>
            </a:pPr>
            <a:r>
              <a:rPr lang="sv-SE" sz="1600" dirty="0" smtClean="0"/>
              <a:t>De mallar som skickas ut till dotterbolagen är identiska och innehåller en uppdelning på generiska kostnadsposter inom administrativa- och indirekta kostnader. Till varje enskild kostnadspost finns en definition (definitioner fastställda av Stockholm Stad enligt rapport från extern konsult, </a:t>
            </a:r>
            <a:r>
              <a:rPr lang="sv-SE" sz="1600" dirty="0" err="1" smtClean="0"/>
              <a:t>Solving</a:t>
            </a:r>
            <a:r>
              <a:rPr lang="sv-SE" sz="1600" dirty="0" smtClean="0"/>
              <a:t> International, 08-12-02) som bolagen själva tolkar i enlighet med dess verksamhet. Rapporteringen bygger till stor del på manuella moment utförda av dotterbolagen och därmed återfinns ansvaret för att data rapporteras stringent och enhetligt från år till år hos respektive bolag. Givet att bolagen gör egna tolkningar av definitioner, förutsätts att de använder samma tolkningar som året innan varför resultaten i rapporteringen blir relevant. Sammanställning av inrapporterade siffror och skillnad mot föregående år återges i detalj i appendix 2.</a:t>
            </a:r>
          </a:p>
          <a:p>
            <a:pPr marL="0" indent="0">
              <a:buFont typeface="Arial" charset="0"/>
              <a:buNone/>
              <a:defRPr/>
            </a:pPr>
            <a:endParaRPr lang="sv-SE" sz="1600" dirty="0" smtClean="0"/>
          </a:p>
          <a:p>
            <a:pPr marL="0" indent="0">
              <a:buFont typeface="Arial" charset="0"/>
              <a:buNone/>
              <a:defRPr/>
            </a:pPr>
            <a:r>
              <a:rPr lang="sv-SE" sz="1600" b="1" dirty="0" smtClean="0"/>
              <a:t>Analys</a:t>
            </a:r>
          </a:p>
          <a:p>
            <a:pPr marL="0" indent="0">
              <a:buFont typeface="Arial" pitchFamily="34" charset="0"/>
              <a:buNone/>
              <a:defRPr/>
            </a:pPr>
            <a:r>
              <a:rPr lang="sv-SE" sz="1600" dirty="0" smtClean="0"/>
              <a:t>Vid analysavsnittet  har rapporterad data sammanställts och nyckeltal beräknats. Följande punkter har beräknats för rapporteringen:</a:t>
            </a:r>
            <a:endParaRPr lang="sv-SE" sz="1500" dirty="0" smtClean="0"/>
          </a:p>
          <a:p>
            <a:pPr>
              <a:defRPr/>
            </a:pPr>
            <a:r>
              <a:rPr lang="sv-SE" sz="1600" dirty="0" smtClean="0"/>
              <a:t>Förändringar i administrativa- och indirekta kostnader relaterade till intäkter (KPI 1)</a:t>
            </a:r>
          </a:p>
          <a:p>
            <a:pPr>
              <a:defRPr/>
            </a:pPr>
            <a:r>
              <a:rPr lang="sv-SE" sz="1600" dirty="0" smtClean="0"/>
              <a:t>Absoluta förändringar i administrativa- och indirekta kostnader  (KPI 2)</a:t>
            </a:r>
          </a:p>
          <a:p>
            <a:pPr>
              <a:defRPr/>
            </a:pPr>
            <a:r>
              <a:rPr lang="sv-SE" sz="1600" dirty="0" smtClean="0"/>
              <a:t>Absoluta förändringar i totala operativa kostnader (används för jämförelse)</a:t>
            </a:r>
          </a:p>
          <a:p>
            <a:pPr>
              <a:defRPr/>
            </a:pPr>
            <a:r>
              <a:rPr lang="sv-SE" sz="1600" dirty="0"/>
              <a:t>Förändringar i administrativa- och </a:t>
            </a:r>
            <a:r>
              <a:rPr lang="sv-SE" sz="1600" dirty="0" smtClean="0"/>
              <a:t>indirekta kostnader </a:t>
            </a:r>
            <a:r>
              <a:rPr lang="sv-SE" sz="1600" dirty="0"/>
              <a:t>relaterade till </a:t>
            </a:r>
            <a:r>
              <a:rPr lang="sv-SE" sz="1600" dirty="0" smtClean="0"/>
              <a:t>operativa kostnader </a:t>
            </a:r>
            <a:r>
              <a:rPr lang="sv-SE" sz="1600" dirty="0"/>
              <a:t>(Redovisas samlat för bolagen för jämförelse mot </a:t>
            </a:r>
            <a:r>
              <a:rPr lang="sv-SE" sz="1600" dirty="0" smtClean="0"/>
              <a:t>tidigare år </a:t>
            </a:r>
            <a:r>
              <a:rPr lang="sv-SE" sz="1600" dirty="0"/>
              <a:t>då detta nyckeltal användes)</a:t>
            </a:r>
          </a:p>
          <a:p>
            <a:pPr>
              <a:defRPr/>
            </a:pPr>
            <a:r>
              <a:rPr lang="sv-SE" sz="1600" dirty="0" smtClean="0"/>
              <a:t>Av dotterbolagen lämnade kommentarer</a:t>
            </a:r>
            <a:endParaRPr lang="sv-SE" sz="1500" dirty="0" smtClean="0"/>
          </a:p>
        </p:txBody>
      </p:sp>
    </p:spTree>
    <p:extLst>
      <p:ext uri="{BB962C8B-B14F-4D97-AF65-F5344CB8AC3E}">
        <p14:creationId xmlns:p14="http://schemas.microsoft.com/office/powerpoint/2010/main" xmlns="" val="2375349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6</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4" name="Content Placeholder 2"/>
          <p:cNvSpPr txBox="1">
            <a:spLocks/>
          </p:cNvSpPr>
          <p:nvPr/>
        </p:nvSpPr>
        <p:spPr>
          <a:xfrm>
            <a:off x="450850" y="769938"/>
            <a:ext cx="9512300" cy="6059487"/>
          </a:xfrm>
          <a:prstGeom prst="rect">
            <a:avLst/>
          </a:prstGeom>
        </p:spPr>
        <p:txBody>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defRPr/>
            </a:pPr>
            <a:r>
              <a:rPr lang="sv-SE" sz="1600" b="1" dirty="0" smtClean="0"/>
              <a:t>Generell avläsning av index</a:t>
            </a:r>
          </a:p>
          <a:p>
            <a:pPr marL="0" indent="0">
              <a:buFont typeface="Arial" charset="0"/>
              <a:buNone/>
              <a:defRPr/>
            </a:pPr>
            <a:r>
              <a:rPr lang="sv-SE" sz="1600" dirty="0" smtClean="0"/>
              <a:t>Då nyckeltalen har administrativa- och indirekta kostnader i täljaren så läses indexeringen att ett höjt index indikerar på relativa, eller absoluta, höjningar av de aktuella kostnaderna. Detta medför att de bolag som sänker sina index från föregående år bör lyftas fram som föredömen. En svaghet i redovisade nyckeltal är att intäkt inte alltid speglar ändringar i verksamhetens storlek mellan två år. Verksamheter </a:t>
            </a:r>
            <a:r>
              <a:rPr lang="sv-SE" sz="1600" dirty="0"/>
              <a:t>kan </a:t>
            </a:r>
            <a:r>
              <a:rPr lang="sv-SE" sz="1600" dirty="0" smtClean="0"/>
              <a:t>växa </a:t>
            </a:r>
            <a:r>
              <a:rPr lang="sv-SE" sz="1600" dirty="0"/>
              <a:t>och därmed </a:t>
            </a:r>
            <a:r>
              <a:rPr lang="sv-SE" sz="1600" dirty="0" smtClean="0"/>
              <a:t>kräva </a:t>
            </a:r>
            <a:r>
              <a:rPr lang="sv-SE" sz="1600" dirty="0"/>
              <a:t>ökade administrativa </a:t>
            </a:r>
            <a:r>
              <a:rPr lang="sv-SE" sz="1600" dirty="0" smtClean="0"/>
              <a:t>aktiviteter utan att intäkterna ökar, vilket kan medföra att vissa bolag förefaller ha en negativ trend i rapporteringen som kan ha förklaringar som inte speglas i redovisat index.</a:t>
            </a:r>
          </a:p>
          <a:p>
            <a:pPr>
              <a:defRPr/>
            </a:pPr>
            <a:endParaRPr lang="sv-SE" sz="1900" dirty="0" smtClean="0"/>
          </a:p>
          <a:p>
            <a:pPr marL="0" indent="0">
              <a:buFont typeface="Arial" charset="0"/>
              <a:buNone/>
              <a:defRPr/>
            </a:pPr>
            <a:r>
              <a:rPr lang="sv-SE" sz="1600" b="1" dirty="0" smtClean="0"/>
              <a:t>Nyckeltal och kommentarer ger en samlad bild</a:t>
            </a:r>
          </a:p>
          <a:p>
            <a:pPr marL="0" indent="0">
              <a:buFont typeface="Arial" charset="0"/>
              <a:buNone/>
              <a:defRPr/>
            </a:pPr>
            <a:r>
              <a:rPr lang="sv-SE" sz="1600" dirty="0" smtClean="0"/>
              <a:t>De grafer och kommentarer som redovisas för respektive bolag bör avläsas tillsammans då de visar på olika förändringar för respektive kostnad. Indikerar nyckeltalen en utveckling åt samma håll tyder det på att bolagen förbättrat alternativt försämrat sitt resultat i förhållande till den operativa effektiviteten från föregående år. Indikerar däremot nyckeltalen olika resultat, det vill säga att ett nyckeltal stiger medan ett annat sjunker så bör anledningen till detta kunna utläsas i kommentarerna från bolaget och redovisat utfall.</a:t>
            </a:r>
          </a:p>
          <a:p>
            <a:pPr>
              <a:defRPr/>
            </a:pPr>
            <a:endParaRPr lang="sv-SE" sz="1900" dirty="0" smtClean="0"/>
          </a:p>
          <a:p>
            <a:pPr marL="0" indent="0">
              <a:buFont typeface="Arial" charset="0"/>
              <a:buNone/>
              <a:defRPr/>
            </a:pPr>
            <a:r>
              <a:rPr lang="sv-SE" sz="1600" b="1" dirty="0" smtClean="0"/>
              <a:t>Jämförelser på aggregerad nivå</a:t>
            </a:r>
          </a:p>
          <a:p>
            <a:pPr marL="0" indent="0">
              <a:buFont typeface="Arial" charset="0"/>
              <a:buNone/>
              <a:defRPr/>
            </a:pPr>
            <a:r>
              <a:rPr lang="sv-SE" sz="1600" dirty="0" smtClean="0"/>
              <a:t>De jämförelser som görs mellan bolagen på en aggregerad nivå innehåller både administrativa kostnader och indirekta kostnader. För att särskilja utvecklingen av respektive kostnad hänvisas till de bolagsspecifika delarna av rapporten.  </a:t>
            </a:r>
          </a:p>
          <a:p>
            <a:pPr marL="0" indent="0">
              <a:buFont typeface="Arial" charset="0"/>
              <a:buNone/>
              <a:defRPr/>
            </a:pPr>
            <a:endParaRPr lang="sv-SE" sz="1600" dirty="0"/>
          </a:p>
          <a:p>
            <a:pPr marL="0" indent="0">
              <a:buFont typeface="Arial" charset="0"/>
              <a:buNone/>
              <a:defRPr/>
            </a:pPr>
            <a:r>
              <a:rPr lang="sv-SE" sz="1600" b="1" dirty="0" smtClean="0"/>
              <a:t>Undantag</a:t>
            </a:r>
          </a:p>
          <a:p>
            <a:pPr marL="0" indent="0">
              <a:buFont typeface="Arial" charset="0"/>
              <a:buNone/>
              <a:defRPr/>
            </a:pPr>
            <a:r>
              <a:rPr lang="sv-SE" sz="1600" dirty="0" smtClean="0"/>
              <a:t>S:t Erik Livförsäkring har inte jämförts i relativa tal mot intäkter då intäkterna skiljer sig markant från år till år. Därför används endast absoluta tal för jämförelse i rapporten för S:t Erik Livförsäkring.</a:t>
            </a:r>
          </a:p>
          <a:p>
            <a:pPr marL="0" indent="0">
              <a:buFont typeface="Arial" charset="0"/>
              <a:buNone/>
              <a:defRPr/>
            </a:pPr>
            <a:endParaRPr lang="sv-SE" dirty="0"/>
          </a:p>
        </p:txBody>
      </p:sp>
      <p:sp>
        <p:nvSpPr>
          <p:cNvPr id="5" name="Title 3"/>
          <p:cNvSpPr txBox="1">
            <a:spLocks/>
          </p:cNvSpPr>
          <p:nvPr/>
        </p:nvSpPr>
        <p:spPr bwMode="auto">
          <a:xfrm>
            <a:off x="539878" y="450419"/>
            <a:ext cx="9266237" cy="714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lgn="l" defTabSz="1019175" rtl="0" eaLnBrk="0" fontAlgn="base" hangingPunct="0">
              <a:lnSpc>
                <a:spcPts val="2600"/>
              </a:lnSpc>
              <a:spcBef>
                <a:spcPct val="0"/>
              </a:spcBef>
              <a:spcAft>
                <a:spcPct val="0"/>
              </a:spcAft>
              <a:defRPr sz="2600" b="1" kern="1200">
                <a:solidFill>
                  <a:schemeClr val="tx2"/>
                </a:solidFill>
                <a:latin typeface="+mj-lt"/>
                <a:ea typeface="+mj-ea"/>
                <a:cs typeface="+mj-cs"/>
              </a:defRPr>
            </a:lvl1pPr>
            <a:lvl2pPr algn="l" defTabSz="1019175" rtl="0" eaLnBrk="0" fontAlgn="base" hangingPunct="0">
              <a:lnSpc>
                <a:spcPts val="2600"/>
              </a:lnSpc>
              <a:spcBef>
                <a:spcPct val="0"/>
              </a:spcBef>
              <a:spcAft>
                <a:spcPct val="0"/>
              </a:spcAft>
              <a:defRPr sz="2600" b="1">
                <a:solidFill>
                  <a:schemeClr val="tx2"/>
                </a:solidFill>
                <a:latin typeface="Arial" charset="0"/>
              </a:defRPr>
            </a:lvl2pPr>
            <a:lvl3pPr algn="l" defTabSz="1019175" rtl="0" eaLnBrk="0" fontAlgn="base" hangingPunct="0">
              <a:lnSpc>
                <a:spcPts val="2600"/>
              </a:lnSpc>
              <a:spcBef>
                <a:spcPct val="0"/>
              </a:spcBef>
              <a:spcAft>
                <a:spcPct val="0"/>
              </a:spcAft>
              <a:defRPr sz="2600" b="1">
                <a:solidFill>
                  <a:schemeClr val="tx2"/>
                </a:solidFill>
                <a:latin typeface="Arial" charset="0"/>
              </a:defRPr>
            </a:lvl3pPr>
            <a:lvl4pPr algn="l" defTabSz="1019175" rtl="0" eaLnBrk="0" fontAlgn="base" hangingPunct="0">
              <a:lnSpc>
                <a:spcPts val="2600"/>
              </a:lnSpc>
              <a:spcBef>
                <a:spcPct val="0"/>
              </a:spcBef>
              <a:spcAft>
                <a:spcPct val="0"/>
              </a:spcAft>
              <a:defRPr sz="2600" b="1">
                <a:solidFill>
                  <a:schemeClr val="tx2"/>
                </a:solidFill>
                <a:latin typeface="Arial" charset="0"/>
              </a:defRPr>
            </a:lvl4pPr>
            <a:lvl5pPr algn="l" defTabSz="1019175" rtl="0" eaLnBrk="0" fontAlgn="base" hangingPunct="0">
              <a:lnSpc>
                <a:spcPts val="26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eaLnBrk="1" hangingPunct="1">
              <a:defRPr/>
            </a:pPr>
            <a:r>
              <a:rPr lang="sv-SE" sz="2400" dirty="0" smtClean="0"/>
              <a:t>Vägledning </a:t>
            </a:r>
            <a:r>
              <a:rPr lang="sv-SE" sz="2400" dirty="0"/>
              <a:t>till läsaren av rapporten, </a:t>
            </a:r>
            <a:r>
              <a:rPr lang="sv-SE" sz="2400" dirty="0" smtClean="0"/>
              <a:t>forts			</a:t>
            </a:r>
            <a:r>
              <a:rPr lang="sv-SE" sz="2000" b="0" dirty="0" smtClean="0">
                <a:solidFill>
                  <a:schemeClr val="accent2"/>
                </a:solidFill>
                <a:latin typeface="+mn-lt"/>
              </a:rPr>
              <a:t>       </a:t>
            </a:r>
            <a:r>
              <a:rPr lang="sv-SE" sz="2000" dirty="0" smtClean="0">
                <a:solidFill>
                  <a:schemeClr val="accent2"/>
                </a:solidFill>
              </a:rPr>
              <a:t>(2/3)</a:t>
            </a:r>
            <a:endParaRPr lang="sv-SE" sz="2000" dirty="0">
              <a:solidFill>
                <a:schemeClr val="accent2"/>
              </a:solidFill>
            </a:endParaRPr>
          </a:p>
        </p:txBody>
      </p:sp>
    </p:spTree>
    <p:extLst>
      <p:ext uri="{BB962C8B-B14F-4D97-AF65-F5344CB8AC3E}">
        <p14:creationId xmlns:p14="http://schemas.microsoft.com/office/powerpoint/2010/main" xmlns="" val="2375349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7</a:t>
            </a:fld>
            <a:endParaRPr lang="en-US" dirty="0"/>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4" name="Content Placeholder 4"/>
          <p:cNvSpPr txBox="1">
            <a:spLocks/>
          </p:cNvSpPr>
          <p:nvPr/>
        </p:nvSpPr>
        <p:spPr>
          <a:xfrm>
            <a:off x="415925" y="1068388"/>
            <a:ext cx="9293225" cy="4557712"/>
          </a:xfrm>
          <a:prstGeom prst="rect">
            <a:avLst/>
          </a:prstGeom>
        </p:spPr>
        <p:txBody>
          <a:bodyPr>
            <a:normAutofit/>
          </a:bodyPr>
          <a:lstStyle/>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mn-lt"/>
              <a:cs typeface="+mn-cs"/>
            </a:endParaRPr>
          </a:p>
        </p:txBody>
      </p:sp>
      <p:sp>
        <p:nvSpPr>
          <p:cNvPr id="5" name="Title 3"/>
          <p:cNvSpPr txBox="1">
            <a:spLocks/>
          </p:cNvSpPr>
          <p:nvPr/>
        </p:nvSpPr>
        <p:spPr bwMode="auto">
          <a:xfrm>
            <a:off x="465736" y="425705"/>
            <a:ext cx="9266237" cy="714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algn="l" defTabSz="1019175" rtl="0" eaLnBrk="0" fontAlgn="base" hangingPunct="0">
              <a:lnSpc>
                <a:spcPts val="2600"/>
              </a:lnSpc>
              <a:spcBef>
                <a:spcPct val="0"/>
              </a:spcBef>
              <a:spcAft>
                <a:spcPct val="0"/>
              </a:spcAft>
              <a:defRPr sz="2600" b="1" kern="1200">
                <a:solidFill>
                  <a:schemeClr val="tx2"/>
                </a:solidFill>
                <a:latin typeface="+mj-lt"/>
                <a:ea typeface="+mj-ea"/>
                <a:cs typeface="+mj-cs"/>
              </a:defRPr>
            </a:lvl1pPr>
            <a:lvl2pPr algn="l" defTabSz="1019175" rtl="0" eaLnBrk="0" fontAlgn="base" hangingPunct="0">
              <a:lnSpc>
                <a:spcPts val="2600"/>
              </a:lnSpc>
              <a:spcBef>
                <a:spcPct val="0"/>
              </a:spcBef>
              <a:spcAft>
                <a:spcPct val="0"/>
              </a:spcAft>
              <a:defRPr sz="2600" b="1">
                <a:solidFill>
                  <a:schemeClr val="tx2"/>
                </a:solidFill>
                <a:latin typeface="Arial" charset="0"/>
              </a:defRPr>
            </a:lvl2pPr>
            <a:lvl3pPr algn="l" defTabSz="1019175" rtl="0" eaLnBrk="0" fontAlgn="base" hangingPunct="0">
              <a:lnSpc>
                <a:spcPts val="2600"/>
              </a:lnSpc>
              <a:spcBef>
                <a:spcPct val="0"/>
              </a:spcBef>
              <a:spcAft>
                <a:spcPct val="0"/>
              </a:spcAft>
              <a:defRPr sz="2600" b="1">
                <a:solidFill>
                  <a:schemeClr val="tx2"/>
                </a:solidFill>
                <a:latin typeface="Arial" charset="0"/>
              </a:defRPr>
            </a:lvl3pPr>
            <a:lvl4pPr algn="l" defTabSz="1019175" rtl="0" eaLnBrk="0" fontAlgn="base" hangingPunct="0">
              <a:lnSpc>
                <a:spcPts val="2600"/>
              </a:lnSpc>
              <a:spcBef>
                <a:spcPct val="0"/>
              </a:spcBef>
              <a:spcAft>
                <a:spcPct val="0"/>
              </a:spcAft>
              <a:defRPr sz="2600" b="1">
                <a:solidFill>
                  <a:schemeClr val="tx2"/>
                </a:solidFill>
                <a:latin typeface="Arial" charset="0"/>
              </a:defRPr>
            </a:lvl4pPr>
            <a:lvl5pPr algn="l" defTabSz="1019175" rtl="0" eaLnBrk="0" fontAlgn="base" hangingPunct="0">
              <a:lnSpc>
                <a:spcPts val="26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eaLnBrk="1" hangingPunct="1">
              <a:defRPr/>
            </a:pPr>
            <a:r>
              <a:rPr lang="sv-SE" sz="2400" dirty="0" smtClean="0"/>
              <a:t>Vägledning </a:t>
            </a:r>
            <a:r>
              <a:rPr lang="sv-SE" sz="2400" dirty="0"/>
              <a:t>till läsaren av rapporten, </a:t>
            </a:r>
            <a:r>
              <a:rPr lang="sv-SE" sz="2400" dirty="0" smtClean="0"/>
              <a:t>forts			</a:t>
            </a:r>
            <a:r>
              <a:rPr lang="sv-SE" sz="2000" b="0" dirty="0" smtClean="0">
                <a:solidFill>
                  <a:schemeClr val="accent2"/>
                </a:solidFill>
                <a:latin typeface="+mn-lt"/>
              </a:rPr>
              <a:t>       </a:t>
            </a:r>
            <a:r>
              <a:rPr lang="sv-SE" sz="2000" dirty="0" smtClean="0">
                <a:solidFill>
                  <a:schemeClr val="accent2"/>
                </a:solidFill>
              </a:rPr>
              <a:t>(3/3)</a:t>
            </a:r>
            <a:endParaRPr lang="sv-SE" sz="2000" dirty="0">
              <a:solidFill>
                <a:schemeClr val="accent2"/>
              </a:solidFill>
            </a:endParaRPr>
          </a:p>
        </p:txBody>
      </p:sp>
      <p:sp>
        <p:nvSpPr>
          <p:cNvPr id="6" name="Content Placeholder 4"/>
          <p:cNvSpPr txBox="1">
            <a:spLocks/>
          </p:cNvSpPr>
          <p:nvPr/>
        </p:nvSpPr>
        <p:spPr bwMode="auto">
          <a:xfrm>
            <a:off x="392113" y="1173163"/>
            <a:ext cx="9294812" cy="544988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pPr>
            <a:r>
              <a:rPr lang="sv-SE" sz="1600" b="1" dirty="0" smtClean="0"/>
              <a:t>Förändring från tidigare rapportering</a:t>
            </a:r>
          </a:p>
          <a:p>
            <a:pPr marL="0" indent="0">
              <a:buFont typeface="Arial" charset="0"/>
              <a:buNone/>
            </a:pPr>
            <a:r>
              <a:rPr lang="sv-SE" sz="1600" dirty="0" smtClean="0"/>
              <a:t>Vid tidigare rapporter avseende den operativa effektiviteten har bolagens nyckeltal jämförts mot varandra (”Studie av operativ effektivitet inom Stockholms Stadshus AB under år 2009”, 2010-03-07). Detta år, likt föregående år, har rapporten fokuserat på hur varje enskilt bolag utvecklats i sitt arbete med att minska de administrativa- och indirekta kostnaderna jämfört med tidigare år. Bolagen jämförs alltså mot sig själva genom indexering där år 2007 används som basår. Anledningen till denna förändring är att dotterbolagens verksamheter skiljer sig i inriktning, uppdrag och förutsättningar. Målet med förändringen är att Stockholm Stadshus ska kunna få en bättre överblick över arbetet med att effektivisera de funktioner som innefattas i de administrativa- och indirekta kostnaderna samtidigt som bolagen ska uppfatta en jämförelse mot sig själv som mer relevant och skapa ett större intresse för rapporteringen.</a:t>
            </a:r>
          </a:p>
          <a:p>
            <a:pPr marL="0" indent="0">
              <a:buFont typeface="Arial" charset="0"/>
              <a:buNone/>
            </a:pPr>
            <a:endParaRPr lang="sv-SE" sz="1600" dirty="0" smtClean="0"/>
          </a:p>
          <a:p>
            <a:pPr marL="0" indent="0">
              <a:buNone/>
            </a:pPr>
            <a:r>
              <a:rPr lang="sv-SE" sz="1600" dirty="0" smtClean="0"/>
              <a:t>Det tidigare primära nyckeltalet där de administrativa- och indirekta kostnaderna ställdes i relation till de totala operativa kostnaderna används inte som primärt nyckeltal i den bolagsspecifika rapporteringen. Anledningen till detta är att eliminera risken för att ökade totala operativa kostnader ska kunna påverka redovisat nyckeltal positivt och därmed vilseleda läsaren. </a:t>
            </a:r>
            <a:r>
              <a:rPr lang="sv-SE" sz="1600" dirty="0"/>
              <a:t>Ett diagram som visar utvecklingen för detta nyckeltal för samtliga bolag används ändå i rapporten för att kunna jämföra nyckeltalet mot tidigare rapporter</a:t>
            </a:r>
            <a:r>
              <a:rPr lang="sv-SE" sz="1600" dirty="0" smtClean="0"/>
              <a:t>.</a:t>
            </a:r>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i="1" dirty="0" smtClean="0"/>
          </a:p>
          <a:p>
            <a:pPr marL="0" indent="0">
              <a:buFont typeface="Arial" charset="0"/>
              <a:buNone/>
            </a:pPr>
            <a:endParaRPr lang="sv-SE" sz="1600" dirty="0" smtClean="0"/>
          </a:p>
        </p:txBody>
      </p:sp>
    </p:spTree>
    <p:extLst>
      <p:ext uri="{BB962C8B-B14F-4D97-AF65-F5344CB8AC3E}">
        <p14:creationId xmlns:p14="http://schemas.microsoft.com/office/powerpoint/2010/main" xmlns="" val="2375349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pPr eaLnBrk="1" hangingPunct="1"/>
            <a:r>
              <a:rPr lang="sv-SE" dirty="0" smtClean="0"/>
              <a:t>Rapportering</a:t>
            </a:r>
          </a:p>
        </p:txBody>
      </p:sp>
      <p:sp>
        <p:nvSpPr>
          <p:cNvPr id="18435"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7E12E822-F4D6-4AEC-9286-C916E4FA65FE}" type="slidenum">
              <a:rPr lang="en-US" sz="1000" smtClean="0">
                <a:solidFill>
                  <a:schemeClr val="bg2"/>
                </a:solidFill>
              </a:rPr>
              <a:pPr eaLnBrk="1" hangingPunct="1"/>
              <a:t>8</a:t>
            </a:fld>
            <a:endParaRPr lang="en-US" sz="1000" dirty="0" smtClean="0">
              <a:solidFill>
                <a:schemeClr val="bg2"/>
              </a:solidFill>
            </a:endParaRPr>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dirty="0" smtClean="0">
              <a:solidFill>
                <a:schemeClr val="bg2"/>
              </a:solidFill>
            </a:endParaRPr>
          </a:p>
        </p:txBody>
      </p:sp>
    </p:spTree>
    <p:extLst>
      <p:ext uri="{BB962C8B-B14F-4D97-AF65-F5344CB8AC3E}">
        <p14:creationId xmlns:p14="http://schemas.microsoft.com/office/powerpoint/2010/main" xmlns="" val="107821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61E9C404-8290-4A3E-8DE5-ABE9C5391706}" type="slidenum">
              <a:rPr lang="en-US" sz="1000" smtClean="0">
                <a:solidFill>
                  <a:schemeClr val="tx2"/>
                </a:solidFill>
              </a:rPr>
              <a:pPr eaLnBrk="1" hangingPunct="1"/>
              <a:t>9</a:t>
            </a:fld>
            <a:endParaRPr lang="en-US" sz="1000" dirty="0" smtClean="0">
              <a:solidFill>
                <a:schemeClr val="tx2"/>
              </a:solidFill>
            </a:endParaRPr>
          </a:p>
        </p:txBody>
      </p:sp>
      <p:sp>
        <p:nvSpPr>
          <p:cNvPr id="19459"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10" name="Title 3"/>
          <p:cNvSpPr>
            <a:spLocks noGrp="1"/>
          </p:cNvSpPr>
          <p:nvPr>
            <p:ph type="title"/>
          </p:nvPr>
        </p:nvSpPr>
        <p:spPr>
          <a:xfrm>
            <a:off x="449263" y="396875"/>
            <a:ext cx="9266237" cy="714375"/>
          </a:xfrm>
        </p:spPr>
        <p:txBody>
          <a:bodyPr/>
          <a:lstStyle/>
          <a:p>
            <a:pPr eaLnBrk="1" hangingPunct="1"/>
            <a:r>
              <a:rPr lang="sv-SE" sz="2000" dirty="0">
                <a:solidFill>
                  <a:srgbClr val="002060"/>
                </a:solidFill>
                <a:ea typeface="+mn-ea"/>
                <a:cs typeface="Arial" pitchFamily="34" charset="0"/>
              </a:rPr>
              <a:t>3. Rapportering av den operativa effektiviteten </a:t>
            </a:r>
            <a:r>
              <a:rPr lang="sv-SE" sz="2000" dirty="0" smtClean="0">
                <a:solidFill>
                  <a:srgbClr val="002060"/>
                </a:solidFill>
                <a:ea typeface="+mn-ea"/>
                <a:cs typeface="Arial" pitchFamily="34" charset="0"/>
              </a:rPr>
              <a:t>2011</a:t>
            </a:r>
            <a:endParaRPr lang="sv-SE" sz="2000" dirty="0">
              <a:solidFill>
                <a:srgbClr val="002060"/>
              </a:solidFill>
              <a:ea typeface="+mn-ea"/>
              <a:cs typeface="Arial" pitchFamily="34" charset="0"/>
            </a:endParaRPr>
          </a:p>
        </p:txBody>
      </p:sp>
      <p:sp>
        <p:nvSpPr>
          <p:cNvPr id="14" name="Content Placeholder 2"/>
          <p:cNvSpPr>
            <a:spLocks noGrp="1"/>
          </p:cNvSpPr>
          <p:nvPr>
            <p:ph sz="quarter" idx="12"/>
          </p:nvPr>
        </p:nvSpPr>
        <p:spPr>
          <a:xfrm>
            <a:off x="450850" y="1255713"/>
            <a:ext cx="9294813" cy="6047130"/>
          </a:xfrm>
        </p:spPr>
        <p:txBody>
          <a:bodyPr>
            <a:normAutofit/>
          </a:bodyPr>
          <a:lstStyle/>
          <a:p>
            <a:pPr marL="0" indent="0" eaLnBrk="1" hangingPunct="1">
              <a:buFont typeface="Arial" charset="0"/>
              <a:buNone/>
              <a:defRPr/>
            </a:pPr>
            <a:r>
              <a:rPr lang="sv-SE" sz="1600" b="1" dirty="0" smtClean="0"/>
              <a:t>Innehåll</a:t>
            </a:r>
          </a:p>
          <a:p>
            <a:pPr marL="0" indent="0">
              <a:buNone/>
              <a:defRPr/>
            </a:pPr>
            <a:r>
              <a:rPr lang="sv-SE" sz="1600" dirty="0" smtClean="0"/>
              <a:t>Inledningsvis redovisas tre tabeller där utvecklingen för respektive bolag kan utläsas samlat, därefter följer en kort förklaring till hur graferna i de bolagsspecifika redovisningarna kan utläsas.</a:t>
            </a:r>
          </a:p>
          <a:p>
            <a:pPr marL="0" indent="0">
              <a:buNone/>
              <a:defRPr/>
            </a:pPr>
            <a:r>
              <a:rPr lang="sv-SE" sz="1600" dirty="0" smtClean="0"/>
              <a:t>Efter den kortfattade förklaringen följer den bolagsspecifika rapporteringen i följande ordning:</a:t>
            </a:r>
          </a:p>
          <a:p>
            <a:pPr marL="0" indent="0">
              <a:buNone/>
              <a:defRPr/>
            </a:pPr>
            <a:endParaRPr lang="sv-SE" sz="1600" dirty="0" smtClean="0"/>
          </a:p>
          <a:p>
            <a:pPr marL="0" indent="0">
              <a:buNone/>
              <a:defRPr/>
            </a:pPr>
            <a:r>
              <a:rPr lang="sv-SE" sz="1600" dirty="0" smtClean="0"/>
              <a:t>Svenska Bostäder							Sid 15</a:t>
            </a:r>
          </a:p>
          <a:p>
            <a:pPr marL="0" indent="0">
              <a:buNone/>
              <a:defRPr/>
            </a:pPr>
            <a:r>
              <a:rPr lang="sv-SE" sz="1600" dirty="0" smtClean="0"/>
              <a:t>Stockholmshem							Sid 16</a:t>
            </a:r>
          </a:p>
          <a:p>
            <a:pPr marL="0" indent="0">
              <a:buNone/>
              <a:defRPr/>
            </a:pPr>
            <a:r>
              <a:rPr lang="sv-SE" sz="1600" dirty="0" smtClean="0"/>
              <a:t>Familjebostäder							Sid 17</a:t>
            </a:r>
          </a:p>
          <a:p>
            <a:pPr marL="0" indent="0">
              <a:buNone/>
              <a:defRPr/>
            </a:pPr>
            <a:r>
              <a:rPr lang="sv-SE" sz="1600" dirty="0" smtClean="0"/>
              <a:t>Micasa Fastigheter							Sid 18</a:t>
            </a:r>
          </a:p>
          <a:p>
            <a:pPr marL="0" indent="0">
              <a:buNone/>
              <a:defRPr/>
            </a:pPr>
            <a:r>
              <a:rPr lang="sv-SE" sz="1600" dirty="0" smtClean="0"/>
              <a:t>Skolfastigheter (SISAB)						Sid 19</a:t>
            </a:r>
          </a:p>
          <a:p>
            <a:pPr marL="0" indent="0">
              <a:buNone/>
              <a:defRPr/>
            </a:pPr>
            <a:r>
              <a:rPr lang="sv-SE" sz="1600" dirty="0" smtClean="0"/>
              <a:t>S:t Erik Markutveckling						Sid 20</a:t>
            </a:r>
          </a:p>
          <a:p>
            <a:pPr marL="0" indent="0">
              <a:buNone/>
              <a:defRPr/>
            </a:pPr>
            <a:r>
              <a:rPr lang="sv-SE" sz="1600" dirty="0" smtClean="0"/>
              <a:t>SGA Fastigheter							Sid 21</a:t>
            </a:r>
          </a:p>
          <a:p>
            <a:pPr marL="0" indent="0">
              <a:buNone/>
              <a:defRPr/>
            </a:pPr>
            <a:r>
              <a:rPr lang="sv-SE" sz="1600" dirty="0" smtClean="0"/>
              <a:t>Stockholm Vatten							Sid 22</a:t>
            </a:r>
          </a:p>
          <a:p>
            <a:pPr marL="0" indent="0">
              <a:buNone/>
              <a:defRPr/>
            </a:pPr>
            <a:r>
              <a:rPr lang="sv-SE" sz="1600" dirty="0" smtClean="0"/>
              <a:t>Stockholms Hamnar							Sid 23</a:t>
            </a:r>
          </a:p>
          <a:p>
            <a:pPr marL="0" indent="0">
              <a:buNone/>
              <a:defRPr/>
            </a:pPr>
            <a:r>
              <a:rPr lang="sv-SE" sz="1600" dirty="0" smtClean="0"/>
              <a:t>Stokab								Sid 24</a:t>
            </a:r>
          </a:p>
          <a:p>
            <a:pPr marL="0" indent="0">
              <a:buNone/>
              <a:defRPr/>
            </a:pPr>
            <a:r>
              <a:rPr lang="sv-SE" sz="1600" dirty="0" smtClean="0"/>
              <a:t>Stockholm Parkering							Sid 25</a:t>
            </a:r>
          </a:p>
          <a:p>
            <a:pPr marL="0" indent="0">
              <a:buNone/>
              <a:defRPr/>
            </a:pPr>
            <a:r>
              <a:rPr lang="sv-SE" sz="1600" dirty="0" smtClean="0"/>
              <a:t>Bostadsförmedlingen							Sid 26</a:t>
            </a:r>
          </a:p>
          <a:p>
            <a:pPr marL="0" indent="0">
              <a:buNone/>
              <a:defRPr/>
            </a:pPr>
            <a:r>
              <a:rPr lang="sv-SE" sz="1600" dirty="0" smtClean="0"/>
              <a:t>Stockholm Business Region						Sid 27</a:t>
            </a:r>
          </a:p>
          <a:p>
            <a:pPr marL="0" indent="0">
              <a:buNone/>
              <a:defRPr/>
            </a:pPr>
            <a:r>
              <a:rPr lang="sv-SE" sz="1600" dirty="0" smtClean="0"/>
              <a:t>Stadsteatern							Sid 28</a:t>
            </a:r>
          </a:p>
          <a:p>
            <a:pPr marL="0" indent="0">
              <a:buNone/>
              <a:defRPr/>
            </a:pPr>
            <a:r>
              <a:rPr lang="sv-SE" sz="1600" dirty="0" smtClean="0"/>
              <a:t>S:t Erik Försäkring							Sid 29</a:t>
            </a:r>
          </a:p>
          <a:p>
            <a:pPr marL="0" indent="0">
              <a:buNone/>
              <a:defRPr/>
            </a:pPr>
            <a:r>
              <a:rPr lang="sv-SE" sz="1600" dirty="0" smtClean="0"/>
              <a:t>S:t Erik Livförsäkring							Sid 30</a:t>
            </a:r>
          </a:p>
          <a:p>
            <a:pPr marL="342900" indent="-342900">
              <a:buAutoNum type="arabicPeriod"/>
              <a:defRPr/>
            </a:pPr>
            <a:endParaRPr lang="sv-SE" sz="1600" dirty="0"/>
          </a:p>
          <a:p>
            <a:pPr marL="0" indent="0" eaLnBrk="1" hangingPunct="1">
              <a:buFont typeface="Arial" charset="0"/>
              <a:buNone/>
              <a:defRPr/>
            </a:pPr>
            <a:endParaRPr lang="sv-SE" sz="1600" dirty="0"/>
          </a:p>
          <a:p>
            <a:pPr eaLnBrk="1" hangingPunct="1">
              <a:defRPr/>
            </a:pPr>
            <a:endParaRPr lang="sv-SE" sz="1900" dirty="0"/>
          </a:p>
          <a:p>
            <a:pPr marL="0" indent="0">
              <a:buFont typeface="Arial" charset="0"/>
              <a:buNone/>
              <a:defRPr/>
            </a:pPr>
            <a:endParaRPr lang="sv-SE" dirty="0"/>
          </a:p>
        </p:txBody>
      </p:sp>
      <p:cxnSp>
        <p:nvCxnSpPr>
          <p:cNvPr id="15" name="Straight Connector 14"/>
          <p:cNvCxnSpPr/>
          <p:nvPr/>
        </p:nvCxnSpPr>
        <p:spPr>
          <a:xfrm>
            <a:off x="2218100" y="2870200"/>
            <a:ext cx="64579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13325" y="4826000"/>
            <a:ext cx="656272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27625" y="6826250"/>
            <a:ext cx="644842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84737" y="3152775"/>
            <a:ext cx="671512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994262" y="3441700"/>
            <a:ext cx="6705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045425" y="4556125"/>
            <a:ext cx="66294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186950" y="5391150"/>
            <a:ext cx="74866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227625" y="3705225"/>
            <a:ext cx="64579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589574" y="4292600"/>
            <a:ext cx="60864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665775" y="4013200"/>
            <a:ext cx="6019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360973" y="5133975"/>
            <a:ext cx="63150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403836" y="5705475"/>
            <a:ext cx="6286501"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437174" y="5975350"/>
            <a:ext cx="6248401"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408599" y="7118350"/>
            <a:ext cx="62769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675173" y="6546850"/>
            <a:ext cx="70008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1537" y="6267450"/>
            <a:ext cx="565785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75715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5378</TotalTime>
  <Words>7240</Words>
  <Application>Microsoft Office PowerPoint</Application>
  <PresentationFormat>Anpassad</PresentationFormat>
  <Paragraphs>2489</Paragraphs>
  <Slides>35</Slides>
  <Notes>3</Notes>
  <HiddenSlides>0</HiddenSlides>
  <MMClips>0</MMClips>
  <ScaleCrop>false</ScaleCrop>
  <HeadingPairs>
    <vt:vector size="4" baseType="variant">
      <vt:variant>
        <vt:lpstr>Tema</vt:lpstr>
      </vt:variant>
      <vt:variant>
        <vt:i4>1</vt:i4>
      </vt:variant>
      <vt:variant>
        <vt:lpstr>Bildrubriker</vt:lpstr>
      </vt:variant>
      <vt:variant>
        <vt:i4>35</vt:i4>
      </vt:variant>
    </vt:vector>
  </HeadingPairs>
  <TitlesOfParts>
    <vt:vector size="36" baseType="lpstr">
      <vt:lpstr>Blank</vt:lpstr>
      <vt:lpstr>Stockholm Stadshus AB Rapportering av den operativa effektiviteten 2011</vt:lpstr>
      <vt:lpstr>Innehållsförteckning     </vt:lpstr>
      <vt:lpstr>1. Inledning och metod         (1/2)</vt:lpstr>
      <vt:lpstr>Inledning och metod, forts                         (2/2)</vt:lpstr>
      <vt:lpstr>2. Vägledning till läsaren av rapporten                  (1/3)</vt:lpstr>
      <vt:lpstr>Bild 6</vt:lpstr>
      <vt:lpstr>Bild 7</vt:lpstr>
      <vt:lpstr>Rapportering</vt:lpstr>
      <vt:lpstr>3. Rapportering av den operativa effektiviteten 2011</vt:lpstr>
      <vt:lpstr>Bild 10</vt:lpstr>
      <vt:lpstr>Bild 11</vt:lpstr>
      <vt:lpstr>Bild 12</vt:lpstr>
      <vt:lpstr>4. Förklaring till diagram för respektive bolag</vt:lpstr>
      <vt:lpstr>5. Bolagsspecifikationer     </vt:lpstr>
      <vt:lpstr>Svenska Bostäder </vt:lpstr>
      <vt:lpstr>Stockholmshem</vt:lpstr>
      <vt:lpstr>Familjebostäder</vt:lpstr>
      <vt:lpstr>Micasa Fastigheter</vt:lpstr>
      <vt:lpstr>Skolfastigheter (SISAB)</vt:lpstr>
      <vt:lpstr>S:t Erik Markutveckling</vt:lpstr>
      <vt:lpstr>SGA Fastigheter</vt:lpstr>
      <vt:lpstr>Stockholm Vatten</vt:lpstr>
      <vt:lpstr>Stockholms Hamnar</vt:lpstr>
      <vt:lpstr>Stokab</vt:lpstr>
      <vt:lpstr>Stockholm Parkering </vt:lpstr>
      <vt:lpstr>Bostadsförmedlingen</vt:lpstr>
      <vt:lpstr>Stockholm Business Region</vt:lpstr>
      <vt:lpstr>Stadsteatern</vt:lpstr>
      <vt:lpstr>S:t Erik Försäkring</vt:lpstr>
      <vt:lpstr>S:t Erik Livförsäkring</vt:lpstr>
      <vt:lpstr>Appendix 1</vt:lpstr>
      <vt:lpstr>Beräkningsmetod</vt:lpstr>
      <vt:lpstr>Appendix 2</vt:lpstr>
      <vt:lpstr>Detaljerad jämförelse mellan 2010 och 2011 per bolag </vt:lpstr>
      <vt:lpstr>Bild 35</vt:lpstr>
    </vt:vector>
  </TitlesOfParts>
  <Company>Deloitte Touche Tohmatsu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Stockholm Stadshus AB Rapportering av den operativa effektiviteten</dc:title>
  <dc:creator>Martin Råghall (Open)</dc:creator>
  <cp:lastModifiedBy>AC09025</cp:lastModifiedBy>
  <cp:revision>341</cp:revision>
  <cp:lastPrinted>2012-02-29T16:57:28Z</cp:lastPrinted>
  <dcterms:created xsi:type="dcterms:W3CDTF">2011-02-24T12:05:19Z</dcterms:created>
  <dcterms:modified xsi:type="dcterms:W3CDTF">2012-04-13T09:10:24Z</dcterms:modified>
</cp:coreProperties>
</file>