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howGuides="1">
      <p:cViewPr varScale="1">
        <p:scale>
          <a:sx n="75" d="100"/>
          <a:sy n="75" d="100"/>
        </p:scale>
        <p:origin x="-850"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75EA0-AE48-4020-93D3-3DD0ECB8C0B3}" type="datetimeFigureOut">
              <a:rPr lang="sv-SE" smtClean="0"/>
              <a:pPr/>
              <a:t>2012-09-10</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704F184-EF5B-4781-8755-B7AC2F457220}"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2B1CE57-7569-44E6-A381-682B32E24DDB}" type="datetime1">
              <a:rPr lang="sv-SE" smtClean="0"/>
              <a:pPr/>
              <a:t>2012-09-10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66D1C2A-3FE1-470E-9D97-BEB8CD627713}" type="datetime1">
              <a:rPr lang="sv-SE" smtClean="0"/>
              <a:pPr/>
              <a:t>2012-09-10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449D9EE-D438-4D2F-A1B3-E9DDBC6F1829}" type="datetime1">
              <a:rPr lang="sv-SE" smtClean="0"/>
              <a:pPr/>
              <a:t>2012-09-10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3136930-B48B-47F4-84B7-4F5F4DEEF3E6}" type="datetime1">
              <a:rPr lang="sv-SE" smtClean="0"/>
              <a:pPr/>
              <a:t>2012-09-10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88A42DF-25B7-4AF7-9A6B-022FF83CF42F}" type="datetime1">
              <a:rPr lang="sv-SE" smtClean="0"/>
              <a:pPr/>
              <a:t>2012-09-10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02707569-A916-4E35-85C4-021D5B81A018}" type="datetime1">
              <a:rPr lang="sv-SE" smtClean="0"/>
              <a:pPr/>
              <a:t>2012-09-10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687A79D-981A-4E85-80AC-CA1815287B96}" type="datetime1">
              <a:rPr lang="sv-SE" smtClean="0"/>
              <a:pPr/>
              <a:t>2012-09-10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4262BA20-1D2B-4AB3-AE9B-4F3807070C60}" type="datetime1">
              <a:rPr lang="sv-SE" smtClean="0"/>
              <a:pPr/>
              <a:t>2012-09-10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4C3F2E7-635B-4FEE-B968-7040AC27C28C}" type="datetime1">
              <a:rPr lang="sv-SE" smtClean="0"/>
              <a:pPr/>
              <a:t>2012-09-10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C02DA45-74A1-4A3F-9A68-CD159542C980}" type="datetime1">
              <a:rPr lang="sv-SE" smtClean="0"/>
              <a:pPr/>
              <a:t>2012-09-10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0BB972A-BAD3-46ED-9EB4-2C8082929430}" type="datetime1">
              <a:rPr lang="sv-SE" smtClean="0"/>
              <a:pPr/>
              <a:t>2012-09-10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60AA50B-D0A4-4810-AA55-340B6289F183}"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0A41E-3A44-446C-9FF2-3E5EB4ECA241}" type="datetime1">
              <a:rPr lang="sv-SE" smtClean="0"/>
              <a:pPr/>
              <a:t>2012-09-10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AA50B-D0A4-4810-AA55-340B6289F18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nvGraphicFramePr>
        <p:xfrm>
          <a:off x="179512" y="908720"/>
          <a:ext cx="8856984" cy="370840"/>
        </p:xfrm>
        <a:graphic>
          <a:graphicData uri="http://schemas.openxmlformats.org/drawingml/2006/table">
            <a:tbl>
              <a:tblPr firstRow="1" bandRow="1">
                <a:tableStyleId>{5C22544A-7EE6-4342-B048-85BDC9FD1C3A}</a:tableStyleId>
              </a:tblPr>
              <a:tblGrid>
                <a:gridCol w="798580"/>
                <a:gridCol w="2032750"/>
                <a:gridCol w="2065214"/>
                <a:gridCol w="1862180"/>
                <a:gridCol w="2098260"/>
              </a:tblGrid>
              <a:tr h="370840">
                <a:tc>
                  <a:txBody>
                    <a:bodyPr/>
                    <a:lstStyle/>
                    <a:p>
                      <a:r>
                        <a:rPr lang="sv-SE" sz="1200" dirty="0" smtClean="0">
                          <a:solidFill>
                            <a:schemeClr val="tx1"/>
                          </a:solidFill>
                        </a:rPr>
                        <a:t>Brott</a:t>
                      </a:r>
                      <a:endParaRPr lang="sv-SE" sz="1200" dirty="0">
                        <a:solidFill>
                          <a:schemeClr val="tx1"/>
                        </a:solidFill>
                      </a:endParaRPr>
                    </a:p>
                  </a:txBody>
                  <a:tcPr/>
                </a:tc>
                <a:tc>
                  <a:txBody>
                    <a:bodyPr/>
                    <a:lstStyle/>
                    <a:p>
                      <a:r>
                        <a:rPr lang="sv-SE" sz="1200" dirty="0" smtClean="0">
                          <a:solidFill>
                            <a:schemeClr val="tx1"/>
                          </a:solidFill>
                        </a:rPr>
                        <a:t>Stockholms kommun</a:t>
                      </a:r>
                      <a:endParaRPr lang="sv-SE" sz="1200" dirty="0">
                        <a:solidFill>
                          <a:schemeClr val="tx1"/>
                        </a:solidFill>
                      </a:endParaRPr>
                    </a:p>
                  </a:txBody>
                  <a:tcPr/>
                </a:tc>
                <a:tc>
                  <a:txBody>
                    <a:bodyPr/>
                    <a:lstStyle/>
                    <a:p>
                      <a:r>
                        <a:rPr lang="sv-SE" sz="1200" dirty="0" smtClean="0">
                          <a:solidFill>
                            <a:schemeClr val="tx1"/>
                          </a:solidFill>
                        </a:rPr>
                        <a:t>Rinkeby-Kista sdf</a:t>
                      </a:r>
                      <a:endParaRPr lang="sv-SE" sz="1200" dirty="0">
                        <a:solidFill>
                          <a:schemeClr val="tx1"/>
                        </a:solidFill>
                      </a:endParaRPr>
                    </a:p>
                  </a:txBody>
                  <a:tcPr/>
                </a:tc>
                <a:tc>
                  <a:txBody>
                    <a:bodyPr/>
                    <a:lstStyle/>
                    <a:p>
                      <a:r>
                        <a:rPr lang="sv-SE" sz="1200" dirty="0" smtClean="0">
                          <a:solidFill>
                            <a:schemeClr val="tx1"/>
                          </a:solidFill>
                        </a:rPr>
                        <a:t>Skärholmen</a:t>
                      </a:r>
                      <a:r>
                        <a:rPr lang="sv-SE" sz="1200" baseline="0" dirty="0" smtClean="0">
                          <a:solidFill>
                            <a:schemeClr val="tx1"/>
                          </a:solidFill>
                        </a:rPr>
                        <a:t> sdf</a:t>
                      </a:r>
                      <a:endParaRPr lang="sv-SE" sz="1200" dirty="0">
                        <a:solidFill>
                          <a:schemeClr val="tx1"/>
                        </a:solidFill>
                      </a:endParaRPr>
                    </a:p>
                  </a:txBody>
                  <a:tcPr/>
                </a:tc>
                <a:tc>
                  <a:txBody>
                    <a:bodyPr/>
                    <a:lstStyle/>
                    <a:p>
                      <a:r>
                        <a:rPr lang="sv-SE" sz="1200" dirty="0" smtClean="0">
                          <a:solidFill>
                            <a:schemeClr val="tx1"/>
                          </a:solidFill>
                        </a:rPr>
                        <a:t>Enskede-Årsta Vantör</a:t>
                      </a:r>
                      <a:r>
                        <a:rPr lang="sv-SE" sz="1200" baseline="0" dirty="0" smtClean="0">
                          <a:solidFill>
                            <a:schemeClr val="tx1"/>
                          </a:solidFill>
                        </a:rPr>
                        <a:t> sdf</a:t>
                      </a:r>
                      <a:endParaRPr lang="sv-SE" sz="1200" dirty="0">
                        <a:solidFill>
                          <a:schemeClr val="tx1"/>
                        </a:solidFill>
                      </a:endParaRPr>
                    </a:p>
                  </a:txBody>
                  <a:tcPr/>
                </a:tc>
              </a:tr>
            </a:tbl>
          </a:graphicData>
        </a:graphic>
      </p:graphicFrame>
      <p:graphicFrame>
        <p:nvGraphicFramePr>
          <p:cNvPr id="5" name="Tabell 4"/>
          <p:cNvGraphicFramePr>
            <a:graphicFrameLocks noGrp="1"/>
          </p:cNvGraphicFramePr>
          <p:nvPr/>
        </p:nvGraphicFramePr>
        <p:xfrm>
          <a:off x="179512" y="1412776"/>
          <a:ext cx="8856990" cy="4516120"/>
        </p:xfrm>
        <a:graphic>
          <a:graphicData uri="http://schemas.openxmlformats.org/drawingml/2006/table">
            <a:tbl>
              <a:tblPr firstRow="1" bandRow="1">
                <a:tableStyleId>{5C22544A-7EE6-4342-B048-85BDC9FD1C3A}</a:tableStyleId>
              </a:tblPr>
              <a:tblGrid>
                <a:gridCol w="798585"/>
                <a:gridCol w="508187"/>
                <a:gridCol w="508187"/>
                <a:gridCol w="508187"/>
                <a:gridCol w="508187"/>
                <a:gridCol w="508187"/>
                <a:gridCol w="508187"/>
                <a:gridCol w="508187"/>
                <a:gridCol w="491086"/>
                <a:gridCol w="488235"/>
                <a:gridCol w="488235"/>
                <a:gridCol w="488235"/>
                <a:gridCol w="488235"/>
                <a:gridCol w="488235"/>
                <a:gridCol w="488235"/>
                <a:gridCol w="488235"/>
                <a:gridCol w="592365"/>
              </a:tblGrid>
              <a:tr h="370840">
                <a:tc>
                  <a:txBody>
                    <a:bodyPr/>
                    <a:lstStyle/>
                    <a:p>
                      <a:endParaRPr lang="sv-SE" sz="1000" b="0" dirty="0">
                        <a:solidFill>
                          <a:schemeClr val="tx1"/>
                        </a:solidFill>
                      </a:endParaRPr>
                    </a:p>
                  </a:txBody>
                  <a:tcPr/>
                </a:tc>
                <a:tc>
                  <a:txBody>
                    <a:bodyPr/>
                    <a:lstStyle/>
                    <a:p>
                      <a:r>
                        <a:rPr lang="sv-SE" sz="1000" dirty="0" smtClean="0">
                          <a:solidFill>
                            <a:schemeClr val="tx1"/>
                          </a:solidFill>
                        </a:rPr>
                        <a:t>2009</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2009</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2011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2011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2009</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2009</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2011</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2011</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2009</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2009</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2011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2011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2009</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2009</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2011</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2011</a:t>
                      </a:r>
                      <a:endParaRPr lang="sv-SE" sz="1000" dirty="0">
                        <a:solidFill>
                          <a:schemeClr val="tx1"/>
                        </a:solidFill>
                      </a:endParaRPr>
                    </a:p>
                  </a:txBody>
                  <a:tcPr>
                    <a:solidFill>
                      <a:schemeClr val="accent1">
                        <a:lumMod val="40000"/>
                        <a:lumOff val="60000"/>
                      </a:schemeClr>
                    </a:solidFill>
                  </a:tcPr>
                </a:tc>
              </a:tr>
              <a:tr h="370840">
                <a:tc>
                  <a:txBody>
                    <a:bodyPr/>
                    <a:lstStyle/>
                    <a:p>
                      <a:endParaRPr lang="sv-SE" sz="1000" b="0" dirty="0">
                        <a:solidFill>
                          <a:schemeClr val="tx1"/>
                        </a:solidFill>
                      </a:endParaRPr>
                    </a:p>
                  </a:txBody>
                  <a:tcPr/>
                </a:tc>
                <a:tc>
                  <a:txBody>
                    <a:bodyPr/>
                    <a:lstStyle/>
                    <a:p>
                      <a:r>
                        <a:rPr lang="sv-SE" sz="1000" dirty="0" smtClean="0">
                          <a:solidFill>
                            <a:schemeClr val="tx1"/>
                          </a:solidFill>
                        </a:rPr>
                        <a:t>Antal</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/100 000 inv.</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Antal</a:t>
                      </a:r>
                      <a:endParaRPr lang="sv-SE" sz="1000" dirty="0">
                        <a:solidFill>
                          <a:schemeClr val="tx1"/>
                        </a:solidFill>
                      </a:endParaRPr>
                    </a:p>
                  </a:txBody>
                  <a:tcPr>
                    <a:solidFill>
                      <a:schemeClr val="accent1">
                        <a:lumMod val="60000"/>
                        <a:lumOff val="40000"/>
                      </a:schemeClr>
                    </a:solidFill>
                  </a:tcPr>
                </a:tc>
                <a:tc>
                  <a:txBody>
                    <a:bodyPr/>
                    <a:lstStyle/>
                    <a:p>
                      <a:r>
                        <a:rPr lang="sv-SE" sz="1000" baseline="0" dirty="0" smtClean="0">
                          <a:solidFill>
                            <a:schemeClr val="tx1"/>
                          </a:solidFill>
                        </a:rPr>
                        <a:t>/100 000 inv.</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Antal</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/100 000 inv.</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Antal</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/100 000 inv.</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Antal</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/100</a:t>
                      </a:r>
                      <a:r>
                        <a:rPr lang="sv-SE" sz="1000" baseline="0" dirty="0" smtClean="0">
                          <a:solidFill>
                            <a:schemeClr val="tx1"/>
                          </a:solidFill>
                        </a:rPr>
                        <a:t> 000 inv.</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Antal</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/100 000 inv. </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Antal</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/100 000 inv. </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Antal</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/100 000 inv. </a:t>
                      </a:r>
                      <a:endParaRPr lang="sv-SE" sz="1000" dirty="0">
                        <a:solidFill>
                          <a:schemeClr val="tx1"/>
                        </a:solidFill>
                      </a:endParaRPr>
                    </a:p>
                  </a:txBody>
                  <a:tcPr>
                    <a:solidFill>
                      <a:schemeClr val="accent1">
                        <a:lumMod val="40000"/>
                        <a:lumOff val="60000"/>
                      </a:schemeClr>
                    </a:solidFill>
                  </a:tcPr>
                </a:tc>
              </a:tr>
              <a:tr h="370840">
                <a:tc>
                  <a:txBody>
                    <a:bodyPr/>
                    <a:lstStyle/>
                    <a:p>
                      <a:r>
                        <a:rPr lang="sv-SE" sz="1000" b="0" dirty="0" smtClean="0">
                          <a:solidFill>
                            <a:schemeClr val="tx1"/>
                          </a:solidFill>
                        </a:rPr>
                        <a:t>Dödligt våld mot kvinna</a:t>
                      </a:r>
                      <a:endParaRPr lang="sv-SE" sz="1000" b="0" dirty="0">
                        <a:solidFill>
                          <a:schemeClr val="tx1"/>
                        </a:solidFill>
                      </a:endParaRPr>
                    </a:p>
                  </a:txBody>
                  <a:tcPr/>
                </a:tc>
                <a:tc>
                  <a:txBody>
                    <a:bodyPr/>
                    <a:lstStyle/>
                    <a:p>
                      <a:r>
                        <a:rPr lang="sv-SE" sz="1000" dirty="0" smtClean="0">
                          <a:solidFill>
                            <a:schemeClr val="tx1"/>
                          </a:solidFill>
                        </a:rPr>
                        <a:t>12</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7</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0</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0</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0</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0</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3</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5</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6</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0</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0</a:t>
                      </a:r>
                      <a:endParaRPr lang="sv-SE" sz="1000" dirty="0">
                        <a:solidFill>
                          <a:schemeClr val="tx1"/>
                        </a:solidFill>
                      </a:endParaRPr>
                    </a:p>
                  </a:txBody>
                  <a:tcPr>
                    <a:solidFill>
                      <a:schemeClr val="accent1">
                        <a:lumMod val="40000"/>
                        <a:lumOff val="60000"/>
                      </a:schemeClr>
                    </a:solidFill>
                  </a:tcPr>
                </a:tc>
              </a:tr>
              <a:tr h="370840">
                <a:tc>
                  <a:txBody>
                    <a:bodyPr/>
                    <a:lstStyle/>
                    <a:p>
                      <a:r>
                        <a:rPr lang="sv-SE" sz="1000" b="0" dirty="0" smtClean="0">
                          <a:solidFill>
                            <a:schemeClr val="tx1"/>
                          </a:solidFill>
                        </a:rPr>
                        <a:t>Försök t mord el. dråp mot kv.</a:t>
                      </a:r>
                      <a:endParaRPr lang="sv-SE" sz="1000" b="0" dirty="0">
                        <a:solidFill>
                          <a:schemeClr val="tx1"/>
                        </a:solidFill>
                      </a:endParaRPr>
                    </a:p>
                  </a:txBody>
                  <a:tcPr/>
                </a:tc>
                <a:tc>
                  <a:txBody>
                    <a:bodyPr/>
                    <a:lstStyle/>
                    <a:p>
                      <a:r>
                        <a:rPr lang="sv-SE" sz="1000" dirty="0" smtClean="0">
                          <a:solidFill>
                            <a:schemeClr val="tx1"/>
                          </a:solidFill>
                        </a:rPr>
                        <a:t>37</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5</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32</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4</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0</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0</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3</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3</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9</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4</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5</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a:t>
                      </a:r>
                      <a:endParaRPr lang="sv-SE" sz="1000" dirty="0">
                        <a:solidFill>
                          <a:schemeClr val="tx1"/>
                        </a:solidFill>
                      </a:endParaRPr>
                    </a:p>
                  </a:txBody>
                  <a:tcPr>
                    <a:solidFill>
                      <a:schemeClr val="accent1">
                        <a:lumMod val="40000"/>
                        <a:lumOff val="60000"/>
                      </a:schemeClr>
                    </a:solidFill>
                  </a:tcPr>
                </a:tc>
              </a:tr>
              <a:tr h="370840">
                <a:tc>
                  <a:txBody>
                    <a:bodyPr/>
                    <a:lstStyle/>
                    <a:p>
                      <a:r>
                        <a:rPr lang="sv-SE" sz="1000" b="0" dirty="0" smtClean="0">
                          <a:solidFill>
                            <a:schemeClr val="tx1"/>
                          </a:solidFill>
                        </a:rPr>
                        <a:t>Misshandel inkl grov</a:t>
                      </a:r>
                      <a:endParaRPr lang="sv-SE" sz="1000" b="0" dirty="0">
                        <a:solidFill>
                          <a:schemeClr val="tx1"/>
                        </a:solidFill>
                      </a:endParaRPr>
                    </a:p>
                  </a:txBody>
                  <a:tcPr/>
                </a:tc>
                <a:tc>
                  <a:txBody>
                    <a:bodyPr/>
                    <a:lstStyle/>
                    <a:p>
                      <a:endParaRPr lang="sv-SE" sz="1000" dirty="0">
                        <a:solidFill>
                          <a:schemeClr val="tx1"/>
                        </a:solidFill>
                      </a:endParaRPr>
                    </a:p>
                  </a:txBody>
                  <a:tcPr>
                    <a:solidFill>
                      <a:schemeClr val="accent1">
                        <a:lumMod val="60000"/>
                        <a:lumOff val="40000"/>
                      </a:schemeClr>
                    </a:solidFill>
                  </a:tcPr>
                </a:tc>
                <a:tc>
                  <a:txBody>
                    <a:bodyPr/>
                    <a:lstStyle/>
                    <a:p>
                      <a:endParaRPr lang="sv-SE" sz="1000" dirty="0">
                        <a:solidFill>
                          <a:schemeClr val="tx1"/>
                        </a:solidFill>
                      </a:endParaRPr>
                    </a:p>
                  </a:txBody>
                  <a:tcPr>
                    <a:solidFill>
                      <a:schemeClr val="accent1">
                        <a:lumMod val="60000"/>
                        <a:lumOff val="40000"/>
                      </a:schemeClr>
                    </a:solidFill>
                  </a:tcPr>
                </a:tc>
                <a:tc>
                  <a:txBody>
                    <a:bodyPr/>
                    <a:lstStyle/>
                    <a:p>
                      <a:endParaRPr lang="sv-SE" sz="1000" dirty="0">
                        <a:solidFill>
                          <a:schemeClr val="tx1"/>
                        </a:solidFill>
                      </a:endParaRPr>
                    </a:p>
                  </a:txBody>
                  <a:tcPr>
                    <a:solidFill>
                      <a:schemeClr val="accent1">
                        <a:lumMod val="60000"/>
                        <a:lumOff val="40000"/>
                      </a:schemeClr>
                    </a:solidFill>
                  </a:tcPr>
                </a:tc>
                <a:tc>
                  <a:txBody>
                    <a:bodyPr/>
                    <a:lstStyle/>
                    <a:p>
                      <a:endParaRPr lang="sv-SE" sz="1000" dirty="0">
                        <a:solidFill>
                          <a:schemeClr val="tx1"/>
                        </a:solidFill>
                      </a:endParaRPr>
                    </a:p>
                  </a:txBody>
                  <a:tcPr>
                    <a:solidFill>
                      <a:schemeClr val="accent1">
                        <a:lumMod val="60000"/>
                        <a:lumOff val="40000"/>
                      </a:schemeClr>
                    </a:solidFill>
                  </a:tcPr>
                </a:tc>
                <a:tc>
                  <a:txBody>
                    <a:bodyPr/>
                    <a:lstStyle/>
                    <a:p>
                      <a:endParaRPr lang="sv-SE" sz="1000" dirty="0">
                        <a:solidFill>
                          <a:schemeClr val="tx1"/>
                        </a:solidFill>
                      </a:endParaRPr>
                    </a:p>
                  </a:txBody>
                  <a:tcPr>
                    <a:solidFill>
                      <a:schemeClr val="accent1">
                        <a:lumMod val="40000"/>
                        <a:lumOff val="60000"/>
                      </a:schemeClr>
                    </a:solidFill>
                  </a:tcPr>
                </a:tc>
                <a:tc>
                  <a:txBody>
                    <a:bodyPr/>
                    <a:lstStyle/>
                    <a:p>
                      <a:endParaRPr lang="sv-SE" sz="1000" dirty="0">
                        <a:solidFill>
                          <a:schemeClr val="tx1"/>
                        </a:solidFill>
                      </a:endParaRPr>
                    </a:p>
                  </a:txBody>
                  <a:tcPr>
                    <a:solidFill>
                      <a:schemeClr val="accent1">
                        <a:lumMod val="40000"/>
                        <a:lumOff val="60000"/>
                      </a:schemeClr>
                    </a:solidFill>
                  </a:tcPr>
                </a:tc>
                <a:tc>
                  <a:txBody>
                    <a:bodyPr/>
                    <a:lstStyle/>
                    <a:p>
                      <a:endParaRPr lang="sv-SE" sz="1000" dirty="0">
                        <a:solidFill>
                          <a:schemeClr val="tx1"/>
                        </a:solidFill>
                      </a:endParaRPr>
                    </a:p>
                  </a:txBody>
                  <a:tcPr>
                    <a:solidFill>
                      <a:schemeClr val="accent1">
                        <a:lumMod val="40000"/>
                        <a:lumOff val="60000"/>
                      </a:schemeClr>
                    </a:solidFill>
                  </a:tcPr>
                </a:tc>
                <a:tc>
                  <a:txBody>
                    <a:bodyPr/>
                    <a:lstStyle/>
                    <a:p>
                      <a:endParaRPr lang="sv-SE" sz="1000" dirty="0">
                        <a:solidFill>
                          <a:schemeClr val="tx1"/>
                        </a:solidFill>
                      </a:endParaRPr>
                    </a:p>
                  </a:txBody>
                  <a:tcPr>
                    <a:solidFill>
                      <a:schemeClr val="accent1">
                        <a:lumMod val="40000"/>
                        <a:lumOff val="60000"/>
                      </a:schemeClr>
                    </a:solidFill>
                  </a:tcPr>
                </a:tc>
                <a:tc>
                  <a:txBody>
                    <a:bodyPr/>
                    <a:lstStyle/>
                    <a:p>
                      <a:endParaRPr lang="sv-SE" sz="1000" dirty="0">
                        <a:solidFill>
                          <a:schemeClr val="tx1"/>
                        </a:solidFill>
                      </a:endParaRPr>
                    </a:p>
                  </a:txBody>
                  <a:tcPr>
                    <a:solidFill>
                      <a:schemeClr val="accent1">
                        <a:lumMod val="60000"/>
                        <a:lumOff val="40000"/>
                      </a:schemeClr>
                    </a:solidFill>
                  </a:tcPr>
                </a:tc>
                <a:tc>
                  <a:txBody>
                    <a:bodyPr/>
                    <a:lstStyle/>
                    <a:p>
                      <a:endParaRPr lang="sv-SE" sz="1000" dirty="0">
                        <a:solidFill>
                          <a:schemeClr val="tx1"/>
                        </a:solidFill>
                      </a:endParaRPr>
                    </a:p>
                  </a:txBody>
                  <a:tcPr>
                    <a:solidFill>
                      <a:schemeClr val="accent1">
                        <a:lumMod val="60000"/>
                        <a:lumOff val="40000"/>
                      </a:schemeClr>
                    </a:solidFill>
                  </a:tcPr>
                </a:tc>
                <a:tc>
                  <a:txBody>
                    <a:bodyPr/>
                    <a:lstStyle/>
                    <a:p>
                      <a:endParaRPr lang="sv-SE" sz="1000" dirty="0">
                        <a:solidFill>
                          <a:schemeClr val="tx1"/>
                        </a:solidFill>
                      </a:endParaRPr>
                    </a:p>
                  </a:txBody>
                  <a:tcPr>
                    <a:solidFill>
                      <a:schemeClr val="accent1">
                        <a:lumMod val="60000"/>
                        <a:lumOff val="40000"/>
                      </a:schemeClr>
                    </a:solidFill>
                  </a:tcPr>
                </a:tc>
                <a:tc>
                  <a:txBody>
                    <a:bodyPr/>
                    <a:lstStyle/>
                    <a:p>
                      <a:endParaRPr lang="sv-SE" sz="1000" dirty="0">
                        <a:solidFill>
                          <a:schemeClr val="tx1"/>
                        </a:solidFill>
                      </a:endParaRPr>
                    </a:p>
                  </a:txBody>
                  <a:tcPr>
                    <a:solidFill>
                      <a:schemeClr val="accent1">
                        <a:lumMod val="60000"/>
                        <a:lumOff val="40000"/>
                      </a:schemeClr>
                    </a:solidFill>
                  </a:tcPr>
                </a:tc>
                <a:tc>
                  <a:txBody>
                    <a:bodyPr/>
                    <a:lstStyle/>
                    <a:p>
                      <a:endParaRPr lang="sv-SE" sz="1000" dirty="0">
                        <a:solidFill>
                          <a:schemeClr val="tx1"/>
                        </a:solidFill>
                      </a:endParaRPr>
                    </a:p>
                  </a:txBody>
                  <a:tcPr>
                    <a:solidFill>
                      <a:schemeClr val="accent1">
                        <a:lumMod val="40000"/>
                        <a:lumOff val="60000"/>
                      </a:schemeClr>
                    </a:solidFill>
                  </a:tcPr>
                </a:tc>
                <a:tc>
                  <a:txBody>
                    <a:bodyPr/>
                    <a:lstStyle/>
                    <a:p>
                      <a:endParaRPr lang="sv-SE" sz="1000" dirty="0">
                        <a:solidFill>
                          <a:schemeClr val="tx1"/>
                        </a:solidFill>
                      </a:endParaRPr>
                    </a:p>
                  </a:txBody>
                  <a:tcPr>
                    <a:solidFill>
                      <a:schemeClr val="accent1">
                        <a:lumMod val="40000"/>
                        <a:lumOff val="60000"/>
                      </a:schemeClr>
                    </a:solidFill>
                  </a:tcPr>
                </a:tc>
                <a:tc>
                  <a:txBody>
                    <a:bodyPr/>
                    <a:lstStyle/>
                    <a:p>
                      <a:endParaRPr lang="sv-SE" sz="1000" dirty="0">
                        <a:solidFill>
                          <a:schemeClr val="tx1"/>
                        </a:solidFill>
                      </a:endParaRPr>
                    </a:p>
                  </a:txBody>
                  <a:tcPr>
                    <a:solidFill>
                      <a:schemeClr val="accent1">
                        <a:lumMod val="40000"/>
                        <a:lumOff val="60000"/>
                      </a:schemeClr>
                    </a:solidFill>
                  </a:tcPr>
                </a:tc>
                <a:tc>
                  <a:txBody>
                    <a:bodyPr/>
                    <a:lstStyle/>
                    <a:p>
                      <a:endParaRPr lang="sv-SE" sz="1000" dirty="0">
                        <a:solidFill>
                          <a:schemeClr val="tx1"/>
                        </a:solidFill>
                      </a:endParaRPr>
                    </a:p>
                  </a:txBody>
                  <a:tcPr>
                    <a:solidFill>
                      <a:schemeClr val="accent1">
                        <a:lumMod val="40000"/>
                        <a:lumOff val="60000"/>
                      </a:schemeClr>
                    </a:solidFill>
                  </a:tcPr>
                </a:tc>
              </a:tr>
              <a:tr h="370840">
                <a:tc>
                  <a:txBody>
                    <a:bodyPr/>
                    <a:lstStyle/>
                    <a:p>
                      <a:r>
                        <a:rPr lang="sv-SE" sz="1000" b="0" dirty="0" smtClean="0">
                          <a:solidFill>
                            <a:schemeClr val="tx1"/>
                          </a:solidFill>
                        </a:rPr>
                        <a:t>- bekant m offret</a:t>
                      </a:r>
                      <a:endParaRPr lang="sv-SE" sz="1000" b="0" dirty="0">
                        <a:solidFill>
                          <a:schemeClr val="tx1"/>
                        </a:solidFill>
                      </a:endParaRPr>
                    </a:p>
                  </a:txBody>
                  <a:tcPr/>
                </a:tc>
                <a:tc>
                  <a:txBody>
                    <a:bodyPr/>
                    <a:lstStyle/>
                    <a:p>
                      <a:r>
                        <a:rPr lang="sv-SE" sz="1000" dirty="0" smtClean="0">
                          <a:solidFill>
                            <a:schemeClr val="tx1"/>
                          </a:solidFill>
                        </a:rPr>
                        <a:t>2074</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253</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2351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275</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204</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455</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219</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474</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114</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348</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169</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496</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266</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302</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324</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355</a:t>
                      </a:r>
                      <a:endParaRPr lang="sv-SE" sz="1000" dirty="0">
                        <a:solidFill>
                          <a:schemeClr val="tx1"/>
                        </a:solidFill>
                      </a:endParaRPr>
                    </a:p>
                  </a:txBody>
                  <a:tcPr>
                    <a:solidFill>
                      <a:schemeClr val="accent1">
                        <a:lumMod val="40000"/>
                        <a:lumOff val="60000"/>
                      </a:schemeClr>
                    </a:solidFill>
                  </a:tcPr>
                </a:tc>
              </a:tr>
              <a:tr h="370840">
                <a:tc>
                  <a:txBody>
                    <a:bodyPr/>
                    <a:lstStyle/>
                    <a:p>
                      <a:r>
                        <a:rPr lang="sv-SE" sz="1000" b="0" dirty="0" smtClean="0">
                          <a:solidFill>
                            <a:schemeClr val="tx1"/>
                          </a:solidFill>
                        </a:rPr>
                        <a:t>Våldtäkt inkl grov (ingår även i sexualbrott</a:t>
                      </a:r>
                      <a:endParaRPr lang="sv-SE" sz="1000" b="0" dirty="0">
                        <a:solidFill>
                          <a:schemeClr val="tx1"/>
                        </a:solidFill>
                      </a:endParaRPr>
                    </a:p>
                  </a:txBody>
                  <a:tcPr/>
                </a:tc>
                <a:tc>
                  <a:txBody>
                    <a:bodyPr/>
                    <a:lstStyle/>
                    <a:p>
                      <a:r>
                        <a:rPr lang="sv-SE" sz="1000" dirty="0" smtClean="0">
                          <a:solidFill>
                            <a:schemeClr val="tx1"/>
                          </a:solidFill>
                        </a:rPr>
                        <a:t>361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44</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449</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52</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22</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49</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22</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48</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21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64</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21</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62</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46</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52</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65</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71</a:t>
                      </a:r>
                      <a:endParaRPr lang="sv-SE" sz="1000" dirty="0">
                        <a:solidFill>
                          <a:schemeClr val="tx1"/>
                        </a:solidFill>
                      </a:endParaRPr>
                    </a:p>
                  </a:txBody>
                  <a:tcPr>
                    <a:solidFill>
                      <a:schemeClr val="accent1">
                        <a:lumMod val="40000"/>
                        <a:lumOff val="60000"/>
                      </a:schemeClr>
                    </a:solidFill>
                  </a:tcPr>
                </a:tc>
              </a:tr>
              <a:tr h="370840">
                <a:tc>
                  <a:txBody>
                    <a:bodyPr/>
                    <a:lstStyle/>
                    <a:p>
                      <a:r>
                        <a:rPr lang="sv-SE" sz="1000" b="0" dirty="0" smtClean="0">
                          <a:solidFill>
                            <a:schemeClr val="tx1"/>
                          </a:solidFill>
                        </a:rPr>
                        <a:t>Grov frids-kränkning (ingår även i hotbrott)</a:t>
                      </a:r>
                      <a:endParaRPr lang="sv-SE" sz="1000" b="0" dirty="0">
                        <a:solidFill>
                          <a:schemeClr val="tx1"/>
                        </a:solidFill>
                      </a:endParaRPr>
                    </a:p>
                  </a:txBody>
                  <a:tcPr/>
                </a:tc>
                <a:tc>
                  <a:txBody>
                    <a:bodyPr/>
                    <a:lstStyle/>
                    <a:p>
                      <a:r>
                        <a:rPr lang="sv-SE" sz="1000" dirty="0" smtClean="0">
                          <a:solidFill>
                            <a:schemeClr val="tx1"/>
                          </a:solidFill>
                        </a:rPr>
                        <a:t>62</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8</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38</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4</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7</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16</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4</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9</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6</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18</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3</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9</a:t>
                      </a:r>
                      <a:endParaRPr lang="sv-SE" sz="1000" dirty="0">
                        <a:solidFill>
                          <a:schemeClr val="tx1"/>
                        </a:solidFill>
                      </a:endParaRPr>
                    </a:p>
                  </a:txBody>
                  <a:tcPr>
                    <a:solidFill>
                      <a:schemeClr val="accent1">
                        <a:lumMod val="60000"/>
                        <a:lumOff val="40000"/>
                      </a:schemeClr>
                    </a:solidFill>
                  </a:tcPr>
                </a:tc>
                <a:tc>
                  <a:txBody>
                    <a:bodyPr/>
                    <a:lstStyle/>
                    <a:p>
                      <a:r>
                        <a:rPr lang="sv-SE" sz="1000" dirty="0" smtClean="0">
                          <a:solidFill>
                            <a:schemeClr val="tx1"/>
                          </a:solidFill>
                        </a:rPr>
                        <a:t>7</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8</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9</a:t>
                      </a:r>
                      <a:endParaRPr lang="sv-SE" sz="1000" dirty="0">
                        <a:solidFill>
                          <a:schemeClr val="tx1"/>
                        </a:solidFill>
                      </a:endParaRPr>
                    </a:p>
                  </a:txBody>
                  <a:tcPr>
                    <a:solidFill>
                      <a:schemeClr val="accent1">
                        <a:lumMod val="40000"/>
                        <a:lumOff val="60000"/>
                      </a:schemeClr>
                    </a:solidFill>
                  </a:tcPr>
                </a:tc>
                <a:tc>
                  <a:txBody>
                    <a:bodyPr/>
                    <a:lstStyle/>
                    <a:p>
                      <a:r>
                        <a:rPr lang="sv-SE" sz="1000" dirty="0" smtClean="0">
                          <a:solidFill>
                            <a:schemeClr val="tx1"/>
                          </a:solidFill>
                        </a:rPr>
                        <a:t>10</a:t>
                      </a:r>
                      <a:endParaRPr lang="sv-SE" sz="1000" dirty="0">
                        <a:solidFill>
                          <a:schemeClr val="tx1"/>
                        </a:solidFill>
                      </a:endParaRPr>
                    </a:p>
                  </a:txBody>
                  <a:tcPr>
                    <a:solidFill>
                      <a:schemeClr val="accent1">
                        <a:lumMod val="40000"/>
                        <a:lumOff val="60000"/>
                      </a:schemeClr>
                    </a:solidFill>
                  </a:tcPr>
                </a:tc>
              </a:tr>
            </a:tbl>
          </a:graphicData>
        </a:graphic>
      </p:graphicFrame>
      <p:sp>
        <p:nvSpPr>
          <p:cNvPr id="6" name="textruta 5"/>
          <p:cNvSpPr txBox="1"/>
          <p:nvPr/>
        </p:nvSpPr>
        <p:spPr>
          <a:xfrm>
            <a:off x="251520" y="476672"/>
            <a:ext cx="8712968" cy="2769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sv-SE" sz="1200" b="1" dirty="0" smtClean="0"/>
              <a:t>BRÅ:		Anmälda brott – mot kvinna – 18 år eller äldre</a:t>
            </a:r>
            <a:endParaRPr lang="sv-SE" sz="1200" b="1" dirty="0"/>
          </a:p>
        </p:txBody>
      </p:sp>
      <p:sp>
        <p:nvSpPr>
          <p:cNvPr id="7" name="textruta 6"/>
          <p:cNvSpPr txBox="1"/>
          <p:nvPr/>
        </p:nvSpPr>
        <p:spPr>
          <a:xfrm>
            <a:off x="251520" y="6088559"/>
            <a:ext cx="8784976" cy="600164"/>
          </a:xfrm>
          <a:prstGeom prst="rect">
            <a:avLst/>
          </a:prstGeom>
          <a:noFill/>
        </p:spPr>
        <p:txBody>
          <a:bodyPr wrap="square" rtlCol="0">
            <a:spAutoFit/>
          </a:bodyPr>
          <a:lstStyle/>
          <a:p>
            <a:r>
              <a:rPr lang="sv-SE" sz="1100" b="1" dirty="0" smtClean="0"/>
              <a:t>/100 000</a:t>
            </a:r>
            <a:r>
              <a:rPr lang="sv-SE" sz="1100" dirty="0" smtClean="0"/>
              <a:t> betyder antal brott per 100 000 invånare. </a:t>
            </a:r>
            <a:br>
              <a:rPr lang="sv-SE" sz="1100" dirty="0" smtClean="0"/>
            </a:br>
            <a:r>
              <a:rPr lang="sv-SE" sz="1100" dirty="0" smtClean="0"/>
              <a:t>								Var god vänd!</a:t>
            </a:r>
            <a:br>
              <a:rPr lang="sv-SE" sz="1100" dirty="0" smtClean="0"/>
            </a:br>
            <a:endParaRPr lang="sv-SE" sz="1100" dirty="0"/>
          </a:p>
        </p:txBody>
      </p:sp>
      <p:sp>
        <p:nvSpPr>
          <p:cNvPr id="9" name="textruta 8"/>
          <p:cNvSpPr txBox="1"/>
          <p:nvPr/>
        </p:nvSpPr>
        <p:spPr>
          <a:xfrm>
            <a:off x="7812360" y="116632"/>
            <a:ext cx="720080" cy="276999"/>
          </a:xfrm>
          <a:prstGeom prst="rect">
            <a:avLst/>
          </a:prstGeom>
          <a:noFill/>
        </p:spPr>
        <p:txBody>
          <a:bodyPr wrap="square" rtlCol="0">
            <a:spAutoFit/>
          </a:bodyPr>
          <a:lstStyle/>
          <a:p>
            <a:r>
              <a:rPr lang="sv-SE" sz="1200" b="1" dirty="0" smtClean="0"/>
              <a:t>Bilaga</a:t>
            </a:r>
            <a:endParaRPr lang="sv-SE" sz="1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611560" y="476672"/>
            <a:ext cx="8136904" cy="5262979"/>
          </a:xfrm>
          <a:prstGeom prst="rect">
            <a:avLst/>
          </a:prstGeom>
          <a:noFill/>
        </p:spPr>
        <p:txBody>
          <a:bodyPr wrap="square" rtlCol="0">
            <a:spAutoFit/>
          </a:bodyPr>
          <a:lstStyle/>
          <a:p>
            <a:r>
              <a:rPr lang="sv-SE" sz="1200" b="1" dirty="0" smtClean="0"/>
              <a:t>Misshandel </a:t>
            </a:r>
            <a:r>
              <a:rPr lang="sv-SE" sz="1200" b="1" dirty="0" err="1" smtClean="0"/>
              <a:t>inkl.grov</a:t>
            </a:r>
            <a:r>
              <a:rPr lang="sv-SE" sz="1200" b="1" dirty="0" smtClean="0"/>
              <a:t> </a:t>
            </a:r>
          </a:p>
          <a:p>
            <a:r>
              <a:rPr lang="sv-SE" sz="1200" dirty="0" smtClean="0"/>
              <a:t>Med misshandel, grov misshandel avses brott mot BrB 3 kap, 5-6 §§. Dessa brott utgör majoriteten av de våldsbrott som polisanmäls i Sverige. Mörkertalet är stort och man räknar med att ungefär en fjärdedel av alla misshandelsbrott anmäls till polisen. Grova brott anmäls oftare än lindriga, brott mellan obekanta oftare än mellan bekanta och brott som sker på allmän plats oftare än de som sker på privat plats. </a:t>
            </a:r>
          </a:p>
          <a:p>
            <a:endParaRPr lang="sv-SE" sz="1200" dirty="0" smtClean="0"/>
          </a:p>
          <a:p>
            <a:r>
              <a:rPr lang="sv-SE" sz="1200" b="1" dirty="0" smtClean="0"/>
              <a:t>Våldtäkt inkl. grov </a:t>
            </a:r>
            <a:r>
              <a:rPr lang="sv-SE" sz="1200" dirty="0" smtClean="0"/>
              <a:t>(ingår även i sexualbrott) </a:t>
            </a:r>
          </a:p>
          <a:p>
            <a:r>
              <a:rPr lang="sv-SE" sz="1200" dirty="0" smtClean="0"/>
              <a:t>Med våldtäkt avses brott mot BrB 6 kap, 1 §. De allra grövsta våldtäktsbrotten och de brott som begåtts av en för offret obekant person är antagligen bättre representerade i förhållande till det faktiska antalet brott. Mörkertalet för våldtäktsbrott, i synnerhet de som begås i det privata och riktas mot en person som gärningsmannen är bekant med, är antagligen mycket stort. </a:t>
            </a:r>
          </a:p>
          <a:p>
            <a:endParaRPr lang="sv-SE" sz="1200" dirty="0" smtClean="0"/>
          </a:p>
          <a:p>
            <a:r>
              <a:rPr lang="sv-SE" sz="1200" b="1" dirty="0" smtClean="0"/>
              <a:t>Grov kvinnofridskränkning </a:t>
            </a:r>
            <a:r>
              <a:rPr lang="sv-SE" sz="1200" dirty="0" smtClean="0"/>
              <a:t>(ingår även i hotbrott) </a:t>
            </a:r>
          </a:p>
          <a:p>
            <a:r>
              <a:rPr lang="sv-SE" sz="1200" dirty="0" smtClean="0"/>
              <a:t>Med grov kvinnofridskränkning avses här brott mot BrB 4 kap 4a §. Om en man utsätter en kvinna, som han har eller haft en nära relation med för upprepade kränkningar som till exempel misshandel, olaga hot, ofredande, hemfridsbrott och sexuellt tvång kan han dömas för grov kvinnofridskränkning. Från och med år 1999 redovisas detta brott separat i statistiken vilket bör beaktas då man ser till vissa övriga våldsbrott och dess utveckling. </a:t>
            </a:r>
          </a:p>
          <a:p>
            <a:endParaRPr lang="sv-SE" sz="1200" dirty="0" smtClean="0"/>
          </a:p>
          <a:p>
            <a:r>
              <a:rPr lang="sv-SE" sz="1200" b="1" dirty="0" smtClean="0"/>
              <a:t>Sexualbrott</a:t>
            </a:r>
            <a:r>
              <a:rPr lang="sv-SE" sz="1200" dirty="0" smtClean="0"/>
              <a:t> </a:t>
            </a:r>
          </a:p>
          <a:p>
            <a:r>
              <a:rPr lang="sv-SE" sz="1200" dirty="0" smtClean="0"/>
              <a:t>Med sexualbrott avses här brott mot BrB 6 kap samt barnpornografibrott, sexköpsbrott och människohandel för sexuella ändamål (trafficking). Sexualbrott är generellt sett brott med ett stort mörkertal. Brott som begås i det privata och där offret och förövaren är bekanta anmäls i mindre utsträckning. Mörkertalet är också större om offret är barn eller en ung person och speciellt om brotten begås inom familjen. </a:t>
            </a:r>
          </a:p>
          <a:p>
            <a:endParaRPr lang="sv-SE" sz="1200" dirty="0" smtClean="0"/>
          </a:p>
          <a:p>
            <a:r>
              <a:rPr lang="sv-SE" sz="1200" b="1" dirty="0" smtClean="0"/>
              <a:t>Våldtäkt inkl. grov </a:t>
            </a:r>
            <a:r>
              <a:rPr lang="sv-SE" sz="1200" dirty="0" smtClean="0"/>
              <a:t>(ingår även i våldsbrott) </a:t>
            </a:r>
          </a:p>
          <a:p>
            <a:r>
              <a:rPr lang="sv-SE" sz="1200" dirty="0" smtClean="0"/>
              <a:t>Med våldtäkt avses brott mot BrB 6 kap, 1 §. De allra grövsta våldtäktsbrotten och de brott som begåtts av en för offret obekant person är antagligen bättre representerade i förhållande till det faktiska antalet brott. Mörkertalet för våldtäktsbrott, i synnerhet de som begås i det privata och riktas mot en person som gärningsmannen är bekant med, är antagligen mycket stort. </a:t>
            </a:r>
          </a:p>
        </p:txBody>
      </p:sp>
      <p:sp>
        <p:nvSpPr>
          <p:cNvPr id="3" name="Platshållare för bildnummer 2"/>
          <p:cNvSpPr>
            <a:spLocks noGrp="1"/>
          </p:cNvSpPr>
          <p:nvPr>
            <p:ph type="sldNum" sz="quarter" idx="12"/>
          </p:nvPr>
        </p:nvSpPr>
        <p:spPr/>
        <p:txBody>
          <a:bodyPr/>
          <a:lstStyle/>
          <a:p>
            <a:fld id="{060AA50B-D0A4-4810-AA55-340B6289F183}" type="slidenum">
              <a:rPr lang="sv-SE" smtClean="0"/>
              <a:pPr/>
              <a:t>2</a:t>
            </a:fld>
            <a:endParaRPr lang="sv-SE"/>
          </a:p>
        </p:txBody>
      </p:sp>
    </p:spTree>
  </p:cSld>
  <p:clrMapOvr>
    <a:masterClrMapping/>
  </p:clrMapOvr>
</p:sld>
</file>

<file path=ppt/theme/theme1.xml><?xml version="1.0" encoding="utf-8"?>
<a:theme xmlns:a="http://schemas.openxmlformats.org/drawingml/2006/main" name="Blank">
  <a:themeElements>
    <a:clrScheme name="Stockholm Stad - Vit">
      <a:dk1>
        <a:sysClr val="windowText" lastClr="000000"/>
      </a:dk1>
      <a:lt1>
        <a:srgbClr val="FFFFFF"/>
      </a:lt1>
      <a:dk2>
        <a:srgbClr val="000000"/>
      </a:dk2>
      <a:lt2>
        <a:srgbClr val="FFFFFF"/>
      </a:lt2>
      <a:accent1>
        <a:srgbClr val="9FCBED"/>
      </a:accent1>
      <a:accent2>
        <a:srgbClr val="A7A9AC"/>
      </a:accent2>
      <a:accent3>
        <a:srgbClr val="009CDC"/>
      </a:accent3>
      <a:accent4>
        <a:srgbClr val="008DC7"/>
      </a:accent4>
      <a:accent5>
        <a:srgbClr val="0074BC"/>
      </a:accent5>
      <a:accent6>
        <a:srgbClr val="005288"/>
      </a:accent6>
      <a:hlink>
        <a:srgbClr val="A7A9AC"/>
      </a:hlink>
      <a:folHlink>
        <a:srgbClr val="A7A9AC"/>
      </a:folHlink>
    </a:clrScheme>
    <a:fontScheme name="Stockholm Stad">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101</TotalTime>
  <Words>588</Words>
  <Application>Microsoft Office PowerPoint</Application>
  <PresentationFormat>Bildspel på skärmen (4:3)</PresentationFormat>
  <Paragraphs>141</Paragraphs>
  <Slides>2</Slides>
  <Notes>0</Notes>
  <HiddenSlides>0</HiddenSlides>
  <MMClips>0</MMClips>
  <ScaleCrop>false</ScaleCrop>
  <HeadingPairs>
    <vt:vector size="4" baseType="variant">
      <vt:variant>
        <vt:lpstr>Tema</vt:lpstr>
      </vt:variant>
      <vt:variant>
        <vt:i4>1</vt:i4>
      </vt:variant>
      <vt:variant>
        <vt:lpstr>Bildrubriker</vt:lpstr>
      </vt:variant>
      <vt:variant>
        <vt:i4>2</vt:i4>
      </vt:variant>
    </vt:vector>
  </HeadingPairs>
  <TitlesOfParts>
    <vt:vector size="3" baseType="lpstr">
      <vt:lpstr>Blank</vt:lpstr>
      <vt:lpstr>Bild 1</vt:lpstr>
      <vt:lpstr>Bild 2</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aa20845</dc:creator>
  <cp:lastModifiedBy>AA25692</cp:lastModifiedBy>
  <cp:revision>12</cp:revision>
  <dcterms:created xsi:type="dcterms:W3CDTF">2012-09-06T12:54:58Z</dcterms:created>
  <dcterms:modified xsi:type="dcterms:W3CDTF">2012-09-10T08:46:05Z</dcterms:modified>
</cp:coreProperties>
</file>